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111"/>
  </p:notesMasterIdLst>
  <p:handoutMasterIdLst>
    <p:handoutMasterId r:id="rId112"/>
  </p:handoutMasterIdLst>
  <p:sldIdLst>
    <p:sldId id="256" r:id="rId2"/>
    <p:sldId id="258" r:id="rId3"/>
    <p:sldId id="277" r:id="rId4"/>
    <p:sldId id="259" r:id="rId5"/>
    <p:sldId id="260" r:id="rId6"/>
    <p:sldId id="261" r:id="rId7"/>
    <p:sldId id="262" r:id="rId8"/>
    <p:sldId id="263" r:id="rId9"/>
    <p:sldId id="264" r:id="rId10"/>
    <p:sldId id="273" r:id="rId11"/>
    <p:sldId id="274" r:id="rId12"/>
    <p:sldId id="275" r:id="rId13"/>
    <p:sldId id="276" r:id="rId14"/>
    <p:sldId id="266" r:id="rId15"/>
    <p:sldId id="267" r:id="rId16"/>
    <p:sldId id="268" r:id="rId17"/>
    <p:sldId id="269" r:id="rId18"/>
    <p:sldId id="270" r:id="rId19"/>
    <p:sldId id="271" r:id="rId20"/>
    <p:sldId id="272" r:id="rId21"/>
    <p:sldId id="278" r:id="rId22"/>
    <p:sldId id="279" r:id="rId23"/>
    <p:sldId id="280" r:id="rId24"/>
    <p:sldId id="281" r:id="rId25"/>
    <p:sldId id="285" r:id="rId26"/>
    <p:sldId id="286" r:id="rId27"/>
    <p:sldId id="287" r:id="rId28"/>
    <p:sldId id="288" r:id="rId29"/>
    <p:sldId id="291" r:id="rId30"/>
    <p:sldId id="292" r:id="rId31"/>
    <p:sldId id="289" r:id="rId32"/>
    <p:sldId id="294" r:id="rId33"/>
    <p:sldId id="295" r:id="rId34"/>
    <p:sldId id="296" r:id="rId35"/>
    <p:sldId id="297" r:id="rId36"/>
    <p:sldId id="298" r:id="rId37"/>
    <p:sldId id="284" r:id="rId38"/>
    <p:sldId id="299" r:id="rId39"/>
    <p:sldId id="300" r:id="rId40"/>
    <p:sldId id="283" r:id="rId41"/>
    <p:sldId id="301" r:id="rId42"/>
    <p:sldId id="293"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 id="360" r:id="rId101"/>
    <p:sldId id="361" r:id="rId102"/>
    <p:sldId id="362" r:id="rId103"/>
    <p:sldId id="363" r:id="rId104"/>
    <p:sldId id="364" r:id="rId105"/>
    <p:sldId id="365" r:id="rId106"/>
    <p:sldId id="366" r:id="rId107"/>
    <p:sldId id="367" r:id="rId108"/>
    <p:sldId id="368" r:id="rId109"/>
    <p:sldId id="369" r:id="rId1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101" y="96"/>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t>4/23/2021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t>‹#›</a:t>
            </a:fld>
            <a:endParaRPr/>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t>4/23/2021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t>‹#›</a:t>
            </a:fld>
            <a:endParaRPr/>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5F4E5243-F52A-4D37-9694-EB26C6C31910}" type="datetime1">
              <a:rPr lang="en-US"/>
              <a:t>4/23/2021</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A77B6E1-634A-48DC-9E8B-D894023267EF}" type="datetime1">
              <a:rPr lang="en-US"/>
              <a:t>4/23/2021</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7B2D3E9E-A95C-48F2-B4BF-A71542E0BE9A}" type="datetime1">
              <a:rPr lang="en-US"/>
              <a:t>4/23/2021</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smtClean="0"/>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A50F84E2-2D7A-43CF-AC90-352A289A783A}" type="datetime1">
              <a:rPr lang="en-US"/>
              <a:t>4/23/2021</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F12952B5-7A2F-4CC8-B7CE-9234E21C2837}" type="datetime1">
              <a:rPr lang="en-US"/>
              <a:t>4/23/2021</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CE1DA07A-9201-4B4B-BAF2-015AFA30F520}" type="datetime1">
              <a:rPr lang="en-US"/>
              <a:t>4/23/2021</a:t>
            </a:fld>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73D7E00A-486F-4252-8B1D-E32645521F49}" type="datetime1">
              <a:rPr lang="en-US"/>
              <a:t>4/23/2021</a:t>
            </a:fld>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8DDF5F92-E675-4B36-9A60-69A962A68675}" type="datetime1">
              <a:rPr lang="en-US"/>
              <a:t>4/23/2021</a:t>
            </a:fld>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smtClean="0"/>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AF6E2C9B-5FA2-460D-9BE7-B0812FC2A6FF}" type="datetime1">
              <a:rPr lang="en-US"/>
              <a:t>4/23/2021</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1D374940-A916-4C8B-9648-02A2D3898F9E}" type="datetime1">
              <a:rPr lang="en-US"/>
              <a:t>4/23/2021</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pPr/>
              <a:t>4/23/2021</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s://docs.microsoft.com/en-us/dotnet/visual-basic/language-reference/modifiers/byref" TargetMode="External"/><Relationship Id="rId2" Type="http://schemas.openxmlformats.org/officeDocument/2006/relationships/hyperlink" Target="https://docs.microsoft.com/en-us/dotnet/visual-basic/language-reference/modifiers/byval"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wallstreetmojo.com/what-if-analysis-in-exce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docs.microsoft.com/en-us/dotnet/api/system.windows.forms.combobox" TargetMode="External"/><Relationship Id="rId2" Type="http://schemas.openxmlformats.org/officeDocument/2006/relationships/hyperlink" Target="https://docs.microsoft.com/en-us/dotnet/api/system.windows.forms.combobox.objectcollection.ad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www.tutlane.com/tutorial/visual-basic/vb-data-types"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4283" y="678111"/>
            <a:ext cx="9602789" cy="2667000"/>
          </a:xfrm>
        </p:spPr>
        <p:txBody>
          <a:bodyPr/>
          <a:lstStyle/>
          <a:p>
            <a:r>
              <a:rPr lang="en-US" altLang="zh-CN" b="1" dirty="0">
                <a:ea typeface="宋体" panose="02010600030101010101" pitchFamily="2" charset="-122"/>
              </a:rPr>
              <a:t>COMPUTER SYSTEMS &amp; APPLICATIONS</a:t>
            </a:r>
            <a:endParaRPr lang="en-US" dirty="0"/>
          </a:p>
        </p:txBody>
      </p:sp>
      <p:sp>
        <p:nvSpPr>
          <p:cNvPr id="3" name="Subtitle 2"/>
          <p:cNvSpPr>
            <a:spLocks noGrp="1"/>
          </p:cNvSpPr>
          <p:nvPr>
            <p:ph type="subTitle" idx="1"/>
          </p:nvPr>
        </p:nvSpPr>
        <p:spPr/>
        <p:txBody>
          <a:bodyPr>
            <a:normAutofit/>
          </a:bodyPr>
          <a:lstStyle/>
          <a:p>
            <a:r>
              <a:rPr lang="en-US" altLang="zh-CN" sz="3200" b="1" dirty="0">
                <a:ea typeface="宋体" panose="02010600030101010101" pitchFamily="2" charset="-122"/>
              </a:rPr>
              <a:t>T.Y.B.COM. SEM  VI</a:t>
            </a:r>
          </a:p>
          <a:p>
            <a:r>
              <a:rPr lang="en-US" altLang="zh-CN" sz="3200" b="1" dirty="0">
                <a:ea typeface="宋体" panose="02010600030101010101" pitchFamily="2" charset="-122"/>
              </a:rPr>
              <a:t>2020-21</a:t>
            </a:r>
            <a:endParaRPr lang="zh-CN" altLang="zh-CN" sz="3200" b="1" dirty="0">
              <a:ea typeface="宋体" panose="02010600030101010101" pitchFamily="2" charset="-122"/>
            </a:endParaRPr>
          </a:p>
        </p:txBody>
      </p:sp>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lstStyle/>
          <a:p>
            <a:r>
              <a:rPr lang="en-US" sz="4000" b="1" dirty="0" smtClean="0"/>
              <a:t>Scope </a:t>
            </a:r>
            <a:r>
              <a:rPr lang="en-US" sz="4000" b="1" dirty="0"/>
              <a:t>of E-commerce:</a:t>
            </a:r>
            <a:endParaRPr lang="en-US" dirty="0"/>
          </a:p>
        </p:txBody>
      </p:sp>
      <p:sp>
        <p:nvSpPr>
          <p:cNvPr id="3" name="Content Placeholder 2"/>
          <p:cNvSpPr>
            <a:spLocks noGrp="1"/>
          </p:cNvSpPr>
          <p:nvPr>
            <p:ph idx="1"/>
          </p:nvPr>
        </p:nvSpPr>
        <p:spPr>
          <a:xfrm>
            <a:off x="886690" y="1286440"/>
            <a:ext cx="10954328" cy="4643305"/>
          </a:xfrm>
        </p:spPr>
        <p:txBody>
          <a:bodyPr>
            <a:noAutofit/>
          </a:bodyPr>
          <a:lstStyle/>
          <a:p>
            <a:r>
              <a:rPr lang="en-US" sz="2800" dirty="0"/>
              <a:t>Electronic Market</a:t>
            </a:r>
          </a:p>
          <a:p>
            <a:r>
              <a:rPr lang="en-US" sz="2800" b="1" dirty="0" smtClean="0"/>
              <a:t>EDI (Electronic Data Interchange)</a:t>
            </a:r>
            <a:endParaRPr lang="en-US" sz="2800" b="1" dirty="0"/>
          </a:p>
          <a:p>
            <a:r>
              <a:rPr lang="en-US" sz="2800" dirty="0"/>
              <a:t>Internet Commerce</a:t>
            </a:r>
          </a:p>
          <a:p>
            <a:pPr marL="45720" indent="0" algn="just">
              <a:buNone/>
            </a:pPr>
            <a:endParaRPr lang="en-US" sz="2800" dirty="0"/>
          </a:p>
        </p:txBody>
      </p:sp>
    </p:spTree>
    <p:extLst>
      <p:ext uri="{BB962C8B-B14F-4D97-AF65-F5344CB8AC3E}">
        <p14:creationId xmlns:p14="http://schemas.microsoft.com/office/powerpoint/2010/main" val="411518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722376"/>
          </a:xfrm>
        </p:spPr>
        <p:txBody>
          <a:bodyPr/>
          <a:lstStyle/>
          <a:p>
            <a:r>
              <a:rPr lang="en-US" dirty="0"/>
              <a:t>The For....Next Loop</a:t>
            </a:r>
          </a:p>
        </p:txBody>
      </p:sp>
      <p:sp>
        <p:nvSpPr>
          <p:cNvPr id="3" name="Content Placeholder 2"/>
          <p:cNvSpPr>
            <a:spLocks noGrp="1"/>
          </p:cNvSpPr>
          <p:nvPr>
            <p:ph idx="1"/>
          </p:nvPr>
        </p:nvSpPr>
        <p:spPr>
          <a:xfrm>
            <a:off x="502920" y="896112"/>
            <a:ext cx="11079480" cy="5843015"/>
          </a:xfrm>
        </p:spPr>
        <p:txBody>
          <a:bodyPr>
            <a:normAutofit/>
          </a:bodyPr>
          <a:lstStyle/>
          <a:p>
            <a:pPr marL="0" lvl="0" indent="0" eaLnBrk="0" fontAlgn="base" hangingPunct="0">
              <a:spcBef>
                <a:spcPct val="0"/>
              </a:spcBef>
              <a:spcAft>
                <a:spcPct val="0"/>
              </a:spcAft>
              <a:buNone/>
            </a:pPr>
            <a:r>
              <a:rPr lang="en-US" altLang="en-US" dirty="0">
                <a:solidFill>
                  <a:srgbClr val="000000"/>
                </a:solidFill>
                <a:latin typeface="Roboto"/>
              </a:rPr>
              <a:t>The For....Next Loop event procedure is written as follows:</a:t>
            </a:r>
            <a:br>
              <a:rPr lang="en-US" altLang="en-US" dirty="0">
                <a:solidFill>
                  <a:srgbClr val="000000"/>
                </a:solidFill>
                <a:latin typeface="Roboto"/>
              </a:rPr>
            </a:br>
            <a:r>
              <a:rPr lang="en-US" altLang="en-US" dirty="0">
                <a:solidFill>
                  <a:srgbClr val="000000"/>
                </a:solidFill>
                <a:latin typeface="Roboto"/>
              </a:rPr>
              <a:t> </a:t>
            </a:r>
            <a:endParaRPr lang="en-US" altLang="en-US" dirty="0">
              <a:solidFill>
                <a:srgbClr val="000000"/>
              </a:solidFill>
              <a:latin typeface="Courier New" panose="02070309020205020404" pitchFamily="49" charset="0"/>
              <a:cs typeface="Courier New" panose="02070309020205020404" pitchFamily="49" charset="0"/>
            </a:endParaRPr>
          </a:p>
          <a:p>
            <a:pPr marL="0" lvl="0" indent="0" eaLnBrk="0" fontAlgn="base" hangingPunct="0">
              <a:spcBef>
                <a:spcPct val="0"/>
              </a:spcBef>
              <a:spcAft>
                <a:spcPct val="0"/>
              </a:spcAft>
              <a:buNone/>
            </a:pPr>
            <a:r>
              <a:rPr lang="en-US" altLang="en-US" dirty="0">
                <a:solidFill>
                  <a:srgbClr val="000000"/>
                </a:solidFill>
                <a:latin typeface="Courier New" panose="02070309020205020404" pitchFamily="49" charset="0"/>
                <a:cs typeface="Courier New" panose="02070309020205020404" pitchFamily="49" charset="0"/>
              </a:rPr>
              <a:t>For counter=</a:t>
            </a:r>
            <a:r>
              <a:rPr lang="en-US" altLang="en-US" dirty="0" err="1">
                <a:solidFill>
                  <a:srgbClr val="000000"/>
                </a:solidFill>
                <a:latin typeface="Courier New" panose="02070309020205020404" pitchFamily="49" charset="0"/>
                <a:cs typeface="Courier New" panose="02070309020205020404" pitchFamily="49" charset="0"/>
              </a:rPr>
              <a:t>startNumber</a:t>
            </a:r>
            <a:r>
              <a:rPr lang="en-US" altLang="en-US" dirty="0">
                <a:solidFill>
                  <a:srgbClr val="000000"/>
                </a:solidFill>
                <a:latin typeface="Courier New" panose="02070309020205020404" pitchFamily="49" charset="0"/>
                <a:cs typeface="Courier New" panose="02070309020205020404" pitchFamily="49" charset="0"/>
              </a:rPr>
              <a:t> to </a:t>
            </a:r>
            <a:r>
              <a:rPr lang="en-US" altLang="en-US" dirty="0" err="1">
                <a:solidFill>
                  <a:srgbClr val="000000"/>
                </a:solidFill>
                <a:latin typeface="Courier New" panose="02070309020205020404" pitchFamily="49" charset="0"/>
                <a:cs typeface="Courier New" panose="02070309020205020404" pitchFamily="49" charset="0"/>
              </a:rPr>
              <a:t>endNumber</a:t>
            </a:r>
            <a:r>
              <a:rPr lang="en-US" altLang="en-US" dirty="0">
                <a:solidFill>
                  <a:srgbClr val="000000"/>
                </a:solidFill>
                <a:latin typeface="Courier New" panose="02070309020205020404" pitchFamily="49" charset="0"/>
                <a:cs typeface="Courier New" panose="02070309020205020404" pitchFamily="49" charset="0"/>
              </a:rPr>
              <a:t> (Step increment) One or more VB statements Next </a:t>
            </a:r>
            <a:endParaRPr lang="en-US" altLang="en-US" sz="3600" dirty="0">
              <a:latin typeface="Arial" panose="020B0604020202020204" pitchFamily="34" charset="0"/>
            </a:endParaRPr>
          </a:p>
          <a:p>
            <a:endParaRPr lang="en-US" dirty="0" smtClean="0"/>
          </a:p>
          <a:p>
            <a:pPr marL="0" indent="0">
              <a:buNone/>
            </a:pPr>
            <a:r>
              <a:rPr lang="en-US" altLang="en-US" sz="1600" dirty="0">
                <a:solidFill>
                  <a:srgbClr val="000000"/>
                </a:solidFill>
                <a:latin typeface="Courier New" panose="02070309020205020404" pitchFamily="49" charset="0"/>
                <a:cs typeface="Courier New" panose="02070309020205020404" pitchFamily="49" charset="0"/>
              </a:rPr>
              <a:t>Private Sub Command1_Click()</a:t>
            </a:r>
          </a:p>
          <a:p>
            <a:pPr marL="457200" lvl="1" indent="0">
              <a:buNone/>
            </a:pPr>
            <a:r>
              <a:rPr lang="en-US" altLang="en-US" dirty="0" smtClean="0">
                <a:solidFill>
                  <a:srgbClr val="000000"/>
                </a:solidFill>
                <a:latin typeface="Courier New" panose="02070309020205020404" pitchFamily="49" charset="0"/>
                <a:cs typeface="Courier New" panose="02070309020205020404" pitchFamily="49" charset="0"/>
              </a:rPr>
              <a:t> 	Dim </a:t>
            </a:r>
            <a:r>
              <a:rPr lang="en-US" altLang="en-US" dirty="0">
                <a:solidFill>
                  <a:srgbClr val="000000"/>
                </a:solidFill>
                <a:latin typeface="Courier New" panose="02070309020205020404" pitchFamily="49" charset="0"/>
                <a:cs typeface="Courier New" panose="02070309020205020404" pitchFamily="49" charset="0"/>
              </a:rPr>
              <a:t>counter As Integer </a:t>
            </a:r>
            <a:endParaRPr lang="en-US" altLang="en-US" dirty="0" smtClean="0">
              <a:solidFill>
                <a:srgbClr val="000000"/>
              </a:solidFill>
              <a:latin typeface="Courier New" panose="02070309020205020404" pitchFamily="49" charset="0"/>
              <a:cs typeface="Courier New" panose="02070309020205020404" pitchFamily="49" charset="0"/>
            </a:endParaRPr>
          </a:p>
          <a:p>
            <a:pPr marL="457200" lvl="1" indent="0">
              <a:buNone/>
            </a:pP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smtClean="0">
                <a:solidFill>
                  <a:srgbClr val="000000"/>
                </a:solidFill>
                <a:latin typeface="Courier New" panose="02070309020205020404" pitchFamily="49" charset="0"/>
                <a:cs typeface="Courier New" panose="02070309020205020404" pitchFamily="49" charset="0"/>
              </a:rPr>
              <a:t>For </a:t>
            </a:r>
            <a:r>
              <a:rPr lang="en-US" altLang="en-US" dirty="0">
                <a:solidFill>
                  <a:srgbClr val="000000"/>
                </a:solidFill>
                <a:latin typeface="Courier New" panose="02070309020205020404" pitchFamily="49" charset="0"/>
                <a:cs typeface="Courier New" panose="02070309020205020404" pitchFamily="49" charset="0"/>
              </a:rPr>
              <a:t>counter = 1 To 1000 Step 10 </a:t>
            </a:r>
            <a:endParaRPr lang="en-US" altLang="en-US" dirty="0" smtClean="0">
              <a:solidFill>
                <a:srgbClr val="000000"/>
              </a:solidFill>
              <a:latin typeface="Courier New" panose="02070309020205020404" pitchFamily="49" charset="0"/>
              <a:cs typeface="Courier New" panose="02070309020205020404" pitchFamily="49" charset="0"/>
            </a:endParaRPr>
          </a:p>
          <a:p>
            <a:pPr marL="457200" lvl="1" indent="0">
              <a:buNone/>
            </a:pP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smtClean="0">
                <a:solidFill>
                  <a:srgbClr val="000000"/>
                </a:solidFill>
                <a:latin typeface="Courier New" panose="02070309020205020404" pitchFamily="49" charset="0"/>
                <a:cs typeface="Courier New" panose="02070309020205020404" pitchFamily="49" charset="0"/>
              </a:rPr>
              <a:t>	counter </a:t>
            </a:r>
            <a:r>
              <a:rPr lang="en-US" altLang="en-US" dirty="0">
                <a:solidFill>
                  <a:srgbClr val="000000"/>
                </a:solidFill>
                <a:latin typeface="Courier New" panose="02070309020205020404" pitchFamily="49" charset="0"/>
                <a:cs typeface="Courier New" panose="02070309020205020404" pitchFamily="49" charset="0"/>
              </a:rPr>
              <a:t>= counter + 1 </a:t>
            </a:r>
            <a:endParaRPr lang="en-US" altLang="en-US" dirty="0" smtClean="0">
              <a:solidFill>
                <a:srgbClr val="000000"/>
              </a:solidFill>
              <a:latin typeface="Courier New" panose="02070309020205020404" pitchFamily="49" charset="0"/>
              <a:cs typeface="Courier New" panose="02070309020205020404" pitchFamily="49" charset="0"/>
            </a:endParaRPr>
          </a:p>
          <a:p>
            <a:pPr marL="457200" lvl="1" indent="0">
              <a:buNone/>
            </a:pP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smtClean="0">
                <a:solidFill>
                  <a:srgbClr val="000000"/>
                </a:solidFill>
                <a:latin typeface="Courier New" panose="02070309020205020404" pitchFamily="49" charset="0"/>
                <a:cs typeface="Courier New" panose="02070309020205020404" pitchFamily="49" charset="0"/>
              </a:rPr>
              <a:t>	Print </a:t>
            </a:r>
            <a:r>
              <a:rPr lang="en-US" altLang="en-US" dirty="0">
                <a:solidFill>
                  <a:srgbClr val="000000"/>
                </a:solidFill>
                <a:latin typeface="Courier New" panose="02070309020205020404" pitchFamily="49" charset="0"/>
                <a:cs typeface="Courier New" panose="02070309020205020404" pitchFamily="49" charset="0"/>
              </a:rPr>
              <a:t>counter </a:t>
            </a:r>
            <a:endParaRPr lang="en-US" altLang="en-US" dirty="0" smtClean="0">
              <a:solidFill>
                <a:srgbClr val="000000"/>
              </a:solidFill>
              <a:latin typeface="Courier New" panose="02070309020205020404" pitchFamily="49" charset="0"/>
              <a:cs typeface="Courier New" panose="02070309020205020404" pitchFamily="49" charset="0"/>
            </a:endParaRPr>
          </a:p>
          <a:p>
            <a:pPr marL="457200" lvl="1" indent="0">
              <a:buNone/>
            </a:pP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smtClean="0">
                <a:solidFill>
                  <a:srgbClr val="000000"/>
                </a:solidFill>
                <a:latin typeface="Courier New" panose="02070309020205020404" pitchFamily="49" charset="0"/>
                <a:cs typeface="Courier New" panose="02070309020205020404" pitchFamily="49" charset="0"/>
              </a:rPr>
              <a:t>Next </a:t>
            </a:r>
          </a:p>
          <a:p>
            <a:pPr marL="0" lvl="1" indent="0">
              <a:buNone/>
            </a:pPr>
            <a:r>
              <a:rPr lang="en-US" altLang="en-US" dirty="0" smtClean="0">
                <a:solidFill>
                  <a:srgbClr val="000000"/>
                </a:solidFill>
                <a:latin typeface="Courier New" panose="02070309020205020404" pitchFamily="49" charset="0"/>
                <a:cs typeface="Courier New" panose="02070309020205020404" pitchFamily="49" charset="0"/>
              </a:rPr>
              <a:t>End </a:t>
            </a:r>
            <a:r>
              <a:rPr lang="en-US" altLang="en-US" dirty="0">
                <a:solidFill>
                  <a:srgbClr val="000000"/>
                </a:solidFill>
                <a:latin typeface="Courier New" panose="02070309020205020404" pitchFamily="49" charset="0"/>
                <a:cs typeface="Courier New" panose="02070309020205020404" pitchFamily="49" charset="0"/>
              </a:rPr>
              <a:t>Sub</a:t>
            </a:r>
            <a:r>
              <a:rPr lang="en-US" altLang="en-US" sz="400" dirty="0"/>
              <a:t> </a:t>
            </a:r>
            <a:endParaRPr lang="en-US" altLang="en-US" sz="2800" dirty="0">
              <a:latin typeface="Arial" panose="020B0604020202020204" pitchFamily="34" charset="0"/>
            </a:endParaRPr>
          </a:p>
          <a:p>
            <a:endParaRPr lang="en-US" dirty="0" smtClean="0"/>
          </a:p>
          <a:p>
            <a:endParaRPr lang="en-US" dirty="0"/>
          </a:p>
        </p:txBody>
      </p:sp>
      <p:sp>
        <p:nvSpPr>
          <p:cNvPr id="7"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0639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722376"/>
          </a:xfrm>
        </p:spPr>
        <p:txBody>
          <a:bodyPr/>
          <a:lstStyle/>
          <a:p>
            <a:r>
              <a:rPr lang="en-US" dirty="0"/>
              <a:t>The For....Next Loop</a:t>
            </a:r>
          </a:p>
        </p:txBody>
      </p:sp>
      <p:sp>
        <p:nvSpPr>
          <p:cNvPr id="3" name="Content Placeholder 2"/>
          <p:cNvSpPr>
            <a:spLocks noGrp="1"/>
          </p:cNvSpPr>
          <p:nvPr>
            <p:ph idx="1"/>
          </p:nvPr>
        </p:nvSpPr>
        <p:spPr>
          <a:xfrm>
            <a:off x="502920" y="896112"/>
            <a:ext cx="11079480" cy="5843015"/>
          </a:xfrm>
        </p:spPr>
        <p:txBody>
          <a:bodyPr>
            <a:normAutofit/>
          </a:bodyPr>
          <a:lstStyle/>
          <a:p>
            <a:r>
              <a:rPr lang="en-US" dirty="0"/>
              <a:t>The </a:t>
            </a:r>
            <a:r>
              <a:rPr lang="en-US" b="1" dirty="0"/>
              <a:t>For...Next</a:t>
            </a:r>
            <a:r>
              <a:rPr lang="en-US" dirty="0"/>
              <a:t> Loop is another way to make loops in Visual Basic. </a:t>
            </a:r>
            <a:r>
              <a:rPr lang="en-US" b="1" dirty="0"/>
              <a:t>For...Next</a:t>
            </a:r>
            <a:r>
              <a:rPr lang="en-US" dirty="0"/>
              <a:t> repetition structure handles all the details of counter-controlled repetition. The following loop counts the numbers from 1 to 100:</a:t>
            </a:r>
          </a:p>
          <a:p>
            <a:pPr marL="0" indent="0">
              <a:buNone/>
            </a:pPr>
            <a:r>
              <a:rPr lang="en-US" dirty="0" smtClean="0"/>
              <a:t>	Dim </a:t>
            </a:r>
            <a:r>
              <a:rPr lang="en-US" dirty="0"/>
              <a:t>x As Integer</a:t>
            </a:r>
            <a:br>
              <a:rPr lang="en-US" dirty="0"/>
            </a:br>
            <a:r>
              <a:rPr lang="en-US" dirty="0" smtClean="0"/>
              <a:t>	For </a:t>
            </a:r>
            <a:r>
              <a:rPr lang="en-US" dirty="0"/>
              <a:t>x = 1 To 50</a:t>
            </a:r>
            <a:br>
              <a:rPr lang="en-US" dirty="0"/>
            </a:br>
            <a:r>
              <a:rPr lang="en-US" dirty="0" smtClean="0"/>
              <a:t>		Print </a:t>
            </a:r>
            <a:r>
              <a:rPr lang="en-US" dirty="0"/>
              <a:t>x</a:t>
            </a:r>
            <a:br>
              <a:rPr lang="en-US" dirty="0"/>
            </a:br>
            <a:r>
              <a:rPr lang="en-US" dirty="0" smtClean="0"/>
              <a:t>	Next</a:t>
            </a:r>
            <a:endParaRPr lang="en-US" dirty="0"/>
          </a:p>
          <a:p>
            <a:r>
              <a:rPr lang="en-US" dirty="0"/>
              <a:t>In order to count the numbers from 1 </a:t>
            </a:r>
            <a:r>
              <a:rPr lang="en-US" dirty="0" err="1"/>
              <a:t>yo</a:t>
            </a:r>
            <a:r>
              <a:rPr lang="en-US" dirty="0"/>
              <a:t> 50 in steps of 2, the following loop can be used</a:t>
            </a:r>
          </a:p>
          <a:p>
            <a:pPr marL="0" indent="0">
              <a:buNone/>
            </a:pPr>
            <a:r>
              <a:rPr lang="en-US" dirty="0" smtClean="0"/>
              <a:t>	For </a:t>
            </a:r>
            <a:r>
              <a:rPr lang="en-US" dirty="0"/>
              <a:t>x = 1 To 50 Step 2</a:t>
            </a:r>
            <a:br>
              <a:rPr lang="en-US" dirty="0"/>
            </a:br>
            <a:r>
              <a:rPr lang="en-US" dirty="0" smtClean="0"/>
              <a:t>		Print </a:t>
            </a:r>
            <a:r>
              <a:rPr lang="en-US" dirty="0"/>
              <a:t>x</a:t>
            </a:r>
            <a:br>
              <a:rPr lang="en-US" dirty="0"/>
            </a:br>
            <a:r>
              <a:rPr lang="en-US" dirty="0" smtClean="0"/>
              <a:t>	Next</a:t>
            </a:r>
            <a:endParaRPr lang="en-US" dirty="0"/>
          </a:p>
          <a:p>
            <a:r>
              <a:rPr lang="en-US" dirty="0"/>
              <a:t>The following loop counts numbers as 1, 3, 5, 7..etc</a:t>
            </a:r>
          </a:p>
          <a:p>
            <a:endParaRPr lang="en-US" dirty="0" smtClean="0"/>
          </a:p>
          <a:p>
            <a:endParaRPr lang="en-US" dirty="0"/>
          </a:p>
        </p:txBody>
      </p:sp>
      <p:sp>
        <p:nvSpPr>
          <p:cNvPr id="7"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1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840" y="104920"/>
            <a:ext cx="9509759" cy="771772"/>
          </a:xfrm>
        </p:spPr>
        <p:txBody>
          <a:bodyPr>
            <a:normAutofit/>
          </a:bodyPr>
          <a:lstStyle/>
          <a:p>
            <a:r>
              <a:rPr lang="en-US" dirty="0" smtClean="0"/>
              <a:t>Common Dialog Control</a:t>
            </a:r>
            <a:endParaRPr lang="en-US" dirty="0"/>
          </a:p>
        </p:txBody>
      </p:sp>
      <p:sp>
        <p:nvSpPr>
          <p:cNvPr id="3" name="Content Placeholder 2"/>
          <p:cNvSpPr>
            <a:spLocks noGrp="1"/>
          </p:cNvSpPr>
          <p:nvPr>
            <p:ph idx="1"/>
          </p:nvPr>
        </p:nvSpPr>
        <p:spPr>
          <a:xfrm>
            <a:off x="697583" y="1159497"/>
            <a:ext cx="10916239" cy="5024487"/>
          </a:xfrm>
        </p:spPr>
        <p:txBody>
          <a:bodyPr>
            <a:normAutofit/>
          </a:bodyPr>
          <a:lstStyle/>
          <a:p>
            <a:pPr algn="just"/>
            <a:r>
              <a:rPr lang="en-US" sz="2400" dirty="0"/>
              <a:t>The </a:t>
            </a:r>
            <a:r>
              <a:rPr lang="en-US" sz="2400" b="1" dirty="0"/>
              <a:t>Common Dialog Control</a:t>
            </a:r>
            <a:r>
              <a:rPr lang="en-US" sz="2400" dirty="0"/>
              <a:t> provides a standard interface for operations such as opening, saving, and printing files or selecting </a:t>
            </a:r>
            <a:r>
              <a:rPr lang="en-US" sz="2400" dirty="0" err="1"/>
              <a:t>colours</a:t>
            </a:r>
            <a:r>
              <a:rPr lang="en-US" sz="2400" dirty="0"/>
              <a:t> and fonts using the </a:t>
            </a:r>
            <a:r>
              <a:rPr lang="en-US" sz="2400" b="1" dirty="0"/>
              <a:t>Microsoft Windows</a:t>
            </a:r>
            <a:r>
              <a:rPr lang="en-US" sz="2400" dirty="0"/>
              <a:t> dynamic link library COMMDLG.DLL. </a:t>
            </a:r>
            <a:endParaRPr lang="en-US" sz="2400" dirty="0" smtClean="0"/>
          </a:p>
          <a:p>
            <a:r>
              <a:rPr lang="en-US" sz="2400" dirty="0" smtClean="0"/>
              <a:t>The </a:t>
            </a:r>
            <a:r>
              <a:rPr lang="en-US" sz="2400" dirty="0"/>
              <a:t>Control is visible on the form as an icon at design-time but not at run-time. </a:t>
            </a:r>
            <a:endParaRPr lang="en-US" sz="2400" dirty="0" smtClean="0"/>
          </a:p>
          <a:p>
            <a:pPr algn="just"/>
            <a:r>
              <a:rPr lang="en-US" sz="2400" dirty="0" smtClean="0"/>
              <a:t>The </a:t>
            </a:r>
            <a:r>
              <a:rPr lang="en-US" sz="2400" dirty="0"/>
              <a:t>icon cannot be resized on the form and it's not possible to specify where the Dialog will be displayed when opened. To use a </a:t>
            </a:r>
            <a:r>
              <a:rPr lang="en-US" sz="2400" b="1" dirty="0"/>
              <a:t>Common Dialog Control</a:t>
            </a:r>
            <a:r>
              <a:rPr lang="en-US" sz="2400" dirty="0"/>
              <a:t>, add </a:t>
            </a:r>
            <a:r>
              <a:rPr lang="en-US" sz="2400" b="1" dirty="0"/>
              <a:t>"Microsoft Common Dialog Control"</a:t>
            </a:r>
            <a:r>
              <a:rPr lang="en-US" sz="2400" dirty="0"/>
              <a:t> from the </a:t>
            </a:r>
            <a:r>
              <a:rPr lang="en-US" sz="2400" b="1" dirty="0"/>
              <a:t>"Project", "Components" menu item.</a:t>
            </a:r>
            <a:r>
              <a:rPr lang="en-US" sz="2400" dirty="0"/>
              <a:t> </a:t>
            </a:r>
            <a:endParaRPr lang="en-US" sz="2400" dirty="0" smtClean="0"/>
          </a:p>
          <a:p>
            <a:pPr algn="just"/>
            <a:r>
              <a:rPr lang="en-US" sz="2400" dirty="0" smtClean="0"/>
              <a:t>The </a:t>
            </a:r>
            <a:r>
              <a:rPr lang="en-US" sz="2400" dirty="0"/>
              <a:t>three-letter mnemonic for a </a:t>
            </a:r>
            <a:r>
              <a:rPr lang="en-US" sz="2400" b="1" dirty="0"/>
              <a:t>Common Dialog Control is </a:t>
            </a:r>
            <a:r>
              <a:rPr lang="en-US" sz="2400" b="1" dirty="0" smtClean="0"/>
              <a:t>"</a:t>
            </a:r>
            <a:r>
              <a:rPr lang="en-US" sz="2400" b="1" dirty="0" err="1" smtClean="0"/>
              <a:t>dlg</a:t>
            </a:r>
            <a:r>
              <a:rPr lang="en-US" sz="2400" dirty="0" smtClean="0"/>
              <a:t>". </a:t>
            </a:r>
          </a:p>
          <a:p>
            <a:pPr algn="just"/>
            <a:r>
              <a:rPr lang="en-US" sz="2400" dirty="0" smtClean="0"/>
              <a:t>The </a:t>
            </a:r>
            <a:r>
              <a:rPr lang="en-US" sz="2400" dirty="0"/>
              <a:t>Control's Methods are used to determine which dialog is displayed.</a:t>
            </a:r>
          </a:p>
        </p:txBody>
      </p:sp>
    </p:spTree>
    <p:extLst>
      <p:ext uri="{BB962C8B-B14F-4D97-AF65-F5344CB8AC3E}">
        <p14:creationId xmlns:p14="http://schemas.microsoft.com/office/powerpoint/2010/main" val="154814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840" y="104920"/>
            <a:ext cx="9509759" cy="771772"/>
          </a:xfrm>
        </p:spPr>
        <p:txBody>
          <a:bodyPr>
            <a:normAutofit/>
          </a:bodyPr>
          <a:lstStyle/>
          <a:p>
            <a:r>
              <a:rPr lang="en-US" dirty="0" smtClean="0"/>
              <a:t>Procedures in VB</a:t>
            </a:r>
            <a:endParaRPr lang="en-US" dirty="0"/>
          </a:p>
        </p:txBody>
      </p:sp>
      <p:sp>
        <p:nvSpPr>
          <p:cNvPr id="3" name="Content Placeholder 2"/>
          <p:cNvSpPr>
            <a:spLocks noGrp="1"/>
          </p:cNvSpPr>
          <p:nvPr>
            <p:ph idx="1"/>
          </p:nvPr>
        </p:nvSpPr>
        <p:spPr>
          <a:xfrm>
            <a:off x="387499" y="978627"/>
            <a:ext cx="11360439" cy="5024487"/>
          </a:xfrm>
        </p:spPr>
        <p:txBody>
          <a:bodyPr>
            <a:noAutofit/>
          </a:bodyPr>
          <a:lstStyle/>
          <a:p>
            <a:pPr marL="342900" indent="-342900" algn="just" eaLnBrk="0" fontAlgn="base" hangingPunct="0">
              <a:lnSpc>
                <a:spcPct val="100000"/>
              </a:lnSpc>
              <a:spcBef>
                <a:spcPct val="0"/>
              </a:spcBef>
              <a:spcAft>
                <a:spcPct val="0"/>
              </a:spcAft>
              <a:buSzTx/>
            </a:pPr>
            <a:r>
              <a:rPr lang="en-US" altLang="en-US" sz="2200" dirty="0">
                <a:solidFill>
                  <a:srgbClr val="171717"/>
                </a:solidFill>
                <a:latin typeface="Segoe UI" panose="020B0502040204020203" pitchFamily="34" charset="0"/>
                <a:cs typeface="Segoe UI" panose="020B0502040204020203" pitchFamily="34" charset="0"/>
              </a:rPr>
              <a:t>A </a:t>
            </a:r>
            <a:r>
              <a:rPr lang="en-US" altLang="en-US" sz="2200" i="1" dirty="0">
                <a:solidFill>
                  <a:srgbClr val="171717"/>
                </a:solidFill>
                <a:latin typeface="Segoe UI" panose="020B0502040204020203" pitchFamily="34" charset="0"/>
                <a:cs typeface="Segoe UI" panose="020B0502040204020203" pitchFamily="34" charset="0"/>
              </a:rPr>
              <a:t>procedure</a:t>
            </a:r>
            <a:r>
              <a:rPr lang="en-US" altLang="en-US" sz="2200" dirty="0">
                <a:solidFill>
                  <a:srgbClr val="171717"/>
                </a:solidFill>
                <a:latin typeface="Segoe UI" panose="020B0502040204020203" pitchFamily="34" charset="0"/>
                <a:cs typeface="Segoe UI" panose="020B0502040204020203" pitchFamily="34" charset="0"/>
              </a:rPr>
              <a:t> is a block of Visual Basic statements enclosed by a declaration statement </a:t>
            </a:r>
            <a:r>
              <a:rPr lang="en-US" altLang="en-US" sz="2200" b="1" dirty="0">
                <a:solidFill>
                  <a:srgbClr val="171717"/>
                </a:solidFill>
                <a:latin typeface="Segoe UI" panose="020B0502040204020203" pitchFamily="34" charset="0"/>
                <a:cs typeface="Segoe UI" panose="020B0502040204020203" pitchFamily="34" charset="0"/>
              </a:rPr>
              <a:t>(</a:t>
            </a:r>
            <a:r>
              <a:rPr lang="en-US" altLang="en-US" sz="2200" b="1" dirty="0">
                <a:solidFill>
                  <a:srgbClr val="171717"/>
                </a:solidFill>
                <a:latin typeface="SFMono-Regular"/>
              </a:rPr>
              <a:t>Function</a:t>
            </a:r>
            <a:r>
              <a:rPr lang="en-US" altLang="en-US" sz="2200" b="1" dirty="0">
                <a:solidFill>
                  <a:srgbClr val="171717"/>
                </a:solidFill>
                <a:latin typeface="Segoe UI" panose="020B0502040204020203" pitchFamily="34" charset="0"/>
                <a:cs typeface="Segoe UI" panose="020B0502040204020203" pitchFamily="34" charset="0"/>
              </a:rPr>
              <a:t>, </a:t>
            </a:r>
            <a:r>
              <a:rPr lang="en-US" altLang="en-US" sz="2200" b="1" dirty="0">
                <a:solidFill>
                  <a:srgbClr val="171717"/>
                </a:solidFill>
                <a:latin typeface="SFMono-Regular"/>
              </a:rPr>
              <a:t>Sub</a:t>
            </a:r>
            <a:r>
              <a:rPr lang="en-US" altLang="en-US" sz="2200" b="1" dirty="0">
                <a:solidFill>
                  <a:srgbClr val="171717"/>
                </a:solidFill>
                <a:latin typeface="Segoe UI" panose="020B0502040204020203" pitchFamily="34" charset="0"/>
                <a:cs typeface="Segoe UI" panose="020B0502040204020203" pitchFamily="34" charset="0"/>
              </a:rPr>
              <a:t>, </a:t>
            </a:r>
            <a:r>
              <a:rPr lang="en-US" altLang="en-US" sz="2200" b="1" dirty="0">
                <a:solidFill>
                  <a:srgbClr val="171717"/>
                </a:solidFill>
                <a:latin typeface="SFMono-Regular"/>
              </a:rPr>
              <a:t>Operator</a:t>
            </a:r>
            <a:r>
              <a:rPr lang="en-US" altLang="en-US" sz="2200" b="1" dirty="0">
                <a:solidFill>
                  <a:srgbClr val="171717"/>
                </a:solidFill>
                <a:latin typeface="Segoe UI" panose="020B0502040204020203" pitchFamily="34" charset="0"/>
                <a:cs typeface="Segoe UI" panose="020B0502040204020203" pitchFamily="34" charset="0"/>
              </a:rPr>
              <a:t>, </a:t>
            </a:r>
            <a:r>
              <a:rPr lang="en-US" altLang="en-US" sz="2200" b="1" dirty="0">
                <a:solidFill>
                  <a:srgbClr val="171717"/>
                </a:solidFill>
                <a:latin typeface="SFMono-Regular"/>
              </a:rPr>
              <a:t>Get</a:t>
            </a:r>
            <a:r>
              <a:rPr lang="en-US" altLang="en-US" sz="2200" b="1" dirty="0">
                <a:solidFill>
                  <a:srgbClr val="171717"/>
                </a:solidFill>
                <a:latin typeface="Segoe UI" panose="020B0502040204020203" pitchFamily="34" charset="0"/>
                <a:cs typeface="Segoe UI" panose="020B0502040204020203" pitchFamily="34" charset="0"/>
              </a:rPr>
              <a:t>, </a:t>
            </a:r>
            <a:r>
              <a:rPr lang="en-US" altLang="en-US" sz="2200" b="1" dirty="0">
                <a:solidFill>
                  <a:srgbClr val="171717"/>
                </a:solidFill>
                <a:latin typeface="SFMono-Regular"/>
              </a:rPr>
              <a:t>Set</a:t>
            </a:r>
            <a:r>
              <a:rPr lang="en-US" altLang="en-US" sz="2200" b="1" dirty="0">
                <a:solidFill>
                  <a:srgbClr val="171717"/>
                </a:solidFill>
                <a:latin typeface="Segoe UI" panose="020B0502040204020203" pitchFamily="34" charset="0"/>
                <a:cs typeface="Segoe UI" panose="020B0502040204020203" pitchFamily="34" charset="0"/>
              </a:rPr>
              <a:t>) </a:t>
            </a:r>
            <a:r>
              <a:rPr lang="en-US" altLang="en-US" sz="2200" dirty="0">
                <a:solidFill>
                  <a:srgbClr val="171717"/>
                </a:solidFill>
                <a:latin typeface="Segoe UI" panose="020B0502040204020203" pitchFamily="34" charset="0"/>
                <a:cs typeface="Segoe UI" panose="020B0502040204020203" pitchFamily="34" charset="0"/>
              </a:rPr>
              <a:t>and a matching </a:t>
            </a:r>
            <a:r>
              <a:rPr lang="en-US" altLang="en-US" sz="2200" b="1" dirty="0">
                <a:solidFill>
                  <a:srgbClr val="171717"/>
                </a:solidFill>
                <a:latin typeface="SFMono-Regular"/>
              </a:rPr>
              <a:t>End</a:t>
            </a:r>
            <a:r>
              <a:rPr lang="en-US" altLang="en-US" sz="2200" dirty="0">
                <a:solidFill>
                  <a:srgbClr val="171717"/>
                </a:solidFill>
                <a:latin typeface="Segoe UI" panose="020B0502040204020203" pitchFamily="34" charset="0"/>
                <a:cs typeface="Segoe UI" panose="020B0502040204020203" pitchFamily="34" charset="0"/>
              </a:rPr>
              <a:t> declaration. All executable statements in Visual Basic must be within some procedure.</a:t>
            </a:r>
            <a:r>
              <a:rPr lang="en-US" altLang="en-US" sz="2200" dirty="0">
                <a:solidFill>
                  <a:schemeClr val="tx1"/>
                </a:solidFill>
              </a:rPr>
              <a:t> </a:t>
            </a:r>
            <a:endParaRPr lang="en-US" altLang="en-US" sz="2200" dirty="0" smtClean="0">
              <a:solidFill>
                <a:schemeClr val="tx1"/>
              </a:solidFill>
            </a:endParaRPr>
          </a:p>
          <a:p>
            <a:pPr algn="just"/>
            <a:r>
              <a:rPr lang="en-US" sz="2200" dirty="0" smtClean="0"/>
              <a:t>Visual </a:t>
            </a:r>
            <a:r>
              <a:rPr lang="en-US" sz="2200" dirty="0"/>
              <a:t>Basic programs can be broken into smaller logical components called Procedures. Procedures are useful for condensing repeated operations such as the frequently used calculations, text and control manipulation etc. </a:t>
            </a:r>
            <a:endParaRPr lang="en-US" sz="2200" dirty="0" smtClean="0"/>
          </a:p>
          <a:p>
            <a:pPr algn="just"/>
            <a:r>
              <a:rPr lang="en-US" sz="2200" dirty="0" smtClean="0"/>
              <a:t>The </a:t>
            </a:r>
            <a:r>
              <a:rPr lang="en-US" sz="2200" dirty="0"/>
              <a:t>benefits of using procedures in programming </a:t>
            </a:r>
            <a:r>
              <a:rPr lang="en-US" sz="2200" dirty="0" err="1"/>
              <a:t>are:It</a:t>
            </a:r>
            <a:r>
              <a:rPr lang="en-US" sz="2200" dirty="0"/>
              <a:t> is easier to debug a program a program with procedures, which breaks a program into discrete logical limits.</a:t>
            </a:r>
          </a:p>
          <a:p>
            <a:pPr algn="just"/>
            <a:r>
              <a:rPr lang="en-US" sz="2200" dirty="0"/>
              <a:t>Procedures used in one program can act as building blocks for other programs with slight modifications</a:t>
            </a:r>
            <a:r>
              <a:rPr lang="en-US" sz="2200" dirty="0" smtClean="0"/>
              <a:t>.</a:t>
            </a:r>
          </a:p>
          <a:p>
            <a:pPr algn="just"/>
            <a:r>
              <a:rPr lang="en-US" sz="2200" dirty="0"/>
              <a:t>Visual Basic offers different types of procedures to execute small sections of coding in applications. </a:t>
            </a:r>
            <a:endParaRPr lang="en-US" sz="2200" dirty="0" smtClean="0"/>
          </a:p>
          <a:p>
            <a:pPr algn="just"/>
            <a:r>
              <a:rPr lang="en-US" sz="2200" dirty="0" smtClean="0"/>
              <a:t>A </a:t>
            </a:r>
            <a:r>
              <a:rPr lang="en-US" sz="2200" dirty="0"/>
              <a:t>Procedure can be Sub, Function or Property Procedure.</a:t>
            </a:r>
          </a:p>
          <a:p>
            <a:pPr marL="0" indent="0" algn="just" eaLnBrk="0" fontAlgn="base" hangingPunct="0">
              <a:lnSpc>
                <a:spcPct val="100000"/>
              </a:lnSpc>
              <a:spcBef>
                <a:spcPct val="0"/>
              </a:spcBef>
              <a:spcAft>
                <a:spcPct val="0"/>
              </a:spcAft>
              <a:buSzTx/>
              <a:buNone/>
            </a:pPr>
            <a:endParaRPr lang="en-US" altLang="en-US" sz="2200" dirty="0">
              <a:solidFill>
                <a:schemeClr val="tx1"/>
              </a:solidFill>
              <a:latin typeface="Arial" panose="020B0604020202020204" pitchFamily="34" charset="0"/>
            </a:endParaRPr>
          </a:p>
          <a:p>
            <a:pPr marL="0" lvl="0" indent="0" algn="just" eaLnBrk="0" fontAlgn="base" hangingPunct="0">
              <a:lnSpc>
                <a:spcPct val="100000"/>
              </a:lnSpc>
              <a:spcBef>
                <a:spcPct val="0"/>
              </a:spcBef>
              <a:spcAft>
                <a:spcPct val="0"/>
              </a:spcAft>
              <a:buSzTx/>
              <a:buNone/>
            </a:pPr>
            <a:endParaRPr lang="en-US" altLang="en-US" sz="2200" dirty="0" smtClean="0">
              <a:solidFill>
                <a:schemeClr val="tx1"/>
              </a:solidFill>
            </a:endParaRPr>
          </a:p>
          <a:p>
            <a:pPr marL="0" lvl="0" indent="0" algn="just" eaLnBrk="0" fontAlgn="base" hangingPunct="0">
              <a:lnSpc>
                <a:spcPct val="100000"/>
              </a:lnSpc>
              <a:spcBef>
                <a:spcPct val="0"/>
              </a:spcBef>
              <a:spcAft>
                <a:spcPct val="0"/>
              </a:spcAft>
              <a:buSzTx/>
              <a:buNone/>
            </a:pPr>
            <a:endParaRPr lang="en-US" altLang="en-US" sz="2200" dirty="0">
              <a:solidFill>
                <a:schemeClr val="tx1"/>
              </a:solidFill>
              <a:latin typeface="Arial" panose="020B0604020202020204" pitchFamily="34" charset="0"/>
            </a:endParaRPr>
          </a:p>
        </p:txBody>
      </p:sp>
      <p:sp>
        <p:nvSpPr>
          <p:cNvPr id="5" name="Rectangle 2"/>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r>
            <a:br>
              <a:rPr kumimoji="0" lang="en-US" altLang="en-US" sz="9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br>
            <a:endParaRPr kumimoji="0" lang="en-US" altLang="en-US" sz="9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79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354" y="335533"/>
            <a:ext cx="11360439" cy="5024487"/>
          </a:xfrm>
        </p:spPr>
        <p:txBody>
          <a:bodyPr>
            <a:noAutofit/>
          </a:bodyPr>
          <a:lstStyle/>
          <a:p>
            <a:pPr marL="45720" indent="0">
              <a:buNone/>
            </a:pPr>
            <a:r>
              <a:rPr lang="en-US" b="1" dirty="0" smtClean="0"/>
              <a:t>Event </a:t>
            </a:r>
            <a:r>
              <a:rPr lang="en-US" b="1" dirty="0"/>
              <a:t>Procedures</a:t>
            </a:r>
          </a:p>
          <a:p>
            <a:r>
              <a:rPr lang="en-US" dirty="0"/>
              <a:t>An event procedure is a procedure block that contains the control's actual name, an underscore(_), and the event name. The following syntax represents the event procedure for a </a:t>
            </a:r>
            <a:r>
              <a:rPr lang="en-US" dirty="0" err="1"/>
              <a:t>Form_Load</a:t>
            </a:r>
            <a:r>
              <a:rPr lang="en-US" dirty="0"/>
              <a:t> event.</a:t>
            </a:r>
          </a:p>
          <a:p>
            <a:r>
              <a:rPr lang="en-US" dirty="0"/>
              <a:t>Private Sub </a:t>
            </a:r>
            <a:r>
              <a:rPr lang="en-US" dirty="0" err="1"/>
              <a:t>Form_Load</a:t>
            </a:r>
            <a:r>
              <a:rPr lang="en-US" dirty="0"/>
              <a:t>()</a:t>
            </a:r>
            <a:br>
              <a:rPr lang="en-US" dirty="0"/>
            </a:br>
            <a:r>
              <a:rPr lang="en-US" dirty="0" smtClean="0"/>
              <a:t>	....</a:t>
            </a:r>
            <a:r>
              <a:rPr lang="en-US" dirty="0"/>
              <a:t>statement block..</a:t>
            </a:r>
            <a:br>
              <a:rPr lang="en-US" dirty="0"/>
            </a:br>
            <a:r>
              <a:rPr lang="en-US" dirty="0"/>
              <a:t>End Sub</a:t>
            </a:r>
          </a:p>
          <a:p>
            <a:r>
              <a:rPr lang="en-US" dirty="0"/>
              <a:t>Event Procedures acquire the declarations as </a:t>
            </a:r>
            <a:r>
              <a:rPr lang="en-US" b="1" dirty="0"/>
              <a:t>Private</a:t>
            </a:r>
            <a:r>
              <a:rPr lang="en-US" dirty="0"/>
              <a:t> by default.</a:t>
            </a:r>
          </a:p>
          <a:p>
            <a:pPr marL="0" indent="0" algn="just" eaLnBrk="0" fontAlgn="base" hangingPunct="0">
              <a:lnSpc>
                <a:spcPct val="100000"/>
              </a:lnSpc>
              <a:spcBef>
                <a:spcPct val="0"/>
              </a:spcBef>
              <a:spcAft>
                <a:spcPct val="0"/>
              </a:spcAft>
              <a:buSzTx/>
              <a:buNone/>
            </a:pPr>
            <a:endParaRPr lang="en-US" altLang="en-US" sz="2200" dirty="0">
              <a:solidFill>
                <a:schemeClr val="tx1"/>
              </a:solidFill>
              <a:latin typeface="Arial" panose="020B0604020202020204" pitchFamily="34" charset="0"/>
            </a:endParaRPr>
          </a:p>
          <a:p>
            <a:pPr marL="0" lvl="0" indent="0" algn="just" eaLnBrk="0" fontAlgn="base" hangingPunct="0">
              <a:lnSpc>
                <a:spcPct val="100000"/>
              </a:lnSpc>
              <a:spcBef>
                <a:spcPct val="0"/>
              </a:spcBef>
              <a:spcAft>
                <a:spcPct val="0"/>
              </a:spcAft>
              <a:buSzTx/>
              <a:buNone/>
            </a:pPr>
            <a:endParaRPr lang="en-US" altLang="en-US" sz="2200" dirty="0" smtClean="0">
              <a:solidFill>
                <a:schemeClr val="tx1"/>
              </a:solidFill>
            </a:endParaRPr>
          </a:p>
          <a:p>
            <a:pPr marL="0" lvl="0" indent="0" algn="just" eaLnBrk="0" fontAlgn="base" hangingPunct="0">
              <a:lnSpc>
                <a:spcPct val="100000"/>
              </a:lnSpc>
              <a:spcBef>
                <a:spcPct val="0"/>
              </a:spcBef>
              <a:spcAft>
                <a:spcPct val="0"/>
              </a:spcAft>
              <a:buSzTx/>
              <a:buNone/>
            </a:pPr>
            <a:endParaRPr lang="en-US" altLang="en-US" sz="2200" dirty="0">
              <a:solidFill>
                <a:schemeClr val="tx1"/>
              </a:solidFill>
              <a:latin typeface="Arial" panose="020B0604020202020204" pitchFamily="34" charset="0"/>
            </a:endParaRPr>
          </a:p>
        </p:txBody>
      </p:sp>
      <p:sp>
        <p:nvSpPr>
          <p:cNvPr id="5" name="Rectangle 2"/>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r>
            <a:br>
              <a:rPr kumimoji="0" lang="en-US" altLang="en-US" sz="9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br>
            <a:endParaRPr kumimoji="0" lang="en-US" altLang="en-US" sz="9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059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354" y="335533"/>
            <a:ext cx="11360439" cy="5024487"/>
          </a:xfrm>
        </p:spPr>
        <p:txBody>
          <a:bodyPr>
            <a:noAutofit/>
          </a:bodyPr>
          <a:lstStyle/>
          <a:p>
            <a:pPr marL="45720" indent="0">
              <a:buNone/>
            </a:pPr>
            <a:r>
              <a:rPr lang="en-US" b="1" dirty="0" smtClean="0"/>
              <a:t>General  </a:t>
            </a:r>
            <a:r>
              <a:rPr lang="en-US" b="1" dirty="0"/>
              <a:t>Procedures</a:t>
            </a:r>
          </a:p>
          <a:p>
            <a:r>
              <a:rPr lang="en-US" dirty="0" smtClean="0"/>
              <a:t>A </a:t>
            </a:r>
            <a:r>
              <a:rPr lang="en-US" dirty="0"/>
              <a:t>general procedure is declared when several event procedures perform the same actions. It is a good programming practice to write common statements in a separate procedure (general procedure) and then call them in the event procedure.</a:t>
            </a:r>
          </a:p>
          <a:p>
            <a:pPr marL="45720" indent="0">
              <a:buNone/>
            </a:pPr>
            <a:r>
              <a:rPr lang="en-US" b="1" dirty="0"/>
              <a:t>In order to add General procedure:</a:t>
            </a:r>
          </a:p>
          <a:p>
            <a:r>
              <a:rPr lang="en-US" dirty="0"/>
              <a:t>The Code window is opened for the module to which the procedure is to be added.</a:t>
            </a:r>
          </a:p>
          <a:p>
            <a:r>
              <a:rPr lang="en-US" dirty="0"/>
              <a:t>The </a:t>
            </a:r>
            <a:r>
              <a:rPr lang="en-US" i="1" dirty="0"/>
              <a:t>Add Procedure</a:t>
            </a:r>
            <a:r>
              <a:rPr lang="en-US" dirty="0"/>
              <a:t> option is chosen from the Tools menu, which opens an Add Procedure dialog box as shown in the figure given below.</a:t>
            </a:r>
          </a:p>
          <a:p>
            <a:r>
              <a:rPr lang="en-US" dirty="0"/>
              <a:t>The name of the procedure is typed in the Name textbox</a:t>
            </a:r>
          </a:p>
          <a:p>
            <a:r>
              <a:rPr lang="en-US" dirty="0"/>
              <a:t>Under </a:t>
            </a:r>
            <a:r>
              <a:rPr lang="en-US" i="1" dirty="0"/>
              <a:t>Type</a:t>
            </a:r>
            <a:r>
              <a:rPr lang="en-US" dirty="0"/>
              <a:t>, </a:t>
            </a:r>
            <a:r>
              <a:rPr lang="en-US" i="1" dirty="0"/>
              <a:t>Sub</a:t>
            </a:r>
            <a:r>
              <a:rPr lang="en-US" dirty="0"/>
              <a:t> is selected to create a Sub procedure, </a:t>
            </a:r>
            <a:r>
              <a:rPr lang="en-US" i="1" dirty="0"/>
              <a:t>Function</a:t>
            </a:r>
            <a:r>
              <a:rPr lang="en-US" dirty="0"/>
              <a:t> to create a Function procedure or </a:t>
            </a:r>
            <a:r>
              <a:rPr lang="en-US" i="1" dirty="0"/>
              <a:t>Property</a:t>
            </a:r>
            <a:r>
              <a:rPr lang="en-US" dirty="0"/>
              <a:t> to create a Property procedure.</a:t>
            </a:r>
          </a:p>
          <a:p>
            <a:r>
              <a:rPr lang="en-US" dirty="0"/>
              <a:t>Under </a:t>
            </a:r>
            <a:r>
              <a:rPr lang="en-US" i="1" dirty="0"/>
              <a:t>Scope</a:t>
            </a:r>
            <a:r>
              <a:rPr lang="en-US" dirty="0"/>
              <a:t>, </a:t>
            </a:r>
            <a:r>
              <a:rPr lang="en-US" i="1" dirty="0"/>
              <a:t>Public</a:t>
            </a:r>
            <a:r>
              <a:rPr lang="en-US" dirty="0"/>
              <a:t> is selected to create a procedure that can be invoked outside the module, or Private to create a procedure that can be invoked only from within the module.</a:t>
            </a:r>
          </a:p>
          <a:p>
            <a:pPr marL="0" indent="0" algn="just" eaLnBrk="0" fontAlgn="base" hangingPunct="0">
              <a:lnSpc>
                <a:spcPct val="100000"/>
              </a:lnSpc>
              <a:spcBef>
                <a:spcPct val="0"/>
              </a:spcBef>
              <a:spcAft>
                <a:spcPct val="0"/>
              </a:spcAft>
              <a:buSzTx/>
              <a:buNone/>
            </a:pPr>
            <a:endParaRPr lang="en-US" altLang="en-US" sz="2200" dirty="0">
              <a:solidFill>
                <a:schemeClr val="tx1"/>
              </a:solidFill>
              <a:latin typeface="Arial" panose="020B0604020202020204" pitchFamily="34" charset="0"/>
            </a:endParaRPr>
          </a:p>
          <a:p>
            <a:pPr marL="0" lvl="0" indent="0" algn="just" eaLnBrk="0" fontAlgn="base" hangingPunct="0">
              <a:lnSpc>
                <a:spcPct val="100000"/>
              </a:lnSpc>
              <a:spcBef>
                <a:spcPct val="0"/>
              </a:spcBef>
              <a:spcAft>
                <a:spcPct val="0"/>
              </a:spcAft>
              <a:buSzTx/>
              <a:buNone/>
            </a:pPr>
            <a:endParaRPr lang="en-US" altLang="en-US" sz="2200" dirty="0" smtClean="0">
              <a:solidFill>
                <a:schemeClr val="tx1"/>
              </a:solidFill>
            </a:endParaRPr>
          </a:p>
          <a:p>
            <a:pPr marL="0" lvl="0" indent="0" algn="just" eaLnBrk="0" fontAlgn="base" hangingPunct="0">
              <a:lnSpc>
                <a:spcPct val="100000"/>
              </a:lnSpc>
              <a:spcBef>
                <a:spcPct val="0"/>
              </a:spcBef>
              <a:spcAft>
                <a:spcPct val="0"/>
              </a:spcAft>
              <a:buSzTx/>
              <a:buNone/>
            </a:pPr>
            <a:endParaRPr lang="en-US" altLang="en-US" sz="2200" dirty="0">
              <a:solidFill>
                <a:schemeClr val="tx1"/>
              </a:solidFill>
              <a:latin typeface="Arial" panose="020B0604020202020204" pitchFamily="34" charset="0"/>
            </a:endParaRPr>
          </a:p>
        </p:txBody>
      </p:sp>
      <p:sp>
        <p:nvSpPr>
          <p:cNvPr id="5" name="Rectangle 2"/>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r>
            <a:br>
              <a:rPr kumimoji="0" lang="en-US" altLang="en-US" sz="9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br>
            <a:endParaRPr kumimoji="0" lang="en-US" altLang="en-US" sz="9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653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354" y="335533"/>
            <a:ext cx="11360439" cy="5024487"/>
          </a:xfrm>
        </p:spPr>
        <p:txBody>
          <a:bodyPr>
            <a:noAutofit/>
          </a:bodyPr>
          <a:lstStyle/>
          <a:p>
            <a:pPr marL="45720" indent="0">
              <a:buNone/>
            </a:pPr>
            <a:r>
              <a:rPr lang="en-US" b="1" dirty="0"/>
              <a:t>Sub Procedures</a:t>
            </a:r>
          </a:p>
          <a:p>
            <a:r>
              <a:rPr lang="en-US" dirty="0"/>
              <a:t>A sub procedure can be placed in standard, class and form modules. Each time the procedure is called, the statements between Sub and End Sub are executed. The syntax for a sub procedure is as follows:</a:t>
            </a:r>
          </a:p>
          <a:p>
            <a:pPr marL="45720" indent="0">
              <a:buNone/>
            </a:pPr>
            <a:r>
              <a:rPr lang="en-US" b="1" dirty="0"/>
              <a:t>[Private | Public] [Static] Sub </a:t>
            </a:r>
            <a:r>
              <a:rPr lang="en-US" b="1" dirty="0" err="1"/>
              <a:t>Procedurename</a:t>
            </a:r>
            <a:r>
              <a:rPr lang="en-US" b="1" dirty="0"/>
              <a:t> [( </a:t>
            </a:r>
            <a:r>
              <a:rPr lang="en-US" b="1" dirty="0" err="1"/>
              <a:t>arglist</a:t>
            </a:r>
            <a:r>
              <a:rPr lang="en-US" b="1" dirty="0"/>
              <a:t>)]</a:t>
            </a:r>
            <a:br>
              <a:rPr lang="en-US" b="1" dirty="0"/>
            </a:br>
            <a:r>
              <a:rPr lang="en-US" dirty="0" smtClean="0"/>
              <a:t>	[ </a:t>
            </a:r>
            <a:r>
              <a:rPr lang="en-US" dirty="0"/>
              <a:t>statements]</a:t>
            </a:r>
            <a:br>
              <a:rPr lang="en-US" dirty="0"/>
            </a:br>
            <a:r>
              <a:rPr lang="en-US" b="1" dirty="0"/>
              <a:t>End Sub</a:t>
            </a:r>
          </a:p>
          <a:p>
            <a:r>
              <a:rPr lang="en-US" dirty="0" err="1"/>
              <a:t>arglist</a:t>
            </a:r>
            <a:r>
              <a:rPr lang="en-US" dirty="0"/>
              <a:t> is a list of argument names separated by commas. Each argument acts like a variable in the procedure. </a:t>
            </a:r>
            <a:endParaRPr lang="en-US" dirty="0" smtClean="0"/>
          </a:p>
          <a:p>
            <a:pPr marL="0" lvl="0" indent="0" algn="just" eaLnBrk="0" fontAlgn="base" hangingPunct="0">
              <a:lnSpc>
                <a:spcPct val="100000"/>
              </a:lnSpc>
              <a:spcBef>
                <a:spcPct val="0"/>
              </a:spcBef>
              <a:spcAft>
                <a:spcPct val="0"/>
              </a:spcAft>
              <a:buSzTx/>
              <a:buNone/>
            </a:pPr>
            <a:endParaRPr lang="en-US" altLang="en-US" sz="2200" dirty="0">
              <a:solidFill>
                <a:schemeClr val="tx1"/>
              </a:solidFill>
              <a:latin typeface="Arial" panose="020B0604020202020204" pitchFamily="34" charset="0"/>
            </a:endParaRPr>
          </a:p>
        </p:txBody>
      </p:sp>
      <p:sp>
        <p:nvSpPr>
          <p:cNvPr id="5" name="Rectangle 2"/>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r>
            <a:br>
              <a:rPr kumimoji="0" lang="en-US" altLang="en-US" sz="9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br>
            <a:endParaRPr kumimoji="0" lang="en-US" altLang="en-US" sz="9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153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354" y="335533"/>
            <a:ext cx="11360439" cy="5024487"/>
          </a:xfrm>
        </p:spPr>
        <p:txBody>
          <a:bodyPr>
            <a:noAutofit/>
          </a:bodyPr>
          <a:lstStyle/>
          <a:p>
            <a:pPr marL="45720" indent="0" algn="just">
              <a:buNone/>
            </a:pPr>
            <a:r>
              <a:rPr lang="en-US" sz="2200" b="1" dirty="0"/>
              <a:t>Function Procedures</a:t>
            </a:r>
          </a:p>
          <a:p>
            <a:pPr marL="45720" indent="0" algn="just">
              <a:buNone/>
            </a:pPr>
            <a:r>
              <a:rPr lang="en-US" sz="2200" dirty="0"/>
              <a:t>Functions are like sub procedures, except they return a value to the calling procedure. They are especially useful for taking one or more pieces of data, called </a:t>
            </a:r>
            <a:r>
              <a:rPr lang="en-US" sz="2200" i="1" dirty="0"/>
              <a:t>arguments</a:t>
            </a:r>
            <a:r>
              <a:rPr lang="en-US" sz="2200" dirty="0"/>
              <a:t> and performing some tasks with them. Then the functions returns a value that indicates the results of the tasks complete within the function</a:t>
            </a:r>
            <a:r>
              <a:rPr lang="en-US" sz="2200" dirty="0" smtClean="0"/>
              <a:t>.</a:t>
            </a:r>
          </a:p>
          <a:p>
            <a:pPr algn="just"/>
            <a:endParaRPr lang="en-US" sz="2200" dirty="0"/>
          </a:p>
          <a:p>
            <a:pPr marL="45720" indent="0" algn="just">
              <a:buNone/>
            </a:pPr>
            <a:r>
              <a:rPr lang="en-US" sz="2200" b="1" dirty="0" smtClean="0"/>
              <a:t>Property Procedures</a:t>
            </a:r>
          </a:p>
          <a:p>
            <a:pPr marL="45720" indent="0" algn="just">
              <a:buNone/>
            </a:pPr>
            <a:r>
              <a:rPr lang="en-US" sz="2200" dirty="0" smtClean="0"/>
              <a:t>A property procedure is used to create and manipulate custom properties. It is used to create read only properties for Forms, Standard modules and Class modules. Visual Basic provides three kind of property procedures-Property Let procedure that sets the value of a property, Property Get procedure that returns the value of a property, and Property Set procedure that sets the references to an object.</a:t>
            </a:r>
          </a:p>
          <a:p>
            <a:pPr marL="0" indent="0" algn="just" eaLnBrk="0" fontAlgn="base" hangingPunct="0">
              <a:lnSpc>
                <a:spcPct val="100000"/>
              </a:lnSpc>
              <a:spcBef>
                <a:spcPct val="0"/>
              </a:spcBef>
              <a:spcAft>
                <a:spcPct val="0"/>
              </a:spcAft>
              <a:buSzTx/>
              <a:buNone/>
            </a:pPr>
            <a:endParaRPr lang="en-US" altLang="en-US" sz="2200" dirty="0">
              <a:solidFill>
                <a:schemeClr val="tx1"/>
              </a:solidFill>
              <a:latin typeface="Arial" panose="020B0604020202020204" pitchFamily="34" charset="0"/>
            </a:endParaRPr>
          </a:p>
          <a:p>
            <a:pPr marL="0" lvl="0" indent="0" algn="just" eaLnBrk="0" fontAlgn="base" hangingPunct="0">
              <a:lnSpc>
                <a:spcPct val="100000"/>
              </a:lnSpc>
              <a:spcBef>
                <a:spcPct val="0"/>
              </a:spcBef>
              <a:spcAft>
                <a:spcPct val="0"/>
              </a:spcAft>
              <a:buSzTx/>
              <a:buNone/>
            </a:pPr>
            <a:endParaRPr lang="en-US" altLang="en-US" sz="2200" dirty="0" smtClean="0">
              <a:solidFill>
                <a:schemeClr val="tx1"/>
              </a:solidFill>
            </a:endParaRPr>
          </a:p>
          <a:p>
            <a:pPr marL="0" lvl="0" indent="0" algn="just" eaLnBrk="0" fontAlgn="base" hangingPunct="0">
              <a:lnSpc>
                <a:spcPct val="100000"/>
              </a:lnSpc>
              <a:spcBef>
                <a:spcPct val="0"/>
              </a:spcBef>
              <a:spcAft>
                <a:spcPct val="0"/>
              </a:spcAft>
              <a:buSzTx/>
              <a:buNone/>
            </a:pPr>
            <a:endParaRPr lang="en-US" altLang="en-US" sz="2200" dirty="0">
              <a:solidFill>
                <a:schemeClr val="tx1"/>
              </a:solidFill>
              <a:latin typeface="Arial" panose="020B0604020202020204" pitchFamily="34" charset="0"/>
            </a:endParaRPr>
          </a:p>
        </p:txBody>
      </p:sp>
      <p:sp>
        <p:nvSpPr>
          <p:cNvPr id="5" name="Rectangle 2"/>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r>
            <a:br>
              <a:rPr kumimoji="0" lang="en-US" altLang="en-US" sz="9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br>
            <a:endParaRPr kumimoji="0" lang="en-US" altLang="en-US" sz="9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584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840" y="104920"/>
            <a:ext cx="9509759" cy="771772"/>
          </a:xfrm>
        </p:spPr>
        <p:txBody>
          <a:bodyPr>
            <a:normAutofit/>
          </a:bodyPr>
          <a:lstStyle/>
          <a:p>
            <a:r>
              <a:rPr lang="en-US" dirty="0" smtClean="0"/>
              <a:t>Passing Arguments to Procedures </a:t>
            </a:r>
            <a:endParaRPr lang="en-US" dirty="0"/>
          </a:p>
        </p:txBody>
      </p:sp>
      <p:sp>
        <p:nvSpPr>
          <p:cNvPr id="3" name="Content Placeholder 2"/>
          <p:cNvSpPr>
            <a:spLocks noGrp="1"/>
          </p:cNvSpPr>
          <p:nvPr>
            <p:ph idx="1"/>
          </p:nvPr>
        </p:nvSpPr>
        <p:spPr>
          <a:xfrm>
            <a:off x="387499" y="978627"/>
            <a:ext cx="11360439" cy="5024487"/>
          </a:xfrm>
        </p:spPr>
        <p:txBody>
          <a:bodyPr>
            <a:noAutofit/>
          </a:bodyPr>
          <a:lstStyle/>
          <a:p>
            <a:pPr marL="342900" indent="-342900" algn="just" eaLnBrk="0" fontAlgn="base" hangingPunct="0">
              <a:lnSpc>
                <a:spcPct val="100000"/>
              </a:lnSpc>
              <a:spcBef>
                <a:spcPct val="0"/>
              </a:spcBef>
              <a:spcAft>
                <a:spcPct val="0"/>
              </a:spcAft>
              <a:buSzTx/>
            </a:pPr>
            <a:r>
              <a:rPr lang="en-US" sz="2400" dirty="0"/>
              <a:t>In Visual Basic, </a:t>
            </a:r>
            <a:r>
              <a:rPr lang="en-US" sz="2400" dirty="0" smtClean="0"/>
              <a:t>variables that are passed from one procedure to another procedure are called arguments or parameters.</a:t>
            </a:r>
          </a:p>
          <a:p>
            <a:pPr marL="342900" indent="-342900" algn="just" eaLnBrk="0" fontAlgn="base" hangingPunct="0">
              <a:lnSpc>
                <a:spcPct val="100000"/>
              </a:lnSpc>
              <a:spcBef>
                <a:spcPct val="0"/>
              </a:spcBef>
              <a:spcAft>
                <a:spcPct val="0"/>
              </a:spcAft>
              <a:buSzTx/>
            </a:pPr>
            <a:r>
              <a:rPr lang="en-US" sz="2400" dirty="0"/>
              <a:t>This is known as the </a:t>
            </a:r>
            <a:r>
              <a:rPr lang="en-US" sz="2400" i="1" dirty="0"/>
              <a:t>passing mechanism</a:t>
            </a:r>
            <a:r>
              <a:rPr lang="en-US" sz="2400" dirty="0"/>
              <a:t>, and it determines whether the procedure can modify the programming element underlying the argument in the calling code. </a:t>
            </a:r>
          </a:p>
          <a:p>
            <a:pPr marL="342900" indent="-342900" algn="just" eaLnBrk="0" fontAlgn="base" hangingPunct="0">
              <a:lnSpc>
                <a:spcPct val="100000"/>
              </a:lnSpc>
              <a:spcBef>
                <a:spcPct val="0"/>
              </a:spcBef>
              <a:spcAft>
                <a:spcPct val="0"/>
              </a:spcAft>
              <a:buSzTx/>
            </a:pPr>
            <a:r>
              <a:rPr lang="en-US" sz="2400" dirty="0" smtClean="0"/>
              <a:t>Arguments can be passed  </a:t>
            </a:r>
            <a:r>
              <a:rPr lang="en-US" sz="2400" dirty="0"/>
              <a:t>to a </a:t>
            </a:r>
            <a:r>
              <a:rPr lang="en-US" sz="2400" dirty="0" smtClean="0"/>
              <a:t>procedure or a function either </a:t>
            </a:r>
            <a:r>
              <a:rPr lang="en-US" sz="2400" dirty="0"/>
              <a:t> </a:t>
            </a:r>
            <a:r>
              <a:rPr lang="en-US" sz="2400" i="1" dirty="0"/>
              <a:t>by value</a:t>
            </a:r>
            <a:r>
              <a:rPr lang="en-US" sz="2400" dirty="0"/>
              <a:t> or </a:t>
            </a:r>
            <a:r>
              <a:rPr lang="en-US" sz="2400" i="1" dirty="0"/>
              <a:t>by reference</a:t>
            </a:r>
            <a:r>
              <a:rPr lang="en-US" sz="2400" dirty="0"/>
              <a:t>. </a:t>
            </a:r>
            <a:endParaRPr lang="en-US" sz="2400" dirty="0" smtClean="0"/>
          </a:p>
          <a:p>
            <a:pPr marL="342900" indent="-342900" algn="just" eaLnBrk="0" fontAlgn="base" hangingPunct="0">
              <a:lnSpc>
                <a:spcPct val="100000"/>
              </a:lnSpc>
              <a:spcBef>
                <a:spcPct val="0"/>
              </a:spcBef>
              <a:spcAft>
                <a:spcPct val="0"/>
              </a:spcAft>
              <a:buSzTx/>
            </a:pPr>
            <a:r>
              <a:rPr lang="en-US" sz="2400" dirty="0" smtClean="0"/>
              <a:t>The </a:t>
            </a:r>
            <a:r>
              <a:rPr lang="en-US" sz="2400" dirty="0"/>
              <a:t>procedure declaration determines the passing mechanism for each parameter by specifying the </a:t>
            </a:r>
            <a:r>
              <a:rPr lang="en-US" sz="2400" dirty="0" err="1">
                <a:hlinkClick r:id="rId2"/>
              </a:rPr>
              <a:t>ByVal</a:t>
            </a:r>
            <a:r>
              <a:rPr lang="en-US" sz="2400" dirty="0"/>
              <a:t> or </a:t>
            </a:r>
            <a:r>
              <a:rPr lang="en-US" sz="2400" dirty="0" err="1">
                <a:hlinkClick r:id="rId3"/>
              </a:rPr>
              <a:t>ByRef</a:t>
            </a:r>
            <a:r>
              <a:rPr lang="en-US" sz="2400" dirty="0"/>
              <a:t> keyword.</a:t>
            </a:r>
            <a:endParaRPr lang="en-US" altLang="en-US" sz="2400" dirty="0">
              <a:solidFill>
                <a:schemeClr val="tx1"/>
              </a:solidFill>
              <a:latin typeface="Arial" panose="020B0604020202020204" pitchFamily="34" charset="0"/>
            </a:endParaRPr>
          </a:p>
          <a:p>
            <a:pPr marL="0" lvl="0" indent="0" algn="just" eaLnBrk="0" fontAlgn="base" hangingPunct="0">
              <a:lnSpc>
                <a:spcPct val="100000"/>
              </a:lnSpc>
              <a:spcBef>
                <a:spcPct val="0"/>
              </a:spcBef>
              <a:spcAft>
                <a:spcPct val="0"/>
              </a:spcAft>
              <a:buSzTx/>
              <a:buNone/>
            </a:pPr>
            <a:endParaRPr lang="en-US" altLang="en-US" sz="2400" dirty="0" smtClean="0">
              <a:solidFill>
                <a:schemeClr val="tx1"/>
              </a:solidFill>
            </a:endParaRPr>
          </a:p>
          <a:p>
            <a:pPr marL="0" lvl="0" indent="0" algn="just" eaLnBrk="0" fontAlgn="base" hangingPunct="0">
              <a:lnSpc>
                <a:spcPct val="100000"/>
              </a:lnSpc>
              <a:spcBef>
                <a:spcPct val="0"/>
              </a:spcBef>
              <a:spcAft>
                <a:spcPct val="0"/>
              </a:spcAft>
              <a:buSzTx/>
              <a:buNone/>
            </a:pPr>
            <a:endParaRPr lang="en-US" altLang="en-US" sz="2400" dirty="0">
              <a:solidFill>
                <a:schemeClr val="tx1"/>
              </a:solidFill>
              <a:latin typeface="Arial" panose="020B0604020202020204" pitchFamily="34" charset="0"/>
            </a:endParaRPr>
          </a:p>
        </p:txBody>
      </p:sp>
      <p:sp>
        <p:nvSpPr>
          <p:cNvPr id="5" name="Rectangle 2"/>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r>
            <a:br>
              <a:rPr kumimoji="0" lang="en-US" altLang="en-US" sz="9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br>
            <a:endParaRPr kumimoji="0" lang="en-US" altLang="en-US" sz="9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474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6651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lstStyle/>
          <a:p>
            <a:r>
              <a:rPr lang="en-US" sz="4000" b="1" dirty="0" smtClean="0"/>
              <a:t>EDI </a:t>
            </a:r>
            <a:endParaRPr lang="en-US" dirty="0"/>
          </a:p>
        </p:txBody>
      </p:sp>
      <p:sp>
        <p:nvSpPr>
          <p:cNvPr id="3" name="Content Placeholder 2"/>
          <p:cNvSpPr>
            <a:spLocks noGrp="1"/>
          </p:cNvSpPr>
          <p:nvPr>
            <p:ph idx="1"/>
          </p:nvPr>
        </p:nvSpPr>
        <p:spPr>
          <a:xfrm>
            <a:off x="886690" y="1286440"/>
            <a:ext cx="10954328" cy="4643305"/>
          </a:xfrm>
        </p:spPr>
        <p:txBody>
          <a:bodyPr>
            <a:noAutofit/>
          </a:bodyPr>
          <a:lstStyle/>
          <a:p>
            <a:pPr algn="just"/>
            <a:r>
              <a:rPr lang="en-US" sz="2800" dirty="0"/>
              <a:t>EDI or Electronic Data Interchange is the virtual exchange of data or business documents in electronic format between trading partners. </a:t>
            </a:r>
            <a:endParaRPr lang="en-US" sz="2800" dirty="0" smtClean="0"/>
          </a:p>
          <a:p>
            <a:pPr algn="just"/>
            <a:r>
              <a:rPr lang="en-US" sz="2800" dirty="0" smtClean="0"/>
              <a:t>This </a:t>
            </a:r>
            <a:r>
              <a:rPr lang="en-US" sz="2800" dirty="0"/>
              <a:t>exchange of documents is generally between buyer and supplier and consists of transferring purchase orders, invoices, payments, shipping notices and various other documents and by nature eliminates paper trails, improves operational efficiency and enhances virtual exchanges with new trading partners.</a:t>
            </a:r>
          </a:p>
          <a:p>
            <a:pPr algn="just"/>
            <a:r>
              <a:rPr lang="en-US" sz="2800" dirty="0"/>
              <a:t>With EDI, any company can virtually interact with another </a:t>
            </a:r>
            <a:r>
              <a:rPr lang="en-US" sz="2800" dirty="0" err="1"/>
              <a:t>organisation</a:t>
            </a:r>
            <a:r>
              <a:rPr lang="en-US" sz="2800" dirty="0"/>
              <a:t> anywhere in the world without the hassle of waiting times and forecasting future procedures.</a:t>
            </a:r>
          </a:p>
          <a:p>
            <a:pPr marL="45720" indent="0" algn="just">
              <a:buNone/>
            </a:pPr>
            <a:endParaRPr lang="en-US" sz="2800" dirty="0"/>
          </a:p>
        </p:txBody>
      </p:sp>
    </p:spTree>
    <p:extLst>
      <p:ext uri="{BB962C8B-B14F-4D97-AF65-F5344CB8AC3E}">
        <p14:creationId xmlns:p14="http://schemas.microsoft.com/office/powerpoint/2010/main" val="250935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lstStyle/>
          <a:p>
            <a:r>
              <a:rPr lang="en-US" sz="4000" b="1" dirty="0"/>
              <a:t>Steps in an EDI System</a:t>
            </a:r>
            <a:endParaRPr lang="en-US" dirty="0"/>
          </a:p>
        </p:txBody>
      </p:sp>
      <p:sp>
        <p:nvSpPr>
          <p:cNvPr id="3" name="Content Placeholder 2"/>
          <p:cNvSpPr>
            <a:spLocks noGrp="1"/>
          </p:cNvSpPr>
          <p:nvPr>
            <p:ph idx="1"/>
          </p:nvPr>
        </p:nvSpPr>
        <p:spPr>
          <a:xfrm>
            <a:off x="886690" y="1286440"/>
            <a:ext cx="10954328" cy="4643305"/>
          </a:xfrm>
        </p:spPr>
        <p:txBody>
          <a:bodyPr>
            <a:noAutofit/>
          </a:bodyPr>
          <a:lstStyle/>
          <a:p>
            <a:pPr marL="0" indent="0">
              <a:buNone/>
            </a:pPr>
            <a:r>
              <a:rPr lang="en-US" sz="2800" b="1" dirty="0"/>
              <a:t>Following are the steps in an EDI System.</a:t>
            </a:r>
          </a:p>
          <a:p>
            <a:r>
              <a:rPr lang="en-US" sz="2800" dirty="0"/>
              <a:t>A program generates a file that contains the processed document.</a:t>
            </a:r>
          </a:p>
          <a:p>
            <a:r>
              <a:rPr lang="en-US" sz="2800" dirty="0"/>
              <a:t>The document is </a:t>
            </a:r>
            <a:r>
              <a:rPr lang="en-US" sz="2800" b="1" dirty="0"/>
              <a:t>converted into an agreed standard format</a:t>
            </a:r>
            <a:r>
              <a:rPr lang="en-US" sz="2800" dirty="0"/>
              <a:t>.</a:t>
            </a:r>
          </a:p>
          <a:p>
            <a:r>
              <a:rPr lang="en-US" sz="2800" dirty="0"/>
              <a:t>The file containing the document is sent electronically on the network.</a:t>
            </a:r>
          </a:p>
          <a:p>
            <a:r>
              <a:rPr lang="en-US" sz="2800" dirty="0"/>
              <a:t>The trading partner receives the file.</a:t>
            </a:r>
          </a:p>
          <a:p>
            <a:r>
              <a:rPr lang="en-US" sz="2800" dirty="0"/>
              <a:t>An acknowledgement document is generated and sent to the originating organization.</a:t>
            </a:r>
          </a:p>
          <a:p>
            <a:pPr marL="45720" indent="0" algn="just">
              <a:buNone/>
            </a:pPr>
            <a:endParaRPr lang="en-US" sz="2800" dirty="0"/>
          </a:p>
        </p:txBody>
      </p:sp>
    </p:spTree>
    <p:extLst>
      <p:ext uri="{BB962C8B-B14F-4D97-AF65-F5344CB8AC3E}">
        <p14:creationId xmlns:p14="http://schemas.microsoft.com/office/powerpoint/2010/main" val="208806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lstStyle/>
          <a:p>
            <a:r>
              <a:rPr lang="en-US" sz="4000" b="1" dirty="0"/>
              <a:t>Advantages of an EDI System</a:t>
            </a:r>
            <a:endParaRPr lang="en-US" dirty="0"/>
          </a:p>
        </p:txBody>
      </p:sp>
      <p:sp>
        <p:nvSpPr>
          <p:cNvPr id="3" name="Content Placeholder 2"/>
          <p:cNvSpPr>
            <a:spLocks noGrp="1"/>
          </p:cNvSpPr>
          <p:nvPr>
            <p:ph idx="1"/>
          </p:nvPr>
        </p:nvSpPr>
        <p:spPr>
          <a:xfrm>
            <a:off x="886690" y="1286440"/>
            <a:ext cx="10954328" cy="4643305"/>
          </a:xfrm>
        </p:spPr>
        <p:txBody>
          <a:bodyPr>
            <a:noAutofit/>
          </a:bodyPr>
          <a:lstStyle/>
          <a:p>
            <a:pPr marL="0" indent="0">
              <a:buNone/>
            </a:pPr>
            <a:r>
              <a:rPr lang="en-US" b="1" dirty="0"/>
              <a:t>Following are the advantages of having an EDI system.</a:t>
            </a:r>
          </a:p>
          <a:p>
            <a:r>
              <a:rPr lang="en-US" b="1" dirty="0"/>
              <a:t>Reduction in data entry errors.</a:t>
            </a:r>
            <a:r>
              <a:rPr lang="en-US" dirty="0"/>
              <a:t> − Chances of errors are much less while using a computer for data entry.</a:t>
            </a:r>
          </a:p>
          <a:p>
            <a:r>
              <a:rPr lang="en-US" b="1" dirty="0"/>
              <a:t>Shorter processing life cycle</a:t>
            </a:r>
            <a:r>
              <a:rPr lang="en-US" dirty="0"/>
              <a:t> − Orders can be processed as soon as they are entered into the system. It reduces the processing time of the transfer documents.</a:t>
            </a:r>
          </a:p>
          <a:p>
            <a:r>
              <a:rPr lang="en-US" b="1" dirty="0"/>
              <a:t>Electronic form of data</a:t>
            </a:r>
            <a:r>
              <a:rPr lang="en-US" dirty="0"/>
              <a:t> − It is quite easy to transfer or share the data, as it is present in electronic format.</a:t>
            </a:r>
          </a:p>
          <a:p>
            <a:r>
              <a:rPr lang="en-US" b="1" dirty="0"/>
              <a:t>Reduction in paperwork</a:t>
            </a:r>
            <a:r>
              <a:rPr lang="en-US" dirty="0"/>
              <a:t> − As a lot of paper documents are replaced with electronic documents, there is a huge reduction in paperwork.</a:t>
            </a:r>
          </a:p>
          <a:p>
            <a:r>
              <a:rPr lang="en-US" b="1" dirty="0"/>
              <a:t>Cost Effective</a:t>
            </a:r>
            <a:r>
              <a:rPr lang="en-US" dirty="0"/>
              <a:t> − As time is saved and orders are processed very effectively, EDI proves to be highly cost effective.</a:t>
            </a:r>
          </a:p>
          <a:p>
            <a:r>
              <a:rPr lang="en-US" b="1" dirty="0"/>
              <a:t>Standard Means of communication</a:t>
            </a:r>
            <a:r>
              <a:rPr lang="en-US" dirty="0"/>
              <a:t> − EDI enforces standards on the content of data and its format which leads to clearer communication.</a:t>
            </a:r>
          </a:p>
          <a:p>
            <a:pPr marL="45720" indent="0" algn="just">
              <a:buNone/>
            </a:pPr>
            <a:endParaRPr lang="en-US" dirty="0"/>
          </a:p>
        </p:txBody>
      </p:sp>
    </p:spTree>
    <p:extLst>
      <p:ext uri="{BB962C8B-B14F-4D97-AF65-F5344CB8AC3E}">
        <p14:creationId xmlns:p14="http://schemas.microsoft.com/office/powerpoint/2010/main" val="343168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lstStyle/>
          <a:p>
            <a:r>
              <a:rPr lang="en-US" sz="4000" b="1" dirty="0"/>
              <a:t>Types of E-Commerce</a:t>
            </a:r>
            <a:endParaRPr lang="en-US" b="1" dirty="0"/>
          </a:p>
        </p:txBody>
      </p:sp>
      <p:sp>
        <p:nvSpPr>
          <p:cNvPr id="3" name="Content Placeholder 2"/>
          <p:cNvSpPr>
            <a:spLocks noGrp="1"/>
          </p:cNvSpPr>
          <p:nvPr>
            <p:ph idx="1"/>
          </p:nvPr>
        </p:nvSpPr>
        <p:spPr>
          <a:xfrm>
            <a:off x="886690" y="1286440"/>
            <a:ext cx="10954328" cy="4643305"/>
          </a:xfrm>
        </p:spPr>
        <p:txBody>
          <a:bodyPr>
            <a:noAutofit/>
          </a:bodyPr>
          <a:lstStyle/>
          <a:p>
            <a:r>
              <a:rPr lang="en-US" sz="2800" dirty="0"/>
              <a:t>Business To Business (B2B)</a:t>
            </a:r>
          </a:p>
          <a:p>
            <a:pPr lvl="1"/>
            <a:r>
              <a:rPr lang="en-US" sz="2800" dirty="0"/>
              <a:t>Shop2gether.com , SeekandSource.com</a:t>
            </a:r>
          </a:p>
          <a:p>
            <a:r>
              <a:rPr lang="en-US" sz="2800" dirty="0"/>
              <a:t>Business To Consumer (B2C)</a:t>
            </a:r>
          </a:p>
          <a:p>
            <a:pPr lvl="1"/>
            <a:r>
              <a:rPr lang="en-US" sz="2800" dirty="0"/>
              <a:t>Amazon.com , Flipkart.com</a:t>
            </a:r>
          </a:p>
          <a:p>
            <a:r>
              <a:rPr lang="en-US" sz="2800" dirty="0"/>
              <a:t>Consumer To Consumer (C2C)</a:t>
            </a:r>
          </a:p>
          <a:p>
            <a:pPr lvl="1"/>
            <a:r>
              <a:rPr lang="en-US" sz="2800" dirty="0"/>
              <a:t>Ebay.com, Olx.com</a:t>
            </a:r>
          </a:p>
          <a:p>
            <a:r>
              <a:rPr lang="en-US" sz="2800" dirty="0"/>
              <a:t>Peer To Peer (P2P)</a:t>
            </a:r>
          </a:p>
          <a:p>
            <a:pPr lvl="1"/>
            <a:r>
              <a:rPr lang="en-US" sz="2800" dirty="0"/>
              <a:t>BitTorrent.com, </a:t>
            </a:r>
          </a:p>
          <a:p>
            <a:pPr marL="45720" indent="0" algn="just">
              <a:buNone/>
            </a:pPr>
            <a:endParaRPr lang="en-US" sz="2800" dirty="0"/>
          </a:p>
        </p:txBody>
      </p:sp>
    </p:spTree>
    <p:extLst>
      <p:ext uri="{BB962C8B-B14F-4D97-AF65-F5344CB8AC3E}">
        <p14:creationId xmlns:p14="http://schemas.microsoft.com/office/powerpoint/2010/main" val="327779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lstStyle/>
          <a:p>
            <a:r>
              <a:rPr lang="en-US" sz="4000" b="1" dirty="0"/>
              <a:t>Business Revenue Models</a:t>
            </a:r>
            <a:endParaRPr lang="en-US" b="1" dirty="0"/>
          </a:p>
        </p:txBody>
      </p:sp>
      <p:sp>
        <p:nvSpPr>
          <p:cNvPr id="3" name="Content Placeholder 2"/>
          <p:cNvSpPr>
            <a:spLocks noGrp="1"/>
          </p:cNvSpPr>
          <p:nvPr>
            <p:ph idx="1"/>
          </p:nvPr>
        </p:nvSpPr>
        <p:spPr>
          <a:xfrm>
            <a:off x="886690" y="1286440"/>
            <a:ext cx="10954328" cy="4643305"/>
          </a:xfrm>
        </p:spPr>
        <p:txBody>
          <a:bodyPr>
            <a:noAutofit/>
          </a:bodyPr>
          <a:lstStyle/>
          <a:p>
            <a:r>
              <a:rPr lang="en-US" sz="2400" dirty="0"/>
              <a:t>Advertising Revenue Model</a:t>
            </a:r>
          </a:p>
          <a:p>
            <a:pPr lvl="1"/>
            <a:r>
              <a:rPr lang="en-US" sz="2400" dirty="0"/>
              <a:t>Yahoo.com, Rediff.com</a:t>
            </a:r>
          </a:p>
          <a:p>
            <a:r>
              <a:rPr lang="en-US" sz="2400" dirty="0"/>
              <a:t>Subscription Revenue Model</a:t>
            </a:r>
          </a:p>
          <a:p>
            <a:pPr lvl="1"/>
            <a:r>
              <a:rPr lang="en-US" sz="2400" dirty="0"/>
              <a:t>Consumerreports.org</a:t>
            </a:r>
          </a:p>
          <a:p>
            <a:r>
              <a:rPr lang="en-US" sz="2400" dirty="0"/>
              <a:t>Transaction Revenue Model</a:t>
            </a:r>
          </a:p>
          <a:p>
            <a:pPr lvl="1"/>
            <a:r>
              <a:rPr lang="en-US" sz="2400" dirty="0"/>
              <a:t>Ebay.com, sharekhnan.com</a:t>
            </a:r>
          </a:p>
          <a:p>
            <a:r>
              <a:rPr lang="en-US" sz="2400" dirty="0"/>
              <a:t>Sales Revenue Model</a:t>
            </a:r>
          </a:p>
          <a:p>
            <a:pPr lvl="1"/>
            <a:r>
              <a:rPr lang="en-US" sz="2400" dirty="0"/>
              <a:t>Amazon.com, Flipkart.com</a:t>
            </a:r>
          </a:p>
          <a:p>
            <a:r>
              <a:rPr lang="en-US" sz="2400" dirty="0"/>
              <a:t>Affiliate Revenue Model</a:t>
            </a:r>
          </a:p>
          <a:p>
            <a:pPr lvl="1"/>
            <a:r>
              <a:rPr lang="en-US" sz="2400" dirty="0"/>
              <a:t>Mypoints.com</a:t>
            </a:r>
          </a:p>
          <a:p>
            <a:pPr marL="45720" indent="0" algn="just">
              <a:buNone/>
            </a:pPr>
            <a:endParaRPr lang="en-US" sz="2400" dirty="0"/>
          </a:p>
        </p:txBody>
      </p:sp>
    </p:spTree>
    <p:extLst>
      <p:ext uri="{BB962C8B-B14F-4D97-AF65-F5344CB8AC3E}">
        <p14:creationId xmlns:p14="http://schemas.microsoft.com/office/powerpoint/2010/main" val="184593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lstStyle/>
          <a:p>
            <a:r>
              <a:rPr lang="en-US" sz="4000" b="1" dirty="0"/>
              <a:t>B2C Models</a:t>
            </a:r>
            <a:endParaRPr lang="en-US" b="1" dirty="0"/>
          </a:p>
        </p:txBody>
      </p:sp>
      <p:sp>
        <p:nvSpPr>
          <p:cNvPr id="3" name="Content Placeholder 2"/>
          <p:cNvSpPr>
            <a:spLocks noGrp="1"/>
          </p:cNvSpPr>
          <p:nvPr>
            <p:ph idx="1"/>
          </p:nvPr>
        </p:nvSpPr>
        <p:spPr>
          <a:xfrm>
            <a:off x="886690" y="1286440"/>
            <a:ext cx="10954328" cy="4643305"/>
          </a:xfrm>
        </p:spPr>
        <p:txBody>
          <a:bodyPr>
            <a:noAutofit/>
          </a:bodyPr>
          <a:lstStyle/>
          <a:p>
            <a:r>
              <a:rPr lang="en-US" sz="2800" dirty="0"/>
              <a:t>Portal (MSN.com, yahoo.com)</a:t>
            </a:r>
          </a:p>
          <a:p>
            <a:r>
              <a:rPr lang="en-US" sz="2800" dirty="0"/>
              <a:t>E-</a:t>
            </a:r>
            <a:r>
              <a:rPr lang="en-US" sz="2800" dirty="0" err="1"/>
              <a:t>tailer</a:t>
            </a:r>
            <a:r>
              <a:rPr lang="en-US" sz="2800" dirty="0"/>
              <a:t> (Amazon.com)</a:t>
            </a:r>
          </a:p>
          <a:p>
            <a:r>
              <a:rPr lang="en-US" sz="2800" dirty="0"/>
              <a:t>Content Provider (Timesofindia.com)</a:t>
            </a:r>
          </a:p>
          <a:p>
            <a:r>
              <a:rPr lang="en-US" sz="2800" dirty="0"/>
              <a:t>Transaction Broker (Naukri.com)</a:t>
            </a:r>
          </a:p>
          <a:p>
            <a:r>
              <a:rPr lang="en-US" sz="2800" dirty="0"/>
              <a:t>Market Creator (ebay.com)</a:t>
            </a:r>
          </a:p>
          <a:p>
            <a:r>
              <a:rPr lang="en-US" sz="2800" dirty="0"/>
              <a:t>Service Provider (Google Maps, Orkut, Gmail)</a:t>
            </a:r>
          </a:p>
          <a:p>
            <a:r>
              <a:rPr lang="en-US" sz="2800" dirty="0"/>
              <a:t>Community Provider (Facebook, twitter)</a:t>
            </a:r>
          </a:p>
          <a:p>
            <a:pPr marL="45720" indent="0" algn="just">
              <a:buNone/>
            </a:pPr>
            <a:endParaRPr lang="en-US" sz="2800" dirty="0"/>
          </a:p>
        </p:txBody>
      </p:sp>
    </p:spTree>
    <p:extLst>
      <p:ext uri="{BB962C8B-B14F-4D97-AF65-F5344CB8AC3E}">
        <p14:creationId xmlns:p14="http://schemas.microsoft.com/office/powerpoint/2010/main" val="115149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lstStyle/>
          <a:p>
            <a:r>
              <a:rPr lang="en-US" sz="4000" b="1" dirty="0"/>
              <a:t>E-Commerce Security Issues</a:t>
            </a:r>
            <a:endParaRPr lang="en-US" b="1" dirty="0"/>
          </a:p>
        </p:txBody>
      </p:sp>
      <p:sp>
        <p:nvSpPr>
          <p:cNvPr id="3" name="Content Placeholder 2"/>
          <p:cNvSpPr>
            <a:spLocks noGrp="1"/>
          </p:cNvSpPr>
          <p:nvPr>
            <p:ph idx="1"/>
          </p:nvPr>
        </p:nvSpPr>
        <p:spPr>
          <a:xfrm>
            <a:off x="886690" y="1286440"/>
            <a:ext cx="10954328" cy="4643305"/>
          </a:xfrm>
        </p:spPr>
        <p:txBody>
          <a:bodyPr>
            <a:noAutofit/>
          </a:bodyPr>
          <a:lstStyle/>
          <a:p>
            <a:r>
              <a:rPr lang="en-US" sz="2400" b="1" dirty="0"/>
              <a:t>Integrity</a:t>
            </a:r>
          </a:p>
          <a:p>
            <a:pPr lvl="1"/>
            <a:r>
              <a:rPr lang="en-US" sz="2400" dirty="0"/>
              <a:t>Ensures no changes or alteration</a:t>
            </a:r>
          </a:p>
          <a:p>
            <a:r>
              <a:rPr lang="en-US" sz="2400" b="1" dirty="0"/>
              <a:t>Non Repudiation</a:t>
            </a:r>
          </a:p>
          <a:p>
            <a:pPr lvl="1"/>
            <a:r>
              <a:rPr lang="en-US" sz="2400" dirty="0"/>
              <a:t>No denial from both the parties</a:t>
            </a:r>
          </a:p>
          <a:p>
            <a:r>
              <a:rPr lang="en-US" sz="2400" b="1" dirty="0"/>
              <a:t>Authenticity</a:t>
            </a:r>
          </a:p>
          <a:p>
            <a:pPr lvl="1"/>
            <a:r>
              <a:rPr lang="en-US" sz="2400" dirty="0"/>
              <a:t>Ensures the identity of person</a:t>
            </a:r>
          </a:p>
          <a:p>
            <a:r>
              <a:rPr lang="en-US" sz="2400" b="1" dirty="0"/>
              <a:t>Availability</a:t>
            </a:r>
          </a:p>
          <a:p>
            <a:pPr lvl="1"/>
            <a:r>
              <a:rPr lang="en-US" sz="2400" dirty="0"/>
              <a:t>Available all the time</a:t>
            </a:r>
          </a:p>
          <a:p>
            <a:r>
              <a:rPr lang="en-US" sz="2400" b="1" dirty="0"/>
              <a:t>Confidentiality</a:t>
            </a:r>
          </a:p>
          <a:p>
            <a:pPr lvl="1"/>
            <a:r>
              <a:rPr lang="en-US" sz="2400" dirty="0"/>
              <a:t>Ensures privacy of data</a:t>
            </a:r>
          </a:p>
          <a:p>
            <a:pPr marL="45720" indent="0" algn="just">
              <a:buNone/>
            </a:pPr>
            <a:endParaRPr lang="en-US" sz="2400" dirty="0"/>
          </a:p>
        </p:txBody>
      </p:sp>
    </p:spTree>
    <p:extLst>
      <p:ext uri="{BB962C8B-B14F-4D97-AF65-F5344CB8AC3E}">
        <p14:creationId xmlns:p14="http://schemas.microsoft.com/office/powerpoint/2010/main" val="37706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lstStyle/>
          <a:p>
            <a:r>
              <a:rPr lang="en-US" sz="4000" b="1" dirty="0"/>
              <a:t>Encryption &amp; Decryption</a:t>
            </a:r>
            <a:endParaRPr lang="en-US" b="1" dirty="0"/>
          </a:p>
        </p:txBody>
      </p:sp>
      <p:sp>
        <p:nvSpPr>
          <p:cNvPr id="3" name="Content Placeholder 2"/>
          <p:cNvSpPr>
            <a:spLocks noGrp="1"/>
          </p:cNvSpPr>
          <p:nvPr>
            <p:ph idx="1"/>
          </p:nvPr>
        </p:nvSpPr>
        <p:spPr>
          <a:xfrm>
            <a:off x="886690" y="1286440"/>
            <a:ext cx="10954328" cy="4643305"/>
          </a:xfrm>
        </p:spPr>
        <p:txBody>
          <a:bodyPr>
            <a:noAutofit/>
          </a:bodyPr>
          <a:lstStyle/>
          <a:p>
            <a:r>
              <a:rPr lang="en-US" sz="2500" b="1" dirty="0"/>
              <a:t>Encryption</a:t>
            </a:r>
          </a:p>
          <a:p>
            <a:pPr lvl="1"/>
            <a:r>
              <a:rPr lang="en-US" sz="2500" dirty="0"/>
              <a:t>Converting Plain Text to Cipher Text</a:t>
            </a:r>
          </a:p>
          <a:p>
            <a:r>
              <a:rPr lang="en-US" sz="2500" b="1" dirty="0"/>
              <a:t>Decryption</a:t>
            </a:r>
          </a:p>
          <a:p>
            <a:pPr lvl="1"/>
            <a:r>
              <a:rPr lang="en-US" sz="2500" dirty="0"/>
              <a:t>Converting Cipher Text to Plain Text </a:t>
            </a:r>
          </a:p>
          <a:p>
            <a:r>
              <a:rPr lang="en-US" sz="2500" b="1" dirty="0"/>
              <a:t>Private Key Encryption</a:t>
            </a:r>
          </a:p>
          <a:p>
            <a:pPr lvl="1"/>
            <a:r>
              <a:rPr lang="en-US" sz="2500" dirty="0"/>
              <a:t>Same Key is used to encrypt &amp; decrypt</a:t>
            </a:r>
          </a:p>
          <a:p>
            <a:r>
              <a:rPr lang="en-US" sz="2500" b="1" dirty="0"/>
              <a:t>Public Key Encryption</a:t>
            </a:r>
          </a:p>
          <a:p>
            <a:pPr lvl="1"/>
            <a:r>
              <a:rPr lang="en-US" sz="2500" dirty="0"/>
              <a:t>Two keys are used. </a:t>
            </a:r>
          </a:p>
          <a:p>
            <a:pPr lvl="1"/>
            <a:r>
              <a:rPr lang="en-US" sz="2500" dirty="0"/>
              <a:t>Private Key for decryption</a:t>
            </a:r>
          </a:p>
          <a:p>
            <a:pPr lvl="1"/>
            <a:r>
              <a:rPr lang="en-US" sz="2500" dirty="0"/>
              <a:t>Public Key for encryption</a:t>
            </a:r>
          </a:p>
          <a:p>
            <a:pPr marL="45720" indent="0" algn="just">
              <a:buNone/>
            </a:pPr>
            <a:endParaRPr lang="en-US" sz="2500" dirty="0"/>
          </a:p>
        </p:txBody>
      </p:sp>
    </p:spTree>
    <p:extLst>
      <p:ext uri="{BB962C8B-B14F-4D97-AF65-F5344CB8AC3E}">
        <p14:creationId xmlns:p14="http://schemas.microsoft.com/office/powerpoint/2010/main" val="409215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lstStyle/>
          <a:p>
            <a:r>
              <a:rPr lang="en-US" sz="4000" b="1" dirty="0"/>
              <a:t>Payment Modes</a:t>
            </a:r>
            <a:endParaRPr lang="en-US" b="1" dirty="0"/>
          </a:p>
        </p:txBody>
      </p:sp>
      <p:sp>
        <p:nvSpPr>
          <p:cNvPr id="3" name="Content Placeholder 2"/>
          <p:cNvSpPr>
            <a:spLocks noGrp="1"/>
          </p:cNvSpPr>
          <p:nvPr>
            <p:ph idx="1"/>
          </p:nvPr>
        </p:nvSpPr>
        <p:spPr>
          <a:xfrm>
            <a:off x="886690" y="1286440"/>
            <a:ext cx="10954328" cy="4643305"/>
          </a:xfrm>
        </p:spPr>
        <p:txBody>
          <a:bodyPr>
            <a:noAutofit/>
          </a:bodyPr>
          <a:lstStyle/>
          <a:p>
            <a:r>
              <a:rPr lang="en-US" sz="2800" dirty="0"/>
              <a:t>Digital Cash</a:t>
            </a:r>
          </a:p>
          <a:p>
            <a:r>
              <a:rPr lang="en-US" sz="2800" dirty="0"/>
              <a:t>Online Stored Value System</a:t>
            </a:r>
          </a:p>
          <a:p>
            <a:r>
              <a:rPr lang="en-US" sz="2800" dirty="0"/>
              <a:t>Digital Accumulating Balance Payment</a:t>
            </a:r>
          </a:p>
          <a:p>
            <a:r>
              <a:rPr lang="en-US" sz="2800" dirty="0"/>
              <a:t>Digital Credit Card System</a:t>
            </a:r>
          </a:p>
          <a:p>
            <a:r>
              <a:rPr lang="en-US" sz="2800" dirty="0"/>
              <a:t>Digital Checking</a:t>
            </a:r>
          </a:p>
          <a:p>
            <a:r>
              <a:rPr lang="en-US" sz="2800" dirty="0"/>
              <a:t>Digital Wallets</a:t>
            </a:r>
          </a:p>
          <a:p>
            <a:pPr marL="45720" indent="0" algn="just">
              <a:buNone/>
            </a:pPr>
            <a:endParaRPr lang="en-US" sz="2500" dirty="0"/>
          </a:p>
        </p:txBody>
      </p:sp>
    </p:spTree>
    <p:extLst>
      <p:ext uri="{BB962C8B-B14F-4D97-AF65-F5344CB8AC3E}">
        <p14:creationId xmlns:p14="http://schemas.microsoft.com/office/powerpoint/2010/main" val="32562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ea typeface="宋体" panose="02010600030101010101" pitchFamily="2" charset="-122"/>
              </a:rPr>
              <a:t>Topics &amp; Marks Allocation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9425276"/>
              </p:ext>
            </p:extLst>
          </p:nvPr>
        </p:nvGraphicFramePr>
        <p:xfrm>
          <a:off x="1131126" y="2149285"/>
          <a:ext cx="10015410" cy="2560320"/>
        </p:xfrm>
        <a:graphic>
          <a:graphicData uri="http://schemas.openxmlformats.org/drawingml/2006/table">
            <a:tbl>
              <a:tblPr firstRow="1" bandRow="1">
                <a:tableStyleId>{5DA37D80-6434-44D0-A028-1B22A696006F}</a:tableStyleId>
              </a:tblPr>
              <a:tblGrid>
                <a:gridCol w="1685226">
                  <a:extLst>
                    <a:ext uri="{9D8B030D-6E8A-4147-A177-3AD203B41FA5}">
                      <a16:colId xmlns:a16="http://schemas.microsoft.com/office/drawing/2014/main" val="3117527390"/>
                    </a:ext>
                  </a:extLst>
                </a:gridCol>
                <a:gridCol w="3447288">
                  <a:extLst>
                    <a:ext uri="{9D8B030D-6E8A-4147-A177-3AD203B41FA5}">
                      <a16:colId xmlns:a16="http://schemas.microsoft.com/office/drawing/2014/main" val="1872220437"/>
                    </a:ext>
                  </a:extLst>
                </a:gridCol>
                <a:gridCol w="4882896">
                  <a:extLst>
                    <a:ext uri="{9D8B030D-6E8A-4147-A177-3AD203B41FA5}">
                      <a16:colId xmlns:a16="http://schemas.microsoft.com/office/drawing/2014/main" val="2216382629"/>
                    </a:ext>
                  </a:extLst>
                </a:gridCol>
              </a:tblGrid>
              <a:tr h="370840">
                <a:tc>
                  <a:txBody>
                    <a:bodyPr/>
                    <a:lstStyle/>
                    <a:p>
                      <a:r>
                        <a:rPr lang="en-US" sz="3600" dirty="0" smtClean="0">
                          <a:latin typeface="Calibri" panose="020F0502020204030204" pitchFamily="34" charset="0"/>
                          <a:cs typeface="Calibri" panose="020F0502020204030204" pitchFamily="34" charset="0"/>
                        </a:rPr>
                        <a:t>Sr. No</a:t>
                      </a:r>
                      <a:endParaRPr lang="en-US" sz="3600" dirty="0">
                        <a:latin typeface="Calibri" panose="020F0502020204030204" pitchFamily="34" charset="0"/>
                        <a:cs typeface="Calibri" panose="020F0502020204030204" pitchFamily="34" charset="0"/>
                      </a:endParaRPr>
                    </a:p>
                  </a:txBody>
                  <a:tcPr/>
                </a:tc>
                <a:tc>
                  <a:txBody>
                    <a:bodyPr/>
                    <a:lstStyle/>
                    <a:p>
                      <a:r>
                        <a:rPr lang="en-US" sz="3600" dirty="0" smtClean="0">
                          <a:latin typeface="Calibri" panose="020F0502020204030204" pitchFamily="34" charset="0"/>
                          <a:cs typeface="Calibri" panose="020F0502020204030204" pitchFamily="34" charset="0"/>
                        </a:rPr>
                        <a:t>Topic Name</a:t>
                      </a:r>
                      <a:endParaRPr lang="en-US" sz="3600" dirty="0">
                        <a:latin typeface="Calibri" panose="020F0502020204030204" pitchFamily="34" charset="0"/>
                        <a:cs typeface="Calibri" panose="020F0502020204030204" pitchFamily="34" charset="0"/>
                      </a:endParaRPr>
                    </a:p>
                  </a:txBody>
                  <a:tcPr/>
                </a:tc>
                <a:tc>
                  <a:txBody>
                    <a:bodyPr/>
                    <a:lstStyle/>
                    <a:p>
                      <a:r>
                        <a:rPr lang="en-US" sz="3600" dirty="0" smtClean="0">
                          <a:latin typeface="Calibri" panose="020F0502020204030204" pitchFamily="34" charset="0"/>
                          <a:cs typeface="Calibri" panose="020F0502020204030204" pitchFamily="34" charset="0"/>
                        </a:rPr>
                        <a:t>Questions allotted</a:t>
                      </a:r>
                      <a:endParaRPr lang="en-US" sz="3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89628389"/>
                  </a:ext>
                </a:extLst>
              </a:tr>
              <a:tr h="370840">
                <a:tc>
                  <a:txBody>
                    <a:bodyPr/>
                    <a:lstStyle/>
                    <a:p>
                      <a:pPr algn="ctr"/>
                      <a:r>
                        <a:rPr lang="en-US" sz="3600" dirty="0" smtClean="0">
                          <a:latin typeface="Calibri" panose="020F0502020204030204" pitchFamily="34" charset="0"/>
                          <a:cs typeface="Calibri" panose="020F0502020204030204" pitchFamily="34" charset="0"/>
                        </a:rPr>
                        <a:t>1</a:t>
                      </a:r>
                      <a:endParaRPr lang="en-US" sz="3600" dirty="0">
                        <a:latin typeface="Calibri" panose="020F0502020204030204" pitchFamily="34" charset="0"/>
                        <a:cs typeface="Calibri" panose="020F0502020204030204" pitchFamily="34" charset="0"/>
                      </a:endParaRPr>
                    </a:p>
                  </a:txBody>
                  <a:tcPr/>
                </a:tc>
                <a:tc>
                  <a:txBody>
                    <a:bodyPr/>
                    <a:lstStyle/>
                    <a:p>
                      <a:r>
                        <a:rPr lang="en-US" sz="3600" dirty="0" smtClean="0">
                          <a:latin typeface="Calibri" panose="020F0502020204030204" pitchFamily="34" charset="0"/>
                          <a:cs typeface="Calibri" panose="020F0502020204030204" pitchFamily="34" charset="0"/>
                        </a:rPr>
                        <a:t>E-commerce</a:t>
                      </a:r>
                      <a:endParaRPr lang="en-US" sz="3600" dirty="0">
                        <a:latin typeface="Calibri" panose="020F0502020204030204" pitchFamily="34" charset="0"/>
                        <a:cs typeface="Calibri" panose="020F0502020204030204" pitchFamily="34" charset="0"/>
                      </a:endParaRPr>
                    </a:p>
                  </a:txBody>
                  <a:tcPr/>
                </a:tc>
                <a:tc>
                  <a:txBody>
                    <a:bodyPr/>
                    <a:lstStyle/>
                    <a:p>
                      <a:pPr algn="ctr"/>
                      <a:r>
                        <a:rPr lang="en-US" sz="3600" dirty="0" smtClean="0">
                          <a:latin typeface="Calibri" panose="020F0502020204030204" pitchFamily="34" charset="0"/>
                          <a:cs typeface="Calibri" panose="020F0502020204030204" pitchFamily="34" charset="0"/>
                        </a:rPr>
                        <a:t>18</a:t>
                      </a:r>
                      <a:endParaRPr lang="en-US" sz="3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68848624"/>
                  </a:ext>
                </a:extLst>
              </a:tr>
              <a:tr h="370840">
                <a:tc>
                  <a:txBody>
                    <a:bodyPr/>
                    <a:lstStyle/>
                    <a:p>
                      <a:pPr algn="ctr"/>
                      <a:r>
                        <a:rPr lang="en-US" sz="3600" dirty="0" smtClean="0">
                          <a:latin typeface="Calibri" panose="020F0502020204030204" pitchFamily="34" charset="0"/>
                          <a:cs typeface="Calibri" panose="020F0502020204030204" pitchFamily="34" charset="0"/>
                        </a:rPr>
                        <a:t>2</a:t>
                      </a:r>
                      <a:endParaRPr lang="en-US" sz="3600" dirty="0">
                        <a:latin typeface="Calibri" panose="020F0502020204030204" pitchFamily="34" charset="0"/>
                        <a:cs typeface="Calibri" panose="020F0502020204030204" pitchFamily="34" charset="0"/>
                      </a:endParaRPr>
                    </a:p>
                  </a:txBody>
                  <a:tcPr/>
                </a:tc>
                <a:tc>
                  <a:txBody>
                    <a:bodyPr/>
                    <a:lstStyle/>
                    <a:p>
                      <a:r>
                        <a:rPr lang="en-US" sz="3600" dirty="0" smtClean="0">
                          <a:latin typeface="Calibri" panose="020F0502020204030204" pitchFamily="34" charset="0"/>
                          <a:cs typeface="Calibri" panose="020F0502020204030204" pitchFamily="34" charset="0"/>
                        </a:rPr>
                        <a:t>MS-Excel</a:t>
                      </a:r>
                      <a:endParaRPr lang="en-US" sz="3600" dirty="0">
                        <a:latin typeface="Calibri" panose="020F0502020204030204" pitchFamily="34" charset="0"/>
                        <a:cs typeface="Calibri" panose="020F0502020204030204" pitchFamily="34" charset="0"/>
                      </a:endParaRPr>
                    </a:p>
                  </a:txBody>
                  <a:tcPr/>
                </a:tc>
                <a:tc>
                  <a:txBody>
                    <a:bodyPr/>
                    <a:lstStyle/>
                    <a:p>
                      <a:pPr algn="ctr"/>
                      <a:r>
                        <a:rPr lang="en-US" sz="3600" dirty="0" smtClean="0">
                          <a:latin typeface="Calibri" panose="020F0502020204030204" pitchFamily="34" charset="0"/>
                          <a:cs typeface="Calibri" panose="020F0502020204030204" pitchFamily="34" charset="0"/>
                        </a:rPr>
                        <a:t>20</a:t>
                      </a:r>
                      <a:endParaRPr lang="en-US" sz="3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41958184"/>
                  </a:ext>
                </a:extLst>
              </a:tr>
              <a:tr h="370840">
                <a:tc>
                  <a:txBody>
                    <a:bodyPr/>
                    <a:lstStyle/>
                    <a:p>
                      <a:pPr algn="ctr"/>
                      <a:r>
                        <a:rPr lang="en-US" sz="3600" dirty="0" smtClean="0">
                          <a:latin typeface="Calibri" panose="020F0502020204030204" pitchFamily="34" charset="0"/>
                          <a:cs typeface="Calibri" panose="020F0502020204030204" pitchFamily="34" charset="0"/>
                        </a:rPr>
                        <a:t>3</a:t>
                      </a:r>
                      <a:endParaRPr lang="en-US" sz="3600" dirty="0">
                        <a:latin typeface="Calibri" panose="020F0502020204030204" pitchFamily="34" charset="0"/>
                        <a:cs typeface="Calibri" panose="020F0502020204030204" pitchFamily="34" charset="0"/>
                      </a:endParaRPr>
                    </a:p>
                  </a:txBody>
                  <a:tcPr/>
                </a:tc>
                <a:tc>
                  <a:txBody>
                    <a:bodyPr/>
                    <a:lstStyle/>
                    <a:p>
                      <a:r>
                        <a:rPr lang="en-US" sz="3600" dirty="0" smtClean="0">
                          <a:latin typeface="Calibri" panose="020F0502020204030204" pitchFamily="34" charset="0"/>
                          <a:cs typeface="Calibri" panose="020F0502020204030204" pitchFamily="34" charset="0"/>
                        </a:rPr>
                        <a:t>Visual</a:t>
                      </a:r>
                      <a:r>
                        <a:rPr lang="en-US" sz="3600" baseline="0" dirty="0" smtClean="0">
                          <a:latin typeface="Calibri" panose="020F0502020204030204" pitchFamily="34" charset="0"/>
                          <a:cs typeface="Calibri" panose="020F0502020204030204" pitchFamily="34" charset="0"/>
                        </a:rPr>
                        <a:t> Basic</a:t>
                      </a:r>
                      <a:endParaRPr lang="en-US" sz="3600" dirty="0">
                        <a:latin typeface="Calibri" panose="020F0502020204030204" pitchFamily="34" charset="0"/>
                        <a:cs typeface="Calibri" panose="020F0502020204030204" pitchFamily="34" charset="0"/>
                      </a:endParaRPr>
                    </a:p>
                  </a:txBody>
                  <a:tcPr/>
                </a:tc>
                <a:tc>
                  <a:txBody>
                    <a:bodyPr/>
                    <a:lstStyle/>
                    <a:p>
                      <a:pPr algn="ctr"/>
                      <a:r>
                        <a:rPr lang="en-US" sz="3600" dirty="0" smtClean="0">
                          <a:latin typeface="Calibri" panose="020F0502020204030204" pitchFamily="34" charset="0"/>
                          <a:cs typeface="Calibri" panose="020F0502020204030204" pitchFamily="34" charset="0"/>
                        </a:rPr>
                        <a:t>12</a:t>
                      </a:r>
                      <a:endParaRPr lang="en-US" sz="3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64898603"/>
                  </a:ext>
                </a:extLst>
              </a:tr>
            </a:tbl>
          </a:graphicData>
        </a:graphic>
      </p:graphicFrame>
    </p:spTree>
    <p:extLst>
      <p:ext uri="{BB962C8B-B14F-4D97-AF65-F5344CB8AC3E}">
        <p14:creationId xmlns:p14="http://schemas.microsoft.com/office/powerpoint/2010/main" val="229794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lstStyle/>
          <a:p>
            <a:r>
              <a:rPr lang="en-US" sz="4000" b="1" dirty="0"/>
              <a:t>Other Terms</a:t>
            </a:r>
            <a:endParaRPr lang="en-US" b="1" dirty="0"/>
          </a:p>
        </p:txBody>
      </p:sp>
      <p:sp>
        <p:nvSpPr>
          <p:cNvPr id="3" name="Content Placeholder 2"/>
          <p:cNvSpPr>
            <a:spLocks noGrp="1"/>
          </p:cNvSpPr>
          <p:nvPr>
            <p:ph idx="1"/>
          </p:nvPr>
        </p:nvSpPr>
        <p:spPr>
          <a:xfrm>
            <a:off x="886690" y="1286440"/>
            <a:ext cx="10954328" cy="4643305"/>
          </a:xfrm>
        </p:spPr>
        <p:txBody>
          <a:bodyPr>
            <a:noAutofit/>
          </a:bodyPr>
          <a:lstStyle/>
          <a:p>
            <a:r>
              <a:rPr lang="en-US" sz="2800" dirty="0"/>
              <a:t>SSL (Secure Socket Layer)</a:t>
            </a:r>
          </a:p>
          <a:p>
            <a:pPr lvl="1"/>
            <a:r>
              <a:rPr lang="en-US" sz="2800" dirty="0"/>
              <a:t>HTTPS</a:t>
            </a:r>
          </a:p>
          <a:p>
            <a:r>
              <a:rPr lang="en-US" sz="2800" dirty="0"/>
              <a:t>Digital </a:t>
            </a:r>
            <a:r>
              <a:rPr lang="en-US" sz="2800" dirty="0" smtClean="0"/>
              <a:t>Signatures</a:t>
            </a:r>
          </a:p>
          <a:p>
            <a:r>
              <a:rPr lang="en-US" sz="2800" dirty="0" smtClean="0"/>
              <a:t>Online Credit Card Transactions</a:t>
            </a:r>
            <a:endParaRPr lang="en-US" sz="2800" dirty="0"/>
          </a:p>
          <a:p>
            <a:r>
              <a:rPr lang="en-US" sz="2800" dirty="0"/>
              <a:t>SET(Secure Electronic Transaction)</a:t>
            </a:r>
          </a:p>
          <a:p>
            <a:r>
              <a:rPr lang="en-US" sz="2800" dirty="0"/>
              <a:t>M-Commerce</a:t>
            </a:r>
          </a:p>
        </p:txBody>
      </p:sp>
    </p:spTree>
    <p:extLst>
      <p:ext uri="{BB962C8B-B14F-4D97-AF65-F5344CB8AC3E}">
        <p14:creationId xmlns:p14="http://schemas.microsoft.com/office/powerpoint/2010/main" val="206019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MS-Excel</a:t>
            </a:r>
            <a:endParaRPr lang="en-US" dirty="0"/>
          </a:p>
        </p:txBody>
      </p:sp>
    </p:spTree>
    <p:extLst>
      <p:ext uri="{BB962C8B-B14F-4D97-AF65-F5344CB8AC3E}">
        <p14:creationId xmlns:p14="http://schemas.microsoft.com/office/powerpoint/2010/main" val="297794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lstStyle/>
          <a:p>
            <a:r>
              <a:rPr lang="en-US" sz="4000" b="1" dirty="0"/>
              <a:t>MS-Excel Functions</a:t>
            </a:r>
            <a:endParaRPr lang="en-US"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96043348"/>
              </p:ext>
            </p:extLst>
          </p:nvPr>
        </p:nvGraphicFramePr>
        <p:xfrm>
          <a:off x="1082820" y="1259177"/>
          <a:ext cx="9509124" cy="4572000"/>
        </p:xfrm>
        <a:graphic>
          <a:graphicData uri="http://schemas.openxmlformats.org/drawingml/2006/table">
            <a:tbl>
              <a:tblPr firstRow="1" bandRow="1">
                <a:tableStyleId>{5DA37D80-6434-44D0-A028-1B22A696006F}</a:tableStyleId>
              </a:tblPr>
              <a:tblGrid>
                <a:gridCol w="2377281">
                  <a:extLst>
                    <a:ext uri="{9D8B030D-6E8A-4147-A177-3AD203B41FA5}">
                      <a16:colId xmlns:a16="http://schemas.microsoft.com/office/drawing/2014/main" val="2662847544"/>
                    </a:ext>
                  </a:extLst>
                </a:gridCol>
                <a:gridCol w="2377281">
                  <a:extLst>
                    <a:ext uri="{9D8B030D-6E8A-4147-A177-3AD203B41FA5}">
                      <a16:colId xmlns:a16="http://schemas.microsoft.com/office/drawing/2014/main" val="2498650283"/>
                    </a:ext>
                  </a:extLst>
                </a:gridCol>
                <a:gridCol w="2377281">
                  <a:extLst>
                    <a:ext uri="{9D8B030D-6E8A-4147-A177-3AD203B41FA5}">
                      <a16:colId xmlns:a16="http://schemas.microsoft.com/office/drawing/2014/main" val="2094571186"/>
                    </a:ext>
                  </a:extLst>
                </a:gridCol>
                <a:gridCol w="2377281">
                  <a:extLst>
                    <a:ext uri="{9D8B030D-6E8A-4147-A177-3AD203B41FA5}">
                      <a16:colId xmlns:a16="http://schemas.microsoft.com/office/drawing/2014/main" val="1536035408"/>
                    </a:ext>
                  </a:extLst>
                </a:gridCol>
              </a:tblGrid>
              <a:tr h="370840">
                <a:tc>
                  <a:txBody>
                    <a:bodyPr/>
                    <a:lstStyle/>
                    <a:p>
                      <a:pPr algn="ctr"/>
                      <a:r>
                        <a:rPr lang="en-US" sz="2400" dirty="0"/>
                        <a:t>String</a:t>
                      </a:r>
                    </a:p>
                  </a:txBody>
                  <a:tcPr/>
                </a:tc>
                <a:tc>
                  <a:txBody>
                    <a:bodyPr/>
                    <a:lstStyle/>
                    <a:p>
                      <a:pPr algn="ctr"/>
                      <a:r>
                        <a:rPr lang="en-US" sz="2400" dirty="0"/>
                        <a:t>Date</a:t>
                      </a:r>
                    </a:p>
                  </a:txBody>
                  <a:tcPr/>
                </a:tc>
                <a:tc>
                  <a:txBody>
                    <a:bodyPr/>
                    <a:lstStyle/>
                    <a:p>
                      <a:pPr algn="ctr"/>
                      <a:r>
                        <a:rPr lang="en-US" sz="2400" dirty="0"/>
                        <a:t>Statistical</a:t>
                      </a:r>
                    </a:p>
                  </a:txBody>
                  <a:tcPr/>
                </a:tc>
                <a:tc>
                  <a:txBody>
                    <a:bodyPr/>
                    <a:lstStyle/>
                    <a:p>
                      <a:pPr algn="ctr"/>
                      <a:r>
                        <a:rPr lang="en-US" sz="2400" dirty="0"/>
                        <a:t>Cond.</a:t>
                      </a:r>
                    </a:p>
                  </a:txBody>
                  <a:tcPr/>
                </a:tc>
                <a:extLst>
                  <a:ext uri="{0D108BD9-81ED-4DB2-BD59-A6C34878D82A}">
                    <a16:rowId xmlns:a16="http://schemas.microsoft.com/office/drawing/2014/main" val="3889222501"/>
                  </a:ext>
                </a:extLst>
              </a:tr>
              <a:tr h="370840">
                <a:tc>
                  <a:txBody>
                    <a:bodyPr/>
                    <a:lstStyle/>
                    <a:p>
                      <a:r>
                        <a:rPr lang="en-US" sz="2400" b="1" dirty="0"/>
                        <a:t>Lower()</a:t>
                      </a:r>
                    </a:p>
                  </a:txBody>
                  <a:tcPr/>
                </a:tc>
                <a:tc>
                  <a:txBody>
                    <a:bodyPr/>
                    <a:lstStyle/>
                    <a:p>
                      <a:r>
                        <a:rPr lang="en-US" sz="2400" b="1" dirty="0"/>
                        <a:t>Today()</a:t>
                      </a:r>
                    </a:p>
                  </a:txBody>
                  <a:tcPr/>
                </a:tc>
                <a:tc>
                  <a:txBody>
                    <a:bodyPr/>
                    <a:lstStyle/>
                    <a:p>
                      <a:r>
                        <a:rPr lang="en-US" sz="2400" b="1" dirty="0" err="1">
                          <a:solidFill>
                            <a:schemeClr val="tx1"/>
                          </a:solidFill>
                        </a:rPr>
                        <a:t>Counta</a:t>
                      </a:r>
                      <a:r>
                        <a:rPr lang="en-US" sz="2400" b="1" dirty="0">
                          <a:solidFill>
                            <a:schemeClr val="tx1"/>
                          </a:solidFill>
                        </a:rPr>
                        <a:t>()</a:t>
                      </a:r>
                    </a:p>
                  </a:txBody>
                  <a:tcPr/>
                </a:tc>
                <a:tc>
                  <a:txBody>
                    <a:bodyPr/>
                    <a:lstStyle/>
                    <a:p>
                      <a:r>
                        <a:rPr lang="en-US" sz="2400" b="1" dirty="0">
                          <a:solidFill>
                            <a:schemeClr val="tx1"/>
                          </a:solidFill>
                        </a:rPr>
                        <a:t>If()</a:t>
                      </a:r>
                    </a:p>
                  </a:txBody>
                  <a:tcPr/>
                </a:tc>
                <a:extLst>
                  <a:ext uri="{0D108BD9-81ED-4DB2-BD59-A6C34878D82A}">
                    <a16:rowId xmlns:a16="http://schemas.microsoft.com/office/drawing/2014/main" val="1469591647"/>
                  </a:ext>
                </a:extLst>
              </a:tr>
              <a:tr h="370840">
                <a:tc>
                  <a:txBody>
                    <a:bodyPr/>
                    <a:lstStyle/>
                    <a:p>
                      <a:r>
                        <a:rPr lang="en-US" sz="2400" b="1" dirty="0"/>
                        <a:t>Upper() </a:t>
                      </a:r>
                    </a:p>
                  </a:txBody>
                  <a:tcPr/>
                </a:tc>
                <a:tc>
                  <a:txBody>
                    <a:bodyPr/>
                    <a:lstStyle/>
                    <a:p>
                      <a:r>
                        <a:rPr lang="en-US" sz="2400" b="1" dirty="0"/>
                        <a:t>Now()</a:t>
                      </a:r>
                    </a:p>
                  </a:txBody>
                  <a:tcPr/>
                </a:tc>
                <a:tc>
                  <a:txBody>
                    <a:bodyPr/>
                    <a:lstStyle/>
                    <a:p>
                      <a:r>
                        <a:rPr lang="en-US" sz="2400" b="1" dirty="0" err="1">
                          <a:solidFill>
                            <a:schemeClr val="tx1"/>
                          </a:solidFill>
                        </a:rPr>
                        <a:t>Countblank</a:t>
                      </a:r>
                      <a:r>
                        <a:rPr lang="en-US" sz="2400" b="1" dirty="0">
                          <a:solidFill>
                            <a:schemeClr val="tx1"/>
                          </a:solidFill>
                        </a:rPr>
                        <a:t>()</a:t>
                      </a:r>
                    </a:p>
                  </a:txBody>
                  <a:tcPr/>
                </a:tc>
                <a:tc>
                  <a:txBody>
                    <a:bodyPr/>
                    <a:lstStyle/>
                    <a:p>
                      <a:r>
                        <a:rPr lang="en-US" sz="2400" b="1" dirty="0" err="1">
                          <a:solidFill>
                            <a:schemeClr val="tx1"/>
                          </a:solidFill>
                        </a:rPr>
                        <a:t>Countif</a:t>
                      </a:r>
                      <a:r>
                        <a:rPr lang="en-US" sz="2400" b="1" dirty="0">
                          <a:solidFill>
                            <a:schemeClr val="tx1"/>
                          </a:solidFill>
                        </a:rPr>
                        <a:t>()</a:t>
                      </a:r>
                    </a:p>
                  </a:txBody>
                  <a:tcPr/>
                </a:tc>
                <a:extLst>
                  <a:ext uri="{0D108BD9-81ED-4DB2-BD59-A6C34878D82A}">
                    <a16:rowId xmlns:a16="http://schemas.microsoft.com/office/drawing/2014/main" val="3242136393"/>
                  </a:ext>
                </a:extLst>
              </a:tr>
              <a:tr h="370840">
                <a:tc>
                  <a:txBody>
                    <a:bodyPr/>
                    <a:lstStyle/>
                    <a:p>
                      <a:r>
                        <a:rPr lang="en-US" sz="2400" b="1" dirty="0"/>
                        <a:t>Proper()</a:t>
                      </a:r>
                    </a:p>
                  </a:txBody>
                  <a:tcPr/>
                </a:tc>
                <a:tc>
                  <a:txBody>
                    <a:bodyPr/>
                    <a:lstStyle/>
                    <a:p>
                      <a:r>
                        <a:rPr lang="en-US" sz="2400" b="1" dirty="0"/>
                        <a:t>Date()</a:t>
                      </a:r>
                    </a:p>
                  </a:txBody>
                  <a:tcPr/>
                </a:tc>
                <a:tc>
                  <a:txBody>
                    <a:bodyPr/>
                    <a:lstStyle/>
                    <a:p>
                      <a:r>
                        <a:rPr lang="en-US" sz="2400" b="1" dirty="0" err="1">
                          <a:solidFill>
                            <a:schemeClr val="tx1"/>
                          </a:solidFill>
                        </a:rPr>
                        <a:t>Correl</a:t>
                      </a:r>
                      <a:r>
                        <a:rPr lang="en-US" sz="2400" b="1" dirty="0">
                          <a:solidFill>
                            <a:schemeClr val="tx1"/>
                          </a:solidFill>
                        </a:rPr>
                        <a:t>()</a:t>
                      </a:r>
                    </a:p>
                  </a:txBody>
                  <a:tcPr/>
                </a:tc>
                <a:tc>
                  <a:txBody>
                    <a:bodyPr/>
                    <a:lstStyle/>
                    <a:p>
                      <a:r>
                        <a:rPr lang="en-US" sz="2400" b="1" dirty="0" err="1">
                          <a:solidFill>
                            <a:schemeClr val="tx1"/>
                          </a:solidFill>
                        </a:rPr>
                        <a:t>Sumif</a:t>
                      </a:r>
                      <a:r>
                        <a:rPr lang="en-US" sz="2400" b="1" dirty="0">
                          <a:solidFill>
                            <a:schemeClr val="tx1"/>
                          </a:solidFill>
                        </a:rPr>
                        <a:t>()</a:t>
                      </a:r>
                    </a:p>
                  </a:txBody>
                  <a:tcPr/>
                </a:tc>
                <a:extLst>
                  <a:ext uri="{0D108BD9-81ED-4DB2-BD59-A6C34878D82A}">
                    <a16:rowId xmlns:a16="http://schemas.microsoft.com/office/drawing/2014/main" val="2590333027"/>
                  </a:ext>
                </a:extLst>
              </a:tr>
              <a:tr h="370840">
                <a:tc>
                  <a:txBody>
                    <a:bodyPr/>
                    <a:lstStyle/>
                    <a:p>
                      <a:r>
                        <a:rPr lang="en-US" sz="2400" b="1" dirty="0"/>
                        <a:t>Len()</a:t>
                      </a:r>
                    </a:p>
                  </a:txBody>
                  <a:tcPr/>
                </a:tc>
                <a:tc>
                  <a:txBody>
                    <a:bodyPr/>
                    <a:lstStyle/>
                    <a:p>
                      <a:r>
                        <a:rPr lang="en-US" sz="2400" b="1" dirty="0"/>
                        <a:t>Time()</a:t>
                      </a:r>
                    </a:p>
                  </a:txBody>
                  <a:tcPr/>
                </a:tc>
                <a:tc>
                  <a:txBody>
                    <a:bodyPr/>
                    <a:lstStyle/>
                    <a:p>
                      <a:r>
                        <a:rPr lang="en-US" sz="2400" b="1" dirty="0">
                          <a:solidFill>
                            <a:schemeClr val="tx1"/>
                          </a:solidFill>
                        </a:rPr>
                        <a:t>Large()</a:t>
                      </a:r>
                    </a:p>
                  </a:txBody>
                  <a:tcPr/>
                </a:tc>
                <a:tc>
                  <a:txBody>
                    <a:bodyPr/>
                    <a:lstStyle/>
                    <a:p>
                      <a:r>
                        <a:rPr lang="en-US" sz="2400" b="1" dirty="0" err="1">
                          <a:solidFill>
                            <a:schemeClr val="tx1"/>
                          </a:solidFill>
                        </a:rPr>
                        <a:t>Averageif</a:t>
                      </a:r>
                      <a:r>
                        <a:rPr lang="en-US" sz="2400" b="1" dirty="0">
                          <a:solidFill>
                            <a:schemeClr val="tx1"/>
                          </a:solidFill>
                        </a:rPr>
                        <a:t>()</a:t>
                      </a:r>
                    </a:p>
                  </a:txBody>
                  <a:tcPr/>
                </a:tc>
                <a:extLst>
                  <a:ext uri="{0D108BD9-81ED-4DB2-BD59-A6C34878D82A}">
                    <a16:rowId xmlns:a16="http://schemas.microsoft.com/office/drawing/2014/main" val="3490815527"/>
                  </a:ext>
                </a:extLst>
              </a:tr>
              <a:tr h="370840">
                <a:tc>
                  <a:txBody>
                    <a:bodyPr/>
                    <a:lstStyle/>
                    <a:p>
                      <a:r>
                        <a:rPr lang="en-US" sz="2400" b="1" dirty="0"/>
                        <a:t>Trim()</a:t>
                      </a:r>
                    </a:p>
                  </a:txBody>
                  <a:tcPr/>
                </a:tc>
                <a:tc>
                  <a:txBody>
                    <a:bodyPr/>
                    <a:lstStyle/>
                    <a:p>
                      <a:r>
                        <a:rPr lang="en-US" sz="2400" b="1" dirty="0"/>
                        <a:t>Day()</a:t>
                      </a:r>
                    </a:p>
                  </a:txBody>
                  <a:tcPr/>
                </a:tc>
                <a:tc>
                  <a:txBody>
                    <a:bodyPr/>
                    <a:lstStyle/>
                    <a:p>
                      <a:r>
                        <a:rPr lang="en-US" sz="2400" b="1" dirty="0">
                          <a:solidFill>
                            <a:schemeClr val="tx1"/>
                          </a:solidFill>
                        </a:rPr>
                        <a:t>Small()</a:t>
                      </a:r>
                    </a:p>
                  </a:txBody>
                  <a:tcPr/>
                </a:tc>
                <a:tc>
                  <a:txBody>
                    <a:bodyPr/>
                    <a:lstStyle/>
                    <a:p>
                      <a:endParaRPr lang="en-US" sz="2400" b="1" dirty="0">
                        <a:solidFill>
                          <a:schemeClr val="tx1"/>
                        </a:solidFill>
                      </a:endParaRPr>
                    </a:p>
                  </a:txBody>
                  <a:tcPr/>
                </a:tc>
                <a:extLst>
                  <a:ext uri="{0D108BD9-81ED-4DB2-BD59-A6C34878D82A}">
                    <a16:rowId xmlns:a16="http://schemas.microsoft.com/office/drawing/2014/main" val="8575420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Left()</a:t>
                      </a:r>
                    </a:p>
                  </a:txBody>
                  <a:tcPr/>
                </a:tc>
                <a:tc>
                  <a:txBody>
                    <a:bodyPr/>
                    <a:lstStyle/>
                    <a:p>
                      <a:r>
                        <a:rPr lang="en-US" sz="2400" b="1" dirty="0"/>
                        <a:t>Month()</a:t>
                      </a:r>
                    </a:p>
                  </a:txBody>
                  <a:tcPr/>
                </a:tc>
                <a:tc>
                  <a:txBody>
                    <a:bodyPr/>
                    <a:lstStyle/>
                    <a:p>
                      <a:endParaRPr lang="en-US" sz="2400" b="1" dirty="0">
                        <a:solidFill>
                          <a:schemeClr val="tx1"/>
                        </a:solidFill>
                      </a:endParaRPr>
                    </a:p>
                  </a:txBody>
                  <a:tcPr/>
                </a:tc>
                <a:tc>
                  <a:txBody>
                    <a:bodyPr/>
                    <a:lstStyle/>
                    <a:p>
                      <a:endParaRPr lang="en-US" sz="2400" b="1" dirty="0">
                        <a:solidFill>
                          <a:schemeClr val="tx1"/>
                        </a:solidFill>
                      </a:endParaRPr>
                    </a:p>
                  </a:txBody>
                  <a:tcPr/>
                </a:tc>
                <a:extLst>
                  <a:ext uri="{0D108BD9-81ED-4DB2-BD59-A6C34878D82A}">
                    <a16:rowId xmlns:a16="http://schemas.microsoft.com/office/drawing/2014/main" val="3861898399"/>
                  </a:ext>
                </a:extLst>
              </a:tr>
              <a:tr h="370840">
                <a:tc>
                  <a:txBody>
                    <a:bodyPr/>
                    <a:lstStyle/>
                    <a:p>
                      <a:r>
                        <a:rPr lang="en-US" sz="2400" b="1" dirty="0"/>
                        <a:t>Right()</a:t>
                      </a:r>
                    </a:p>
                  </a:txBody>
                  <a:tcPr/>
                </a:tc>
                <a:tc>
                  <a:txBody>
                    <a:bodyPr/>
                    <a:lstStyle/>
                    <a:p>
                      <a:r>
                        <a:rPr lang="en-US" sz="2400" b="1" dirty="0"/>
                        <a:t>Year()</a:t>
                      </a:r>
                    </a:p>
                  </a:txBody>
                  <a:tcPr/>
                </a:tc>
                <a:tc>
                  <a:txBody>
                    <a:bodyPr/>
                    <a:lstStyle/>
                    <a:p>
                      <a:endParaRPr lang="en-US" sz="2400" b="1" dirty="0">
                        <a:solidFill>
                          <a:schemeClr val="tx1"/>
                        </a:solidFill>
                      </a:endParaRPr>
                    </a:p>
                  </a:txBody>
                  <a:tcPr/>
                </a:tc>
                <a:tc>
                  <a:txBody>
                    <a:bodyPr/>
                    <a:lstStyle/>
                    <a:p>
                      <a:endParaRPr lang="en-US" sz="2400" b="1" dirty="0">
                        <a:solidFill>
                          <a:schemeClr val="tx1"/>
                        </a:solidFill>
                      </a:endParaRPr>
                    </a:p>
                  </a:txBody>
                  <a:tcPr/>
                </a:tc>
                <a:extLst>
                  <a:ext uri="{0D108BD9-81ED-4DB2-BD59-A6C34878D82A}">
                    <a16:rowId xmlns:a16="http://schemas.microsoft.com/office/drawing/2014/main" val="1971431305"/>
                  </a:ext>
                </a:extLst>
              </a:tr>
              <a:tr h="370840">
                <a:tc>
                  <a:txBody>
                    <a:bodyPr/>
                    <a:lstStyle/>
                    <a:p>
                      <a:r>
                        <a:rPr lang="en-US" sz="2400" b="1" dirty="0"/>
                        <a:t>Mid()</a:t>
                      </a:r>
                    </a:p>
                  </a:txBody>
                  <a:tcPr/>
                </a:tc>
                <a:tc>
                  <a:txBody>
                    <a:bodyPr/>
                    <a:lstStyle/>
                    <a:p>
                      <a:r>
                        <a:rPr lang="en-US" sz="2400" b="1" dirty="0"/>
                        <a:t>Weekday()</a:t>
                      </a:r>
                    </a:p>
                  </a:txBody>
                  <a:tcPr/>
                </a:tc>
                <a:tc>
                  <a:txBody>
                    <a:bodyPr/>
                    <a:lstStyle/>
                    <a:p>
                      <a:endParaRPr lang="en-US" sz="2400" b="1" dirty="0">
                        <a:solidFill>
                          <a:schemeClr val="tx1"/>
                        </a:solidFill>
                      </a:endParaRPr>
                    </a:p>
                  </a:txBody>
                  <a:tcPr/>
                </a:tc>
                <a:tc>
                  <a:txBody>
                    <a:bodyPr/>
                    <a:lstStyle/>
                    <a:p>
                      <a:endParaRPr lang="en-US" sz="2400" b="1" dirty="0">
                        <a:solidFill>
                          <a:schemeClr val="tx1"/>
                        </a:solidFill>
                      </a:endParaRPr>
                    </a:p>
                  </a:txBody>
                  <a:tcPr/>
                </a:tc>
                <a:extLst>
                  <a:ext uri="{0D108BD9-81ED-4DB2-BD59-A6C34878D82A}">
                    <a16:rowId xmlns:a16="http://schemas.microsoft.com/office/drawing/2014/main" val="784594055"/>
                  </a:ext>
                </a:extLst>
              </a:tr>
              <a:tr h="370840">
                <a:tc>
                  <a:txBody>
                    <a:bodyPr/>
                    <a:lstStyle/>
                    <a:p>
                      <a:r>
                        <a:rPr lang="en-US" sz="2400" b="1" dirty="0" smtClean="0"/>
                        <a:t>Fixed()</a:t>
                      </a:r>
                      <a:endParaRPr lang="en-US" sz="2400" b="1" dirty="0"/>
                    </a:p>
                  </a:txBody>
                  <a:tcPr/>
                </a:tc>
                <a:tc>
                  <a:txBody>
                    <a:bodyPr/>
                    <a:lstStyle/>
                    <a:p>
                      <a:r>
                        <a:rPr lang="en-US" sz="2400" b="1" dirty="0"/>
                        <a:t>Days360()</a:t>
                      </a:r>
                    </a:p>
                  </a:txBody>
                  <a:tcPr/>
                </a:tc>
                <a:tc>
                  <a:txBody>
                    <a:bodyPr/>
                    <a:lstStyle/>
                    <a:p>
                      <a:endParaRPr lang="en-US" sz="2400" b="1" dirty="0">
                        <a:solidFill>
                          <a:schemeClr val="tx1"/>
                        </a:solidFill>
                      </a:endParaRPr>
                    </a:p>
                  </a:txBody>
                  <a:tcPr/>
                </a:tc>
                <a:tc>
                  <a:txBody>
                    <a:bodyPr/>
                    <a:lstStyle/>
                    <a:p>
                      <a:endParaRPr lang="en-US" sz="2400" b="1" dirty="0">
                        <a:solidFill>
                          <a:schemeClr val="tx1"/>
                        </a:solidFill>
                      </a:endParaRPr>
                    </a:p>
                  </a:txBody>
                  <a:tcPr/>
                </a:tc>
                <a:extLst>
                  <a:ext uri="{0D108BD9-81ED-4DB2-BD59-A6C34878D82A}">
                    <a16:rowId xmlns:a16="http://schemas.microsoft.com/office/drawing/2014/main" val="3773094488"/>
                  </a:ext>
                </a:extLst>
              </a:tr>
            </a:tbl>
          </a:graphicData>
        </a:graphic>
      </p:graphicFrame>
    </p:spTree>
    <p:extLst>
      <p:ext uri="{BB962C8B-B14F-4D97-AF65-F5344CB8AC3E}">
        <p14:creationId xmlns:p14="http://schemas.microsoft.com/office/powerpoint/2010/main" val="36958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lstStyle/>
          <a:p>
            <a:r>
              <a:rPr lang="en-US" sz="4000" b="1" dirty="0"/>
              <a:t>MS-Excel Functions</a:t>
            </a:r>
            <a:endParaRPr lang="en-US"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57407346"/>
              </p:ext>
            </p:extLst>
          </p:nvPr>
        </p:nvGraphicFramePr>
        <p:xfrm>
          <a:off x="1082820" y="1259177"/>
          <a:ext cx="9509124" cy="4572000"/>
        </p:xfrm>
        <a:graphic>
          <a:graphicData uri="http://schemas.openxmlformats.org/drawingml/2006/table">
            <a:tbl>
              <a:tblPr firstRow="1" bandRow="1">
                <a:tableStyleId>{5DA37D80-6434-44D0-A028-1B22A696006F}</a:tableStyleId>
              </a:tblPr>
              <a:tblGrid>
                <a:gridCol w="2377281">
                  <a:extLst>
                    <a:ext uri="{9D8B030D-6E8A-4147-A177-3AD203B41FA5}">
                      <a16:colId xmlns:a16="http://schemas.microsoft.com/office/drawing/2014/main" val="2662847544"/>
                    </a:ext>
                  </a:extLst>
                </a:gridCol>
                <a:gridCol w="2377281">
                  <a:extLst>
                    <a:ext uri="{9D8B030D-6E8A-4147-A177-3AD203B41FA5}">
                      <a16:colId xmlns:a16="http://schemas.microsoft.com/office/drawing/2014/main" val="2498650283"/>
                    </a:ext>
                  </a:extLst>
                </a:gridCol>
                <a:gridCol w="2377281">
                  <a:extLst>
                    <a:ext uri="{9D8B030D-6E8A-4147-A177-3AD203B41FA5}">
                      <a16:colId xmlns:a16="http://schemas.microsoft.com/office/drawing/2014/main" val="2094571186"/>
                    </a:ext>
                  </a:extLst>
                </a:gridCol>
                <a:gridCol w="2377281">
                  <a:extLst>
                    <a:ext uri="{9D8B030D-6E8A-4147-A177-3AD203B41FA5}">
                      <a16:colId xmlns:a16="http://schemas.microsoft.com/office/drawing/2014/main" val="1536035408"/>
                    </a:ext>
                  </a:extLst>
                </a:gridCol>
              </a:tblGrid>
              <a:tr h="370840">
                <a:tc>
                  <a:txBody>
                    <a:bodyPr/>
                    <a:lstStyle/>
                    <a:p>
                      <a:pPr algn="ctr"/>
                      <a:r>
                        <a:rPr lang="en-US" sz="2400" dirty="0"/>
                        <a:t>String</a:t>
                      </a:r>
                    </a:p>
                  </a:txBody>
                  <a:tcPr/>
                </a:tc>
                <a:tc>
                  <a:txBody>
                    <a:bodyPr/>
                    <a:lstStyle/>
                    <a:p>
                      <a:pPr algn="ctr"/>
                      <a:r>
                        <a:rPr lang="en-US" sz="2400" dirty="0"/>
                        <a:t>Date</a:t>
                      </a:r>
                    </a:p>
                  </a:txBody>
                  <a:tcPr/>
                </a:tc>
                <a:tc>
                  <a:txBody>
                    <a:bodyPr/>
                    <a:lstStyle/>
                    <a:p>
                      <a:pPr algn="ctr"/>
                      <a:r>
                        <a:rPr lang="en-US" sz="2400" dirty="0"/>
                        <a:t>Statistical</a:t>
                      </a:r>
                    </a:p>
                  </a:txBody>
                  <a:tcPr/>
                </a:tc>
                <a:tc>
                  <a:txBody>
                    <a:bodyPr/>
                    <a:lstStyle/>
                    <a:p>
                      <a:pPr algn="ctr"/>
                      <a:r>
                        <a:rPr lang="en-US" sz="2400" dirty="0" smtClean="0"/>
                        <a:t>Conditional</a:t>
                      </a:r>
                      <a:endParaRPr lang="en-US" sz="2400" dirty="0"/>
                    </a:p>
                  </a:txBody>
                  <a:tcPr/>
                </a:tc>
                <a:extLst>
                  <a:ext uri="{0D108BD9-81ED-4DB2-BD59-A6C34878D82A}">
                    <a16:rowId xmlns:a16="http://schemas.microsoft.com/office/drawing/2014/main" val="3889222501"/>
                  </a:ext>
                </a:extLst>
              </a:tr>
              <a:tr h="370840">
                <a:tc>
                  <a:txBody>
                    <a:bodyPr/>
                    <a:lstStyle/>
                    <a:p>
                      <a:r>
                        <a:rPr lang="en-US" sz="2400" b="1" dirty="0"/>
                        <a:t>Lower()</a:t>
                      </a:r>
                    </a:p>
                  </a:txBody>
                  <a:tcPr/>
                </a:tc>
                <a:tc>
                  <a:txBody>
                    <a:bodyPr/>
                    <a:lstStyle/>
                    <a:p>
                      <a:r>
                        <a:rPr lang="en-US" sz="2400" b="1" dirty="0"/>
                        <a:t>Today()</a:t>
                      </a:r>
                    </a:p>
                  </a:txBody>
                  <a:tcPr/>
                </a:tc>
                <a:tc>
                  <a:txBody>
                    <a:bodyPr/>
                    <a:lstStyle/>
                    <a:p>
                      <a:r>
                        <a:rPr lang="en-US" sz="2400" b="1" dirty="0" err="1">
                          <a:solidFill>
                            <a:schemeClr val="tx1"/>
                          </a:solidFill>
                        </a:rPr>
                        <a:t>Counta</a:t>
                      </a:r>
                      <a:r>
                        <a:rPr lang="en-US" sz="2400" b="1" dirty="0">
                          <a:solidFill>
                            <a:schemeClr val="tx1"/>
                          </a:solidFill>
                        </a:rPr>
                        <a:t>()</a:t>
                      </a:r>
                    </a:p>
                  </a:txBody>
                  <a:tcPr/>
                </a:tc>
                <a:tc>
                  <a:txBody>
                    <a:bodyPr/>
                    <a:lstStyle/>
                    <a:p>
                      <a:r>
                        <a:rPr lang="en-US" sz="2400" b="1" dirty="0">
                          <a:solidFill>
                            <a:schemeClr val="tx1"/>
                          </a:solidFill>
                        </a:rPr>
                        <a:t>If()</a:t>
                      </a:r>
                    </a:p>
                  </a:txBody>
                  <a:tcPr/>
                </a:tc>
                <a:extLst>
                  <a:ext uri="{0D108BD9-81ED-4DB2-BD59-A6C34878D82A}">
                    <a16:rowId xmlns:a16="http://schemas.microsoft.com/office/drawing/2014/main" val="1469591647"/>
                  </a:ext>
                </a:extLst>
              </a:tr>
              <a:tr h="370840">
                <a:tc>
                  <a:txBody>
                    <a:bodyPr/>
                    <a:lstStyle/>
                    <a:p>
                      <a:r>
                        <a:rPr lang="en-US" sz="2400" b="1" dirty="0"/>
                        <a:t>Upper() </a:t>
                      </a:r>
                    </a:p>
                  </a:txBody>
                  <a:tcPr/>
                </a:tc>
                <a:tc>
                  <a:txBody>
                    <a:bodyPr/>
                    <a:lstStyle/>
                    <a:p>
                      <a:r>
                        <a:rPr lang="en-US" sz="2400" b="1" dirty="0"/>
                        <a:t>Now()</a:t>
                      </a:r>
                    </a:p>
                  </a:txBody>
                  <a:tcPr/>
                </a:tc>
                <a:tc>
                  <a:txBody>
                    <a:bodyPr/>
                    <a:lstStyle/>
                    <a:p>
                      <a:r>
                        <a:rPr lang="en-US" sz="2400" b="1" dirty="0" err="1">
                          <a:solidFill>
                            <a:schemeClr val="tx1"/>
                          </a:solidFill>
                        </a:rPr>
                        <a:t>Countblank</a:t>
                      </a:r>
                      <a:r>
                        <a:rPr lang="en-US" sz="2400" b="1" dirty="0">
                          <a:solidFill>
                            <a:schemeClr val="tx1"/>
                          </a:solidFill>
                        </a:rPr>
                        <a:t>()</a:t>
                      </a:r>
                    </a:p>
                  </a:txBody>
                  <a:tcPr/>
                </a:tc>
                <a:tc>
                  <a:txBody>
                    <a:bodyPr/>
                    <a:lstStyle/>
                    <a:p>
                      <a:r>
                        <a:rPr lang="en-US" sz="2400" b="1" dirty="0" err="1">
                          <a:solidFill>
                            <a:schemeClr val="tx1"/>
                          </a:solidFill>
                        </a:rPr>
                        <a:t>Countif</a:t>
                      </a:r>
                      <a:r>
                        <a:rPr lang="en-US" sz="2400" b="1" dirty="0">
                          <a:solidFill>
                            <a:schemeClr val="tx1"/>
                          </a:solidFill>
                        </a:rPr>
                        <a:t>()</a:t>
                      </a:r>
                    </a:p>
                  </a:txBody>
                  <a:tcPr/>
                </a:tc>
                <a:extLst>
                  <a:ext uri="{0D108BD9-81ED-4DB2-BD59-A6C34878D82A}">
                    <a16:rowId xmlns:a16="http://schemas.microsoft.com/office/drawing/2014/main" val="3242136393"/>
                  </a:ext>
                </a:extLst>
              </a:tr>
              <a:tr h="370840">
                <a:tc>
                  <a:txBody>
                    <a:bodyPr/>
                    <a:lstStyle/>
                    <a:p>
                      <a:r>
                        <a:rPr lang="en-US" sz="2400" b="1" dirty="0"/>
                        <a:t>Proper()</a:t>
                      </a:r>
                    </a:p>
                  </a:txBody>
                  <a:tcPr/>
                </a:tc>
                <a:tc>
                  <a:txBody>
                    <a:bodyPr/>
                    <a:lstStyle/>
                    <a:p>
                      <a:r>
                        <a:rPr lang="en-US" sz="2400" b="1" dirty="0"/>
                        <a:t>Date()</a:t>
                      </a:r>
                    </a:p>
                  </a:txBody>
                  <a:tcPr/>
                </a:tc>
                <a:tc>
                  <a:txBody>
                    <a:bodyPr/>
                    <a:lstStyle/>
                    <a:p>
                      <a:r>
                        <a:rPr lang="en-US" sz="2400" b="1" dirty="0" err="1">
                          <a:solidFill>
                            <a:schemeClr val="tx1"/>
                          </a:solidFill>
                        </a:rPr>
                        <a:t>Correl</a:t>
                      </a:r>
                      <a:r>
                        <a:rPr lang="en-US" sz="2400" b="1" dirty="0">
                          <a:solidFill>
                            <a:schemeClr val="tx1"/>
                          </a:solidFill>
                        </a:rPr>
                        <a:t>()</a:t>
                      </a:r>
                    </a:p>
                  </a:txBody>
                  <a:tcPr/>
                </a:tc>
                <a:tc>
                  <a:txBody>
                    <a:bodyPr/>
                    <a:lstStyle/>
                    <a:p>
                      <a:r>
                        <a:rPr lang="en-US" sz="2400" b="1" dirty="0" err="1">
                          <a:solidFill>
                            <a:schemeClr val="tx1"/>
                          </a:solidFill>
                        </a:rPr>
                        <a:t>Sumif</a:t>
                      </a:r>
                      <a:r>
                        <a:rPr lang="en-US" sz="2400" b="1" dirty="0">
                          <a:solidFill>
                            <a:schemeClr val="tx1"/>
                          </a:solidFill>
                        </a:rPr>
                        <a:t>()</a:t>
                      </a:r>
                    </a:p>
                  </a:txBody>
                  <a:tcPr/>
                </a:tc>
                <a:extLst>
                  <a:ext uri="{0D108BD9-81ED-4DB2-BD59-A6C34878D82A}">
                    <a16:rowId xmlns:a16="http://schemas.microsoft.com/office/drawing/2014/main" val="2590333027"/>
                  </a:ext>
                </a:extLst>
              </a:tr>
              <a:tr h="370840">
                <a:tc>
                  <a:txBody>
                    <a:bodyPr/>
                    <a:lstStyle/>
                    <a:p>
                      <a:r>
                        <a:rPr lang="en-US" sz="2400" b="1" dirty="0"/>
                        <a:t>Len()</a:t>
                      </a:r>
                    </a:p>
                  </a:txBody>
                  <a:tcPr/>
                </a:tc>
                <a:tc>
                  <a:txBody>
                    <a:bodyPr/>
                    <a:lstStyle/>
                    <a:p>
                      <a:r>
                        <a:rPr lang="en-US" sz="2400" b="1" dirty="0"/>
                        <a:t>Time()</a:t>
                      </a:r>
                    </a:p>
                  </a:txBody>
                  <a:tcPr/>
                </a:tc>
                <a:tc>
                  <a:txBody>
                    <a:bodyPr/>
                    <a:lstStyle/>
                    <a:p>
                      <a:r>
                        <a:rPr lang="en-US" sz="2400" b="1" dirty="0">
                          <a:solidFill>
                            <a:schemeClr val="tx1"/>
                          </a:solidFill>
                        </a:rPr>
                        <a:t>Large()</a:t>
                      </a:r>
                    </a:p>
                  </a:txBody>
                  <a:tcPr/>
                </a:tc>
                <a:tc>
                  <a:txBody>
                    <a:bodyPr/>
                    <a:lstStyle/>
                    <a:p>
                      <a:r>
                        <a:rPr lang="en-US" sz="2400" b="1" dirty="0" err="1">
                          <a:solidFill>
                            <a:schemeClr val="tx1"/>
                          </a:solidFill>
                        </a:rPr>
                        <a:t>Averageif</a:t>
                      </a:r>
                      <a:r>
                        <a:rPr lang="en-US" sz="2400" b="1" dirty="0">
                          <a:solidFill>
                            <a:schemeClr val="tx1"/>
                          </a:solidFill>
                        </a:rPr>
                        <a:t>()</a:t>
                      </a:r>
                    </a:p>
                  </a:txBody>
                  <a:tcPr/>
                </a:tc>
                <a:extLst>
                  <a:ext uri="{0D108BD9-81ED-4DB2-BD59-A6C34878D82A}">
                    <a16:rowId xmlns:a16="http://schemas.microsoft.com/office/drawing/2014/main" val="3490815527"/>
                  </a:ext>
                </a:extLst>
              </a:tr>
              <a:tr h="370840">
                <a:tc>
                  <a:txBody>
                    <a:bodyPr/>
                    <a:lstStyle/>
                    <a:p>
                      <a:r>
                        <a:rPr lang="en-US" sz="2400" b="1" dirty="0"/>
                        <a:t>Trim()</a:t>
                      </a:r>
                    </a:p>
                  </a:txBody>
                  <a:tcPr/>
                </a:tc>
                <a:tc>
                  <a:txBody>
                    <a:bodyPr/>
                    <a:lstStyle/>
                    <a:p>
                      <a:r>
                        <a:rPr lang="en-US" sz="2400" b="1" dirty="0"/>
                        <a:t>Day()</a:t>
                      </a:r>
                    </a:p>
                  </a:txBody>
                  <a:tcPr/>
                </a:tc>
                <a:tc>
                  <a:txBody>
                    <a:bodyPr/>
                    <a:lstStyle/>
                    <a:p>
                      <a:r>
                        <a:rPr lang="en-US" sz="2400" b="1" dirty="0">
                          <a:solidFill>
                            <a:schemeClr val="tx1"/>
                          </a:solidFill>
                        </a:rPr>
                        <a:t>Small()</a:t>
                      </a:r>
                    </a:p>
                  </a:txBody>
                  <a:tcPr/>
                </a:tc>
                <a:tc>
                  <a:txBody>
                    <a:bodyPr/>
                    <a:lstStyle/>
                    <a:p>
                      <a:endParaRPr lang="en-US" sz="2400" b="1" dirty="0">
                        <a:solidFill>
                          <a:schemeClr val="tx1"/>
                        </a:solidFill>
                      </a:endParaRPr>
                    </a:p>
                  </a:txBody>
                  <a:tcPr/>
                </a:tc>
                <a:extLst>
                  <a:ext uri="{0D108BD9-81ED-4DB2-BD59-A6C34878D82A}">
                    <a16:rowId xmlns:a16="http://schemas.microsoft.com/office/drawing/2014/main" val="8575420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Left()</a:t>
                      </a:r>
                    </a:p>
                  </a:txBody>
                  <a:tcPr/>
                </a:tc>
                <a:tc>
                  <a:txBody>
                    <a:bodyPr/>
                    <a:lstStyle/>
                    <a:p>
                      <a:r>
                        <a:rPr lang="en-US" sz="2400" b="1" dirty="0"/>
                        <a:t>Month()</a:t>
                      </a:r>
                    </a:p>
                  </a:txBody>
                  <a:tcPr/>
                </a:tc>
                <a:tc>
                  <a:txBody>
                    <a:bodyPr/>
                    <a:lstStyle/>
                    <a:p>
                      <a:endParaRPr lang="en-US" sz="2400" b="1" dirty="0">
                        <a:solidFill>
                          <a:schemeClr val="tx1"/>
                        </a:solidFill>
                      </a:endParaRPr>
                    </a:p>
                  </a:txBody>
                  <a:tcPr/>
                </a:tc>
                <a:tc>
                  <a:txBody>
                    <a:bodyPr/>
                    <a:lstStyle/>
                    <a:p>
                      <a:endParaRPr lang="en-US" sz="2400" b="1" dirty="0">
                        <a:solidFill>
                          <a:schemeClr val="tx1"/>
                        </a:solidFill>
                      </a:endParaRPr>
                    </a:p>
                  </a:txBody>
                  <a:tcPr/>
                </a:tc>
                <a:extLst>
                  <a:ext uri="{0D108BD9-81ED-4DB2-BD59-A6C34878D82A}">
                    <a16:rowId xmlns:a16="http://schemas.microsoft.com/office/drawing/2014/main" val="3861898399"/>
                  </a:ext>
                </a:extLst>
              </a:tr>
              <a:tr h="370840">
                <a:tc>
                  <a:txBody>
                    <a:bodyPr/>
                    <a:lstStyle/>
                    <a:p>
                      <a:r>
                        <a:rPr lang="en-US" sz="2400" b="1" dirty="0"/>
                        <a:t>Right()</a:t>
                      </a:r>
                    </a:p>
                  </a:txBody>
                  <a:tcPr/>
                </a:tc>
                <a:tc>
                  <a:txBody>
                    <a:bodyPr/>
                    <a:lstStyle/>
                    <a:p>
                      <a:r>
                        <a:rPr lang="en-US" sz="2400" b="1" dirty="0"/>
                        <a:t>Year()</a:t>
                      </a:r>
                    </a:p>
                  </a:txBody>
                  <a:tcPr/>
                </a:tc>
                <a:tc>
                  <a:txBody>
                    <a:bodyPr/>
                    <a:lstStyle/>
                    <a:p>
                      <a:endParaRPr lang="en-US" sz="2400" b="1" dirty="0">
                        <a:solidFill>
                          <a:schemeClr val="tx1"/>
                        </a:solidFill>
                      </a:endParaRPr>
                    </a:p>
                  </a:txBody>
                  <a:tcPr/>
                </a:tc>
                <a:tc>
                  <a:txBody>
                    <a:bodyPr/>
                    <a:lstStyle/>
                    <a:p>
                      <a:endParaRPr lang="en-US" sz="2400" b="1" dirty="0">
                        <a:solidFill>
                          <a:schemeClr val="tx1"/>
                        </a:solidFill>
                      </a:endParaRPr>
                    </a:p>
                  </a:txBody>
                  <a:tcPr/>
                </a:tc>
                <a:extLst>
                  <a:ext uri="{0D108BD9-81ED-4DB2-BD59-A6C34878D82A}">
                    <a16:rowId xmlns:a16="http://schemas.microsoft.com/office/drawing/2014/main" val="1971431305"/>
                  </a:ext>
                </a:extLst>
              </a:tr>
              <a:tr h="370840">
                <a:tc>
                  <a:txBody>
                    <a:bodyPr/>
                    <a:lstStyle/>
                    <a:p>
                      <a:r>
                        <a:rPr lang="en-US" sz="2400" b="1" dirty="0"/>
                        <a:t>Mid()</a:t>
                      </a:r>
                    </a:p>
                  </a:txBody>
                  <a:tcPr/>
                </a:tc>
                <a:tc>
                  <a:txBody>
                    <a:bodyPr/>
                    <a:lstStyle/>
                    <a:p>
                      <a:r>
                        <a:rPr lang="en-US" sz="2400" b="1" dirty="0"/>
                        <a:t>Weekday()</a:t>
                      </a:r>
                    </a:p>
                  </a:txBody>
                  <a:tcPr/>
                </a:tc>
                <a:tc>
                  <a:txBody>
                    <a:bodyPr/>
                    <a:lstStyle/>
                    <a:p>
                      <a:endParaRPr lang="en-US" sz="2400" b="1" dirty="0">
                        <a:solidFill>
                          <a:schemeClr val="tx1"/>
                        </a:solidFill>
                      </a:endParaRPr>
                    </a:p>
                  </a:txBody>
                  <a:tcPr/>
                </a:tc>
                <a:tc>
                  <a:txBody>
                    <a:bodyPr/>
                    <a:lstStyle/>
                    <a:p>
                      <a:endParaRPr lang="en-US" sz="2400" b="1" dirty="0">
                        <a:solidFill>
                          <a:schemeClr val="tx1"/>
                        </a:solidFill>
                      </a:endParaRPr>
                    </a:p>
                  </a:txBody>
                  <a:tcPr/>
                </a:tc>
                <a:extLst>
                  <a:ext uri="{0D108BD9-81ED-4DB2-BD59-A6C34878D82A}">
                    <a16:rowId xmlns:a16="http://schemas.microsoft.com/office/drawing/2014/main" val="784594055"/>
                  </a:ext>
                </a:extLst>
              </a:tr>
              <a:tr h="370840">
                <a:tc>
                  <a:txBody>
                    <a:bodyPr/>
                    <a:lstStyle/>
                    <a:p>
                      <a:r>
                        <a:rPr lang="en-US" sz="2400" b="1" dirty="0" smtClean="0"/>
                        <a:t>Fixed()</a:t>
                      </a:r>
                      <a:endParaRPr lang="en-US" sz="2400" b="1" dirty="0"/>
                    </a:p>
                  </a:txBody>
                  <a:tcPr/>
                </a:tc>
                <a:tc>
                  <a:txBody>
                    <a:bodyPr/>
                    <a:lstStyle/>
                    <a:p>
                      <a:r>
                        <a:rPr lang="en-US" sz="2400" b="1" dirty="0"/>
                        <a:t>Days360()</a:t>
                      </a:r>
                    </a:p>
                  </a:txBody>
                  <a:tcPr/>
                </a:tc>
                <a:tc>
                  <a:txBody>
                    <a:bodyPr/>
                    <a:lstStyle/>
                    <a:p>
                      <a:endParaRPr lang="en-US" sz="2400" b="1" dirty="0">
                        <a:solidFill>
                          <a:schemeClr val="tx1"/>
                        </a:solidFill>
                      </a:endParaRPr>
                    </a:p>
                  </a:txBody>
                  <a:tcPr/>
                </a:tc>
                <a:tc>
                  <a:txBody>
                    <a:bodyPr/>
                    <a:lstStyle/>
                    <a:p>
                      <a:endParaRPr lang="en-US" sz="2400" b="1" dirty="0">
                        <a:solidFill>
                          <a:schemeClr val="tx1"/>
                        </a:solidFill>
                      </a:endParaRPr>
                    </a:p>
                  </a:txBody>
                  <a:tcPr/>
                </a:tc>
                <a:extLst>
                  <a:ext uri="{0D108BD9-81ED-4DB2-BD59-A6C34878D82A}">
                    <a16:rowId xmlns:a16="http://schemas.microsoft.com/office/drawing/2014/main" val="3773094488"/>
                  </a:ext>
                </a:extLst>
              </a:tr>
            </a:tbl>
          </a:graphicData>
        </a:graphic>
      </p:graphicFrame>
    </p:spTree>
    <p:extLst>
      <p:ext uri="{BB962C8B-B14F-4D97-AF65-F5344CB8AC3E}">
        <p14:creationId xmlns:p14="http://schemas.microsoft.com/office/powerpoint/2010/main" val="418515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normAutofit/>
          </a:bodyPr>
          <a:lstStyle/>
          <a:p>
            <a:r>
              <a:rPr lang="en-US" sz="4000" b="1" dirty="0"/>
              <a:t>MS-Excel </a:t>
            </a:r>
            <a:r>
              <a:rPr lang="en-US" sz="4000" b="1" dirty="0" smtClean="0"/>
              <a:t>String Functions</a:t>
            </a:r>
            <a:endParaRPr lang="en-US" b="1" dirty="0"/>
          </a:p>
        </p:txBody>
      </p:sp>
      <p:sp>
        <p:nvSpPr>
          <p:cNvPr id="3" name="Content Placeholder 2"/>
          <p:cNvSpPr>
            <a:spLocks noGrp="1"/>
          </p:cNvSpPr>
          <p:nvPr>
            <p:ph idx="1"/>
          </p:nvPr>
        </p:nvSpPr>
        <p:spPr>
          <a:xfrm>
            <a:off x="670559" y="1126836"/>
            <a:ext cx="10850880" cy="5190836"/>
          </a:xfrm>
        </p:spPr>
        <p:txBody>
          <a:bodyPr>
            <a:noAutofit/>
          </a:bodyPr>
          <a:lstStyle/>
          <a:p>
            <a:r>
              <a:rPr lang="en-US" b="1" dirty="0"/>
              <a:t>LEN()</a:t>
            </a:r>
          </a:p>
          <a:p>
            <a:pPr marL="0" marR="0" indent="0" algn="just">
              <a:spcBef>
                <a:spcPts val="0"/>
              </a:spcBef>
              <a:spcAft>
                <a:spcPts val="0"/>
              </a:spcAft>
              <a:buNone/>
            </a:pPr>
            <a:r>
              <a:rPr lang="en-US" dirty="0" smtClean="0"/>
              <a:t>	It </a:t>
            </a:r>
            <a:r>
              <a:rPr lang="en-US" dirty="0"/>
              <a:t>returns the number of characters in </a:t>
            </a:r>
            <a:r>
              <a:rPr lang="en-US" dirty="0" smtClean="0"/>
              <a:t>string</a:t>
            </a:r>
          </a:p>
          <a:p>
            <a:pPr marL="0" indent="0" algn="just">
              <a:spcBef>
                <a:spcPts val="0"/>
              </a:spcBef>
              <a:buNone/>
            </a:pPr>
            <a:r>
              <a:rPr lang="en-US" dirty="0" smtClean="0"/>
              <a:t>	E.g</a:t>
            </a:r>
            <a:r>
              <a:rPr lang="en-US" dirty="0"/>
              <a:t>. = LEN(“EXCEL”)  will return 5</a:t>
            </a:r>
          </a:p>
          <a:p>
            <a:r>
              <a:rPr lang="en-US" b="1" dirty="0" smtClean="0"/>
              <a:t>LEFT</a:t>
            </a:r>
            <a:r>
              <a:rPr lang="en-US" b="1" dirty="0"/>
              <a:t>()</a:t>
            </a:r>
          </a:p>
          <a:p>
            <a:pPr marL="0" indent="0">
              <a:buNone/>
            </a:pPr>
            <a:r>
              <a:rPr lang="en-US" dirty="0" smtClean="0"/>
              <a:t>	It </a:t>
            </a:r>
            <a:r>
              <a:rPr lang="en-US" dirty="0"/>
              <a:t>returns the left most n characters from text value. </a:t>
            </a:r>
            <a:endParaRPr lang="en-US" dirty="0" smtClean="0"/>
          </a:p>
          <a:p>
            <a:pPr marL="0" indent="0">
              <a:buNone/>
            </a:pPr>
            <a:r>
              <a:rPr lang="en-US" dirty="0" smtClean="0"/>
              <a:t>	E.g</a:t>
            </a:r>
            <a:r>
              <a:rPr lang="en-US" dirty="0"/>
              <a:t>. = LEFT(“COMPUTERS”,3) will return COM</a:t>
            </a:r>
          </a:p>
          <a:p>
            <a:r>
              <a:rPr lang="en-US" b="1" dirty="0" smtClean="0"/>
              <a:t>RIGHT</a:t>
            </a:r>
            <a:r>
              <a:rPr lang="en-US" b="1" dirty="0"/>
              <a:t>()</a:t>
            </a:r>
          </a:p>
          <a:p>
            <a:pPr marL="0" indent="0">
              <a:buNone/>
            </a:pPr>
            <a:r>
              <a:rPr lang="en-US" dirty="0" smtClean="0"/>
              <a:t>	It </a:t>
            </a:r>
            <a:r>
              <a:rPr lang="en-US" dirty="0"/>
              <a:t>returns the right most n characters for text value. </a:t>
            </a:r>
            <a:endParaRPr lang="en-US" dirty="0" smtClean="0"/>
          </a:p>
          <a:p>
            <a:pPr marL="0" indent="0">
              <a:buNone/>
            </a:pPr>
            <a:r>
              <a:rPr lang="en-US" dirty="0"/>
              <a:t>	</a:t>
            </a:r>
            <a:r>
              <a:rPr lang="en-US" dirty="0" smtClean="0"/>
              <a:t>E.g</a:t>
            </a:r>
            <a:r>
              <a:rPr lang="en-US" dirty="0"/>
              <a:t>. = RIGHT(“LIVE”,1) will return E</a:t>
            </a:r>
          </a:p>
          <a:p>
            <a:r>
              <a:rPr lang="en-US" b="1" dirty="0" smtClean="0"/>
              <a:t>MID</a:t>
            </a:r>
            <a:r>
              <a:rPr lang="en-US" b="1" dirty="0"/>
              <a:t>()</a:t>
            </a:r>
          </a:p>
          <a:p>
            <a:pPr marL="0" indent="0">
              <a:buNone/>
            </a:pPr>
            <a:r>
              <a:rPr lang="en-US" dirty="0" smtClean="0"/>
              <a:t>	It </a:t>
            </a:r>
            <a:r>
              <a:rPr lang="en-US" dirty="0"/>
              <a:t>returns n number of characters from </a:t>
            </a:r>
            <a:r>
              <a:rPr lang="en-US" dirty="0" err="1"/>
              <a:t>m</a:t>
            </a:r>
            <a:r>
              <a:rPr lang="en-US" baseline="30000" dirty="0" err="1"/>
              <a:t>th</a:t>
            </a:r>
            <a:r>
              <a:rPr lang="en-US" dirty="0"/>
              <a:t> character position of the text </a:t>
            </a:r>
            <a:r>
              <a:rPr lang="en-US" dirty="0" smtClean="0"/>
              <a:t>string</a:t>
            </a:r>
          </a:p>
          <a:p>
            <a:pPr marL="45720" indent="0">
              <a:buNone/>
            </a:pPr>
            <a:r>
              <a:rPr lang="en-US" dirty="0" smtClean="0"/>
              <a:t>	E.g</a:t>
            </a:r>
            <a:r>
              <a:rPr lang="en-US" dirty="0"/>
              <a:t>. = MID(“COMPUTER”,4,3) will return PUT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5249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normAutofit/>
          </a:bodyPr>
          <a:lstStyle/>
          <a:p>
            <a:r>
              <a:rPr lang="en-US" sz="4000" b="1" dirty="0"/>
              <a:t>MS-Excel </a:t>
            </a:r>
            <a:r>
              <a:rPr lang="en-US" sz="4000" b="1" dirty="0" smtClean="0"/>
              <a:t>String Functions</a:t>
            </a:r>
            <a:endParaRPr lang="en-US" b="1" dirty="0"/>
          </a:p>
        </p:txBody>
      </p:sp>
      <p:sp>
        <p:nvSpPr>
          <p:cNvPr id="3" name="Content Placeholder 2"/>
          <p:cNvSpPr>
            <a:spLocks noGrp="1"/>
          </p:cNvSpPr>
          <p:nvPr>
            <p:ph idx="1"/>
          </p:nvPr>
        </p:nvSpPr>
        <p:spPr>
          <a:xfrm>
            <a:off x="670559" y="1126836"/>
            <a:ext cx="10850880" cy="5190836"/>
          </a:xfrm>
        </p:spPr>
        <p:txBody>
          <a:bodyPr>
            <a:noAutofit/>
          </a:bodyPr>
          <a:lstStyle/>
          <a:p>
            <a:r>
              <a:rPr lang="en-US" sz="2400" b="1" dirty="0"/>
              <a:t>LOWER()</a:t>
            </a:r>
          </a:p>
          <a:p>
            <a:pPr marL="0" indent="0">
              <a:buNone/>
            </a:pPr>
            <a:r>
              <a:rPr lang="en-US" sz="2400" dirty="0" smtClean="0"/>
              <a:t>	It </a:t>
            </a:r>
            <a:r>
              <a:rPr lang="en-US" sz="2400" dirty="0"/>
              <a:t>coverts text into lower case</a:t>
            </a:r>
            <a:r>
              <a:rPr lang="en-US" sz="2400" dirty="0" smtClean="0"/>
              <a:t>.</a:t>
            </a:r>
          </a:p>
          <a:p>
            <a:pPr marL="0" indent="0">
              <a:buNone/>
            </a:pPr>
            <a:r>
              <a:rPr lang="en-US" sz="2400" dirty="0" smtClean="0"/>
              <a:t>	E.g</a:t>
            </a:r>
            <a:r>
              <a:rPr lang="en-US" sz="2400" dirty="0"/>
              <a:t>. = LOWER(“EXCEL”) will return excel</a:t>
            </a:r>
          </a:p>
          <a:p>
            <a:r>
              <a:rPr lang="en-US" sz="2400" b="1" dirty="0" smtClean="0"/>
              <a:t>UPPER</a:t>
            </a:r>
            <a:r>
              <a:rPr lang="en-US" sz="2400" b="1" dirty="0"/>
              <a:t>()</a:t>
            </a:r>
          </a:p>
          <a:p>
            <a:pPr marL="0" indent="0">
              <a:buNone/>
            </a:pPr>
            <a:r>
              <a:rPr lang="en-US" sz="2400" dirty="0" smtClean="0"/>
              <a:t>	It </a:t>
            </a:r>
            <a:r>
              <a:rPr lang="en-US" sz="2400" dirty="0"/>
              <a:t>coverts text into upper case.</a:t>
            </a:r>
          </a:p>
          <a:p>
            <a:pPr marL="0" indent="0">
              <a:buNone/>
            </a:pPr>
            <a:r>
              <a:rPr lang="en-US" dirty="0" smtClean="0"/>
              <a:t>	E.g</a:t>
            </a:r>
            <a:r>
              <a:rPr lang="en-US" dirty="0"/>
              <a:t>. = </a:t>
            </a:r>
            <a:r>
              <a:rPr lang="en-US" dirty="0" smtClean="0"/>
              <a:t>U	PPER</a:t>
            </a:r>
            <a:r>
              <a:rPr lang="en-US" dirty="0"/>
              <a:t>(“excel”) will return EXCEL</a:t>
            </a:r>
          </a:p>
          <a:p>
            <a:r>
              <a:rPr lang="en-US" b="1" dirty="0"/>
              <a:t>PROPER()</a:t>
            </a:r>
          </a:p>
          <a:p>
            <a:pPr marL="0" indent="0">
              <a:buNone/>
            </a:pPr>
            <a:r>
              <a:rPr lang="en-US" dirty="0" smtClean="0"/>
              <a:t>	It </a:t>
            </a:r>
            <a:r>
              <a:rPr lang="en-US" dirty="0"/>
              <a:t>capitalizes 1</a:t>
            </a:r>
            <a:r>
              <a:rPr lang="en-US" baseline="30000" dirty="0"/>
              <a:t>st</a:t>
            </a:r>
            <a:r>
              <a:rPr lang="en-US" dirty="0"/>
              <a:t> character in each word of the text value</a:t>
            </a:r>
          </a:p>
          <a:p>
            <a:pPr marL="0" indent="0">
              <a:buNone/>
            </a:pPr>
            <a:r>
              <a:rPr lang="en-US" dirty="0" smtClean="0"/>
              <a:t>	E.g</a:t>
            </a:r>
            <a:r>
              <a:rPr lang="en-US" dirty="0"/>
              <a:t>. = PROPER(“STRING FUNCTION”) will return </a:t>
            </a:r>
            <a:r>
              <a:rPr lang="en-US" dirty="0" smtClean="0"/>
              <a:t>     	</a:t>
            </a:r>
            <a:r>
              <a:rPr lang="en-US" b="1" dirty="0" smtClean="0"/>
              <a:t>String </a:t>
            </a:r>
            <a:r>
              <a:rPr lang="en-US" b="1" dirty="0"/>
              <a:t>Function</a:t>
            </a:r>
          </a:p>
          <a:p>
            <a:pPr marL="0" indent="0">
              <a:buNone/>
            </a:pPr>
            <a:endParaRPr lang="en-US" dirty="0"/>
          </a:p>
        </p:txBody>
      </p:sp>
    </p:spTree>
    <p:extLst>
      <p:ext uri="{BB962C8B-B14F-4D97-AF65-F5344CB8AC3E}">
        <p14:creationId xmlns:p14="http://schemas.microsoft.com/office/powerpoint/2010/main" val="181270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normAutofit/>
          </a:bodyPr>
          <a:lstStyle/>
          <a:p>
            <a:r>
              <a:rPr lang="en-US" sz="4000" b="1" dirty="0"/>
              <a:t>MS-Excel </a:t>
            </a:r>
            <a:r>
              <a:rPr lang="en-US" sz="4000" b="1" dirty="0" smtClean="0"/>
              <a:t>String Functions</a:t>
            </a:r>
            <a:endParaRPr lang="en-US" b="1" dirty="0"/>
          </a:p>
        </p:txBody>
      </p:sp>
      <p:sp>
        <p:nvSpPr>
          <p:cNvPr id="3" name="Content Placeholder 2"/>
          <p:cNvSpPr>
            <a:spLocks noGrp="1"/>
          </p:cNvSpPr>
          <p:nvPr>
            <p:ph idx="1"/>
          </p:nvPr>
        </p:nvSpPr>
        <p:spPr>
          <a:xfrm>
            <a:off x="670559" y="1126836"/>
            <a:ext cx="10850880" cy="5190836"/>
          </a:xfrm>
        </p:spPr>
        <p:txBody>
          <a:bodyPr>
            <a:noAutofit/>
          </a:bodyPr>
          <a:lstStyle/>
          <a:p>
            <a:r>
              <a:rPr lang="en-US" sz="2400" b="1" dirty="0"/>
              <a:t>TRIM()</a:t>
            </a:r>
          </a:p>
          <a:p>
            <a:pPr marL="0" indent="0">
              <a:buNone/>
            </a:pPr>
            <a:r>
              <a:rPr lang="en-US" sz="2400" dirty="0" smtClean="0"/>
              <a:t>	It </a:t>
            </a:r>
            <a:r>
              <a:rPr lang="en-US" sz="2400" dirty="0"/>
              <a:t>removes all spaces from text</a:t>
            </a:r>
          </a:p>
          <a:p>
            <a:pPr marL="0" indent="0">
              <a:buNone/>
            </a:pPr>
            <a:r>
              <a:rPr lang="en-US" dirty="0" smtClean="0"/>
              <a:t>	E.g</a:t>
            </a:r>
            <a:r>
              <a:rPr lang="en-US" dirty="0"/>
              <a:t>. = TRIM(“   FINAL    EXAM   ”) will return FINAL EXAM</a:t>
            </a:r>
            <a:endParaRPr lang="en-US" b="1" dirty="0"/>
          </a:p>
          <a:p>
            <a:r>
              <a:rPr lang="en-US" b="1" dirty="0"/>
              <a:t>FIXED</a:t>
            </a:r>
            <a:r>
              <a:rPr lang="en-US" b="1" dirty="0" smtClean="0"/>
              <a:t>()</a:t>
            </a:r>
            <a:endParaRPr lang="en-US" b="1" dirty="0"/>
          </a:p>
          <a:p>
            <a:pPr marL="0" indent="0">
              <a:buNone/>
            </a:pPr>
            <a:r>
              <a:rPr lang="en-US" dirty="0" smtClean="0"/>
              <a:t>	Rounds </a:t>
            </a:r>
            <a:r>
              <a:rPr lang="en-US" dirty="0"/>
              <a:t>a number to the specified number of decimals, formats the number in decimal format using a period and commas, and returns the result as text.</a:t>
            </a:r>
          </a:p>
          <a:p>
            <a:pPr marL="0" indent="0">
              <a:buNone/>
            </a:pPr>
            <a:r>
              <a:rPr lang="en-US" b="1" dirty="0"/>
              <a:t>Example : </a:t>
            </a:r>
            <a:r>
              <a:rPr lang="en-US" dirty="0"/>
              <a:t>FIXED(1234.567, 1)     returns  1,234.6</a:t>
            </a:r>
          </a:p>
          <a:p>
            <a:pPr marL="0" indent="0">
              <a:buNone/>
            </a:pPr>
            <a:r>
              <a:rPr lang="en-US" dirty="0"/>
              <a:t>		FIXED(-1234.567, -1)     returns  -1,230</a:t>
            </a:r>
          </a:p>
          <a:p>
            <a:pPr marL="0" indent="0">
              <a:buNone/>
            </a:pPr>
            <a:endParaRPr lang="en-US" dirty="0"/>
          </a:p>
        </p:txBody>
      </p:sp>
    </p:spTree>
    <p:extLst>
      <p:ext uri="{BB962C8B-B14F-4D97-AF65-F5344CB8AC3E}">
        <p14:creationId xmlns:p14="http://schemas.microsoft.com/office/powerpoint/2010/main" val="396815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normAutofit/>
          </a:bodyPr>
          <a:lstStyle/>
          <a:p>
            <a:r>
              <a:rPr lang="en-US" sz="4000" b="1" dirty="0"/>
              <a:t>MS-Excel </a:t>
            </a:r>
            <a:r>
              <a:rPr lang="en-US" sz="4000" b="1" dirty="0" smtClean="0"/>
              <a:t>String Functions</a:t>
            </a:r>
            <a:endParaRPr lang="en-US" b="1" dirty="0"/>
          </a:p>
        </p:txBody>
      </p:sp>
      <p:sp>
        <p:nvSpPr>
          <p:cNvPr id="4" name="Content Placeholder 3"/>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484298" y="1055530"/>
            <a:ext cx="11408129" cy="5292436"/>
          </a:xfrm>
          <a:prstGeom prst="rect">
            <a:avLst/>
          </a:prstGeom>
        </p:spPr>
      </p:pic>
    </p:spTree>
    <p:extLst>
      <p:ext uri="{BB962C8B-B14F-4D97-AF65-F5344CB8AC3E}">
        <p14:creationId xmlns:p14="http://schemas.microsoft.com/office/powerpoint/2010/main" val="193089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normAutofit/>
          </a:bodyPr>
          <a:lstStyle/>
          <a:p>
            <a:r>
              <a:rPr lang="en-US" sz="4000" b="1" dirty="0"/>
              <a:t>MS-Excel </a:t>
            </a:r>
            <a:r>
              <a:rPr lang="en-US" sz="4000" b="1" dirty="0" smtClean="0"/>
              <a:t>Date &amp; Time Functions</a:t>
            </a:r>
            <a:endParaRPr lang="en-US" b="1" dirty="0"/>
          </a:p>
        </p:txBody>
      </p:sp>
      <p:sp>
        <p:nvSpPr>
          <p:cNvPr id="3" name="Content Placeholder 2"/>
          <p:cNvSpPr>
            <a:spLocks noGrp="1"/>
          </p:cNvSpPr>
          <p:nvPr>
            <p:ph idx="1"/>
          </p:nvPr>
        </p:nvSpPr>
        <p:spPr>
          <a:xfrm>
            <a:off x="670559" y="1126836"/>
            <a:ext cx="10850880" cy="5190836"/>
          </a:xfrm>
        </p:spPr>
        <p:txBody>
          <a:bodyPr>
            <a:noAutofit/>
          </a:bodyPr>
          <a:lstStyle/>
          <a:p>
            <a:r>
              <a:rPr lang="en-US" sz="2400" b="1" dirty="0"/>
              <a:t>NOW()</a:t>
            </a:r>
          </a:p>
          <a:p>
            <a:pPr marL="0" indent="0">
              <a:buNone/>
            </a:pPr>
            <a:r>
              <a:rPr lang="en-US" sz="2400" dirty="0" smtClean="0"/>
              <a:t>	It </a:t>
            </a:r>
            <a:r>
              <a:rPr lang="en-US" sz="2400" dirty="0"/>
              <a:t>returns the current Date and Time</a:t>
            </a:r>
            <a:r>
              <a:rPr lang="en-US" sz="2400" dirty="0" smtClean="0"/>
              <a:t>.</a:t>
            </a:r>
            <a:endParaRPr lang="en-US" sz="2400" dirty="0"/>
          </a:p>
          <a:p>
            <a:pPr marL="0" indent="0">
              <a:buNone/>
            </a:pPr>
            <a:r>
              <a:rPr lang="en-US" dirty="0" smtClean="0"/>
              <a:t>	E.g</a:t>
            </a:r>
            <a:r>
              <a:rPr lang="en-US" dirty="0"/>
              <a:t>. = NOW() will return today’s date &amp; time  i.e.</a:t>
            </a:r>
          </a:p>
          <a:p>
            <a:pPr marL="0" indent="0">
              <a:buNone/>
            </a:pPr>
            <a:r>
              <a:rPr lang="en-US" dirty="0"/>
              <a:t>                         </a:t>
            </a:r>
            <a:r>
              <a:rPr lang="en-US" dirty="0" smtClean="0"/>
              <a:t>4/23/2021        11:30</a:t>
            </a:r>
            <a:endParaRPr lang="en-US" dirty="0"/>
          </a:p>
          <a:p>
            <a:r>
              <a:rPr lang="en-US" b="1" dirty="0"/>
              <a:t>TODAY()</a:t>
            </a:r>
          </a:p>
          <a:p>
            <a:pPr marL="0" indent="0">
              <a:buNone/>
            </a:pPr>
            <a:r>
              <a:rPr lang="en-US" dirty="0" smtClean="0"/>
              <a:t>	It </a:t>
            </a:r>
            <a:r>
              <a:rPr lang="en-US" dirty="0"/>
              <a:t>returns the current Date. (mm/</a:t>
            </a:r>
            <a:r>
              <a:rPr lang="en-US" dirty="0" err="1"/>
              <a:t>dd</a:t>
            </a:r>
            <a:r>
              <a:rPr lang="en-US" dirty="0"/>
              <a:t>/</a:t>
            </a:r>
            <a:r>
              <a:rPr lang="en-US" dirty="0" err="1"/>
              <a:t>yyyy</a:t>
            </a:r>
            <a:r>
              <a:rPr lang="en-US" dirty="0" smtClean="0"/>
              <a:t>)</a:t>
            </a:r>
          </a:p>
          <a:p>
            <a:pPr marL="0" indent="0">
              <a:buNone/>
            </a:pPr>
            <a:r>
              <a:rPr lang="en-US" dirty="0"/>
              <a:t>	</a:t>
            </a:r>
            <a:r>
              <a:rPr lang="en-US" dirty="0" smtClean="0"/>
              <a:t> </a:t>
            </a:r>
            <a:r>
              <a:rPr lang="en-US" dirty="0"/>
              <a:t>E.g. = TODAY() will return today’s date   i.e. </a:t>
            </a:r>
            <a:r>
              <a:rPr lang="en-US" dirty="0" smtClean="0"/>
              <a:t>4/23/2021</a:t>
            </a:r>
            <a:endParaRPr lang="en-US" dirty="0"/>
          </a:p>
          <a:p>
            <a:r>
              <a:rPr lang="en-US" b="1" dirty="0"/>
              <a:t>DATE()</a:t>
            </a:r>
          </a:p>
          <a:p>
            <a:pPr marL="0" indent="0">
              <a:buNone/>
            </a:pPr>
            <a:r>
              <a:rPr lang="en-US" dirty="0" smtClean="0"/>
              <a:t>	It </a:t>
            </a:r>
            <a:r>
              <a:rPr lang="en-US" dirty="0"/>
              <a:t>returns a particular date</a:t>
            </a:r>
            <a:r>
              <a:rPr lang="en-US" dirty="0" smtClean="0"/>
              <a:t>.</a:t>
            </a:r>
          </a:p>
          <a:p>
            <a:pPr marL="0" indent="0">
              <a:buNone/>
            </a:pPr>
            <a:r>
              <a:rPr lang="en-US" sz="1800" dirty="0" smtClean="0"/>
              <a:t>	E.g</a:t>
            </a:r>
            <a:r>
              <a:rPr lang="en-US" sz="1800" dirty="0"/>
              <a:t>. = DATE (2020,1,12) will return 1/12/2020 (January 12, 2020)</a:t>
            </a:r>
          </a:p>
          <a:p>
            <a:pPr marL="0" indent="0">
              <a:buNone/>
            </a:pPr>
            <a:endParaRPr lang="en-US" sz="1800" dirty="0"/>
          </a:p>
          <a:p>
            <a:pPr marL="0" indent="0">
              <a:buNone/>
            </a:pPr>
            <a:endParaRPr lang="en-US" dirty="0"/>
          </a:p>
        </p:txBody>
      </p:sp>
    </p:spTree>
    <p:extLst>
      <p:ext uri="{BB962C8B-B14F-4D97-AF65-F5344CB8AC3E}">
        <p14:creationId xmlns:p14="http://schemas.microsoft.com/office/powerpoint/2010/main" val="219900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normAutofit/>
          </a:bodyPr>
          <a:lstStyle/>
          <a:p>
            <a:r>
              <a:rPr lang="en-US" sz="4000" b="1" dirty="0"/>
              <a:t>MS-Excel </a:t>
            </a:r>
            <a:r>
              <a:rPr lang="en-US" sz="4000" b="1" dirty="0" smtClean="0"/>
              <a:t>Date &amp; Time Functions</a:t>
            </a:r>
            <a:endParaRPr lang="en-US" b="1" dirty="0"/>
          </a:p>
        </p:txBody>
      </p:sp>
      <p:sp>
        <p:nvSpPr>
          <p:cNvPr id="3" name="Content Placeholder 2"/>
          <p:cNvSpPr>
            <a:spLocks noGrp="1"/>
          </p:cNvSpPr>
          <p:nvPr>
            <p:ph idx="1"/>
          </p:nvPr>
        </p:nvSpPr>
        <p:spPr>
          <a:xfrm>
            <a:off x="670559" y="1126836"/>
            <a:ext cx="10850880" cy="5190836"/>
          </a:xfrm>
        </p:spPr>
        <p:txBody>
          <a:bodyPr>
            <a:noAutofit/>
          </a:bodyPr>
          <a:lstStyle/>
          <a:p>
            <a:r>
              <a:rPr lang="en-US" b="1" dirty="0"/>
              <a:t>TIME()</a:t>
            </a:r>
          </a:p>
          <a:p>
            <a:pPr marL="0" indent="0">
              <a:buNone/>
            </a:pPr>
            <a:r>
              <a:rPr lang="en-US" dirty="0" smtClean="0"/>
              <a:t>	It </a:t>
            </a:r>
            <a:r>
              <a:rPr lang="en-US" dirty="0"/>
              <a:t>returns a particular time in </a:t>
            </a:r>
            <a:r>
              <a:rPr lang="en-US" dirty="0" err="1"/>
              <a:t>hh:mm</a:t>
            </a:r>
            <a:r>
              <a:rPr lang="en-US" dirty="0"/>
              <a:t> AM/PM </a:t>
            </a:r>
            <a:r>
              <a:rPr lang="en-US" dirty="0" smtClean="0"/>
              <a:t>form</a:t>
            </a:r>
          </a:p>
          <a:p>
            <a:pPr marL="0" indent="0">
              <a:buNone/>
            </a:pPr>
            <a:r>
              <a:rPr lang="en-US" dirty="0" smtClean="0"/>
              <a:t>	E.g</a:t>
            </a:r>
            <a:r>
              <a:rPr lang="en-US" dirty="0"/>
              <a:t>. = TIME(12,0,0) will return 12:00 PM</a:t>
            </a:r>
          </a:p>
          <a:p>
            <a:r>
              <a:rPr lang="en-US" b="1" dirty="0" smtClean="0"/>
              <a:t>DAY</a:t>
            </a:r>
            <a:r>
              <a:rPr lang="en-US" b="1" dirty="0"/>
              <a:t>()</a:t>
            </a:r>
          </a:p>
          <a:p>
            <a:pPr marL="0" indent="0">
              <a:buNone/>
            </a:pPr>
            <a:r>
              <a:rPr lang="en-US" dirty="0" smtClean="0"/>
              <a:t>	It </a:t>
            </a:r>
            <a:r>
              <a:rPr lang="en-US" dirty="0"/>
              <a:t>returns the day of the month corresponding to the </a:t>
            </a:r>
            <a:r>
              <a:rPr lang="en-US" dirty="0" err="1"/>
              <a:t>serial_number</a:t>
            </a:r>
            <a:r>
              <a:rPr lang="en-US" dirty="0"/>
              <a:t>. The day given as an integer ranging from 1 to 31</a:t>
            </a:r>
          </a:p>
          <a:p>
            <a:pPr marL="0" indent="0">
              <a:buNone/>
            </a:pPr>
            <a:r>
              <a:rPr lang="en-US" dirty="0" smtClean="0"/>
              <a:t>E.g</a:t>
            </a:r>
            <a:r>
              <a:rPr lang="en-US" dirty="0"/>
              <a:t>. = DAY(“1/5/2021”) will returns the value 5 as it is the </a:t>
            </a:r>
            <a:r>
              <a:rPr lang="en-US" dirty="0" smtClean="0"/>
              <a:t>5</a:t>
            </a:r>
            <a:r>
              <a:rPr lang="en-US" baseline="30000" dirty="0" smtClean="0"/>
              <a:t>th        </a:t>
            </a:r>
            <a:r>
              <a:rPr lang="en-US" dirty="0" smtClean="0"/>
              <a:t> </a:t>
            </a:r>
            <a:r>
              <a:rPr lang="en-US" dirty="0"/>
              <a:t>day of month </a:t>
            </a:r>
            <a:r>
              <a:rPr lang="en-US" dirty="0" smtClean="0"/>
              <a:t>Jan </a:t>
            </a:r>
          </a:p>
          <a:p>
            <a:r>
              <a:rPr lang="en-US" b="1" dirty="0"/>
              <a:t>MONTH()</a:t>
            </a:r>
          </a:p>
          <a:p>
            <a:pPr marL="0" indent="0">
              <a:buNone/>
            </a:pPr>
            <a:r>
              <a:rPr lang="en-US" dirty="0" smtClean="0"/>
              <a:t>	It </a:t>
            </a:r>
            <a:r>
              <a:rPr lang="en-US" dirty="0"/>
              <a:t>returns the month corresponding to </a:t>
            </a:r>
            <a:r>
              <a:rPr lang="en-US" dirty="0" err="1"/>
              <a:t>serial_number</a:t>
            </a:r>
            <a:r>
              <a:rPr lang="en-US" dirty="0"/>
              <a:t>. The month is given as an integer ranging from 1 to 12.</a:t>
            </a:r>
          </a:p>
          <a:p>
            <a:pPr marL="0" indent="0">
              <a:buNone/>
            </a:pPr>
            <a:r>
              <a:rPr lang="en-US" dirty="0"/>
              <a:t>E.g. = MONTH(“1/4/2021”) will returns the value 1 as it is </a:t>
            </a:r>
            <a:r>
              <a:rPr lang="en-US" dirty="0" smtClean="0"/>
              <a:t>the     </a:t>
            </a:r>
            <a:r>
              <a:rPr lang="en-US" dirty="0"/>
              <a:t>1</a:t>
            </a:r>
            <a:r>
              <a:rPr lang="en-US" baseline="30000" dirty="0"/>
              <a:t>st</a:t>
            </a:r>
            <a:r>
              <a:rPr lang="en-US" dirty="0"/>
              <a:t> </a:t>
            </a:r>
            <a:r>
              <a:rPr lang="en-US" baseline="30000" dirty="0"/>
              <a:t> </a:t>
            </a:r>
            <a:r>
              <a:rPr lang="en-US" dirty="0"/>
              <a:t>month of year</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454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E-commerce</a:t>
            </a:r>
            <a:endParaRPr lang="en-US" dirty="0"/>
          </a:p>
        </p:txBody>
      </p:sp>
    </p:spTree>
    <p:extLst>
      <p:ext uri="{BB962C8B-B14F-4D97-AF65-F5344CB8AC3E}">
        <p14:creationId xmlns:p14="http://schemas.microsoft.com/office/powerpoint/2010/main" val="341490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normAutofit/>
          </a:bodyPr>
          <a:lstStyle/>
          <a:p>
            <a:r>
              <a:rPr lang="en-US" sz="4000" b="1" dirty="0"/>
              <a:t>MS-Excel </a:t>
            </a:r>
            <a:r>
              <a:rPr lang="en-US" sz="4000" b="1" dirty="0" smtClean="0"/>
              <a:t>Date &amp; Time Functions</a:t>
            </a:r>
            <a:endParaRPr lang="en-US" b="1" dirty="0"/>
          </a:p>
        </p:txBody>
      </p:sp>
      <p:sp>
        <p:nvSpPr>
          <p:cNvPr id="3" name="Content Placeholder 2"/>
          <p:cNvSpPr>
            <a:spLocks noGrp="1"/>
          </p:cNvSpPr>
          <p:nvPr>
            <p:ph idx="1"/>
          </p:nvPr>
        </p:nvSpPr>
        <p:spPr>
          <a:xfrm>
            <a:off x="670558" y="1126836"/>
            <a:ext cx="11170459" cy="5190836"/>
          </a:xfrm>
        </p:spPr>
        <p:txBody>
          <a:bodyPr>
            <a:noAutofit/>
          </a:bodyPr>
          <a:lstStyle/>
          <a:p>
            <a:r>
              <a:rPr lang="en-US" b="1" dirty="0"/>
              <a:t>YEAR()</a:t>
            </a:r>
          </a:p>
          <a:p>
            <a:pPr marL="0" indent="0">
              <a:buNone/>
            </a:pPr>
            <a:r>
              <a:rPr lang="en-US" b="1" dirty="0" smtClean="0"/>
              <a:t>	</a:t>
            </a:r>
            <a:r>
              <a:rPr lang="en-US" dirty="0" smtClean="0"/>
              <a:t>It </a:t>
            </a:r>
            <a:r>
              <a:rPr lang="en-US" dirty="0"/>
              <a:t>returns the year corresponding to </a:t>
            </a:r>
            <a:r>
              <a:rPr lang="en-US" dirty="0" err="1"/>
              <a:t>serial_number</a:t>
            </a:r>
            <a:r>
              <a:rPr lang="en-US" dirty="0"/>
              <a:t>.</a:t>
            </a:r>
          </a:p>
          <a:p>
            <a:pPr marL="0" indent="0">
              <a:buNone/>
            </a:pPr>
            <a:r>
              <a:rPr lang="en-US" dirty="0" smtClean="0"/>
              <a:t>	The </a:t>
            </a:r>
            <a:r>
              <a:rPr lang="en-US" dirty="0"/>
              <a:t>year is given as an integer ranging from 1900 to </a:t>
            </a:r>
            <a:r>
              <a:rPr lang="en-US" dirty="0" smtClean="0"/>
              <a:t>9999</a:t>
            </a:r>
          </a:p>
          <a:p>
            <a:pPr marL="0" indent="0">
              <a:buNone/>
            </a:pPr>
            <a:r>
              <a:rPr lang="en-US" dirty="0" smtClean="0"/>
              <a:t>	E.g</a:t>
            </a:r>
            <a:r>
              <a:rPr lang="en-US" dirty="0"/>
              <a:t>. = YEAR(“1/4/2021”) will return the value 2021</a:t>
            </a:r>
          </a:p>
          <a:p>
            <a:r>
              <a:rPr lang="en-US" b="1" dirty="0" smtClean="0"/>
              <a:t>WEEKDAY</a:t>
            </a:r>
            <a:r>
              <a:rPr lang="en-US" b="1" dirty="0"/>
              <a:t>()</a:t>
            </a:r>
          </a:p>
          <a:p>
            <a:pPr marL="0" indent="0">
              <a:buNone/>
            </a:pPr>
            <a:r>
              <a:rPr lang="en-US" dirty="0" smtClean="0"/>
              <a:t>	It </a:t>
            </a:r>
            <a:r>
              <a:rPr lang="en-US" dirty="0"/>
              <a:t>returns the day of the week for a date.</a:t>
            </a:r>
          </a:p>
          <a:p>
            <a:pPr marL="0" indent="0">
              <a:buNone/>
            </a:pPr>
            <a:r>
              <a:rPr lang="en-US" dirty="0" smtClean="0"/>
              <a:t>	The </a:t>
            </a:r>
            <a:r>
              <a:rPr lang="en-US" dirty="0"/>
              <a:t>day is given as an integer, ranging from 1 to 7.</a:t>
            </a:r>
          </a:p>
          <a:p>
            <a:r>
              <a:rPr lang="en-US" b="1" dirty="0"/>
              <a:t>DAYS360()</a:t>
            </a:r>
          </a:p>
          <a:p>
            <a:pPr marL="0" indent="0">
              <a:buNone/>
            </a:pPr>
            <a:r>
              <a:rPr lang="en-US" dirty="0" smtClean="0"/>
              <a:t>	It </a:t>
            </a:r>
            <a:r>
              <a:rPr lang="en-US" dirty="0"/>
              <a:t>returns the number of days between two dates based on a 360 day year (i.e. twelve 30 day month), which is used in some accounting calculations.</a:t>
            </a:r>
          </a:p>
          <a:p>
            <a:pPr marL="0" indent="0">
              <a:buNone/>
            </a:pPr>
            <a:r>
              <a:rPr lang="en-US" dirty="0" smtClean="0"/>
              <a:t>	E.g</a:t>
            </a:r>
            <a:r>
              <a:rPr lang="en-US" dirty="0"/>
              <a:t>. = DAYS360(“1/30/20”, “2/1/20”) will return 1, as Jan </a:t>
            </a:r>
            <a:r>
              <a:rPr lang="en-US" dirty="0" smtClean="0"/>
              <a:t>is considered </a:t>
            </a:r>
            <a:r>
              <a:rPr lang="en-US" dirty="0"/>
              <a:t>a 30 days </a:t>
            </a:r>
            <a:r>
              <a:rPr lang="en-US" dirty="0" smtClean="0"/>
              <a:t>month</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5792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normAutofit/>
          </a:bodyPr>
          <a:lstStyle/>
          <a:p>
            <a:r>
              <a:rPr lang="en-US" sz="4000" b="1" dirty="0"/>
              <a:t>MS-Excel </a:t>
            </a:r>
            <a:r>
              <a:rPr lang="en-US" sz="4000" b="1" dirty="0" smtClean="0"/>
              <a:t>Date &amp; Time Functions</a:t>
            </a:r>
            <a:endParaRPr lang="en-US" b="1" dirty="0"/>
          </a:p>
        </p:txBody>
      </p:sp>
      <p:sp>
        <p:nvSpPr>
          <p:cNvPr id="4" name="Content Placeholder 3"/>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382667" y="1330036"/>
            <a:ext cx="11492908" cy="5290219"/>
          </a:xfrm>
          <a:prstGeom prst="rect">
            <a:avLst/>
          </a:prstGeom>
        </p:spPr>
      </p:pic>
    </p:spTree>
    <p:extLst>
      <p:ext uri="{BB962C8B-B14F-4D97-AF65-F5344CB8AC3E}">
        <p14:creationId xmlns:p14="http://schemas.microsoft.com/office/powerpoint/2010/main" val="35003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normAutofit/>
          </a:bodyPr>
          <a:lstStyle/>
          <a:p>
            <a:r>
              <a:rPr lang="en-US" sz="4000" b="1" dirty="0"/>
              <a:t>MS-Excel </a:t>
            </a:r>
            <a:r>
              <a:rPr lang="en-US" sz="4000" b="1" dirty="0" smtClean="0"/>
              <a:t>Statistical Functions</a:t>
            </a:r>
            <a:endParaRPr lang="en-US" b="1" dirty="0"/>
          </a:p>
        </p:txBody>
      </p:sp>
      <p:sp>
        <p:nvSpPr>
          <p:cNvPr id="3" name="Content Placeholder 2"/>
          <p:cNvSpPr>
            <a:spLocks noGrp="1"/>
          </p:cNvSpPr>
          <p:nvPr>
            <p:ph idx="1"/>
          </p:nvPr>
        </p:nvSpPr>
        <p:spPr>
          <a:xfrm>
            <a:off x="670558" y="1126836"/>
            <a:ext cx="11170459" cy="5190836"/>
          </a:xfrm>
        </p:spPr>
        <p:txBody>
          <a:bodyPr>
            <a:noAutofit/>
          </a:bodyPr>
          <a:lstStyle/>
          <a:p>
            <a:pPr marL="0" indent="0">
              <a:buNone/>
            </a:pPr>
            <a:r>
              <a:rPr lang="en-US" b="1" dirty="0">
                <a:solidFill>
                  <a:srgbClr val="FF0000"/>
                </a:solidFill>
              </a:rPr>
              <a:t>COUNTA()</a:t>
            </a:r>
          </a:p>
          <a:p>
            <a:pPr marL="0" indent="0">
              <a:buNone/>
            </a:pPr>
            <a:r>
              <a:rPr lang="en-US" dirty="0" smtClean="0"/>
              <a:t>	The </a:t>
            </a:r>
            <a:r>
              <a:rPr lang="en-US" dirty="0"/>
              <a:t>COUNTA function counts the number of cells that are not empty in a range.</a:t>
            </a:r>
          </a:p>
          <a:p>
            <a:pPr marL="0" indent="0">
              <a:buNone/>
            </a:pPr>
            <a:r>
              <a:rPr lang="en-US" b="1" dirty="0">
                <a:solidFill>
                  <a:srgbClr val="FF0000"/>
                </a:solidFill>
              </a:rPr>
              <a:t>COUNTBLANK()</a:t>
            </a:r>
          </a:p>
          <a:p>
            <a:pPr marL="0" indent="0">
              <a:buNone/>
            </a:pPr>
            <a:r>
              <a:rPr lang="en-US" dirty="0" smtClean="0"/>
              <a:t>	The </a:t>
            </a:r>
            <a:r>
              <a:rPr lang="en-US" dirty="0"/>
              <a:t>COUNTBLANK function counts empty cells in a specified range of cells.</a:t>
            </a:r>
            <a:endParaRPr lang="en-US" sz="600" b="1" dirty="0"/>
          </a:p>
          <a:p>
            <a:pPr marL="0" indent="0">
              <a:buNone/>
            </a:pPr>
            <a:r>
              <a:rPr lang="en-US" b="1" dirty="0">
                <a:solidFill>
                  <a:srgbClr val="FF0000"/>
                </a:solidFill>
              </a:rPr>
              <a:t>CORREL()</a:t>
            </a:r>
          </a:p>
          <a:p>
            <a:pPr marL="0" indent="0">
              <a:buNone/>
            </a:pPr>
            <a:r>
              <a:rPr lang="en-US" sz="600" dirty="0" smtClean="0"/>
              <a:t>	</a:t>
            </a:r>
            <a:r>
              <a:rPr lang="en-US" dirty="0" smtClean="0"/>
              <a:t>The </a:t>
            </a:r>
            <a:r>
              <a:rPr lang="en-US" dirty="0"/>
              <a:t>CORREL function returns the correlation coefficient of the Array1 and Array2 cell ranges. Use the correlation coefficient to determine the relationship between two properties.</a:t>
            </a:r>
          </a:p>
          <a:p>
            <a:pPr marL="0" indent="0">
              <a:buNone/>
            </a:pPr>
            <a:r>
              <a:rPr lang="en-US" b="1" dirty="0">
                <a:solidFill>
                  <a:srgbClr val="FF0000"/>
                </a:solidFill>
              </a:rPr>
              <a:t>LARGE()</a:t>
            </a:r>
          </a:p>
          <a:p>
            <a:pPr marL="0" indent="0" algn="just">
              <a:buNone/>
            </a:pPr>
            <a:r>
              <a:rPr lang="en-US" dirty="0" smtClean="0"/>
              <a:t>The </a:t>
            </a:r>
            <a:r>
              <a:rPr lang="en-US" dirty="0"/>
              <a:t>LARGE function returns the k-</a:t>
            </a:r>
            <a:r>
              <a:rPr lang="en-US" dirty="0" err="1"/>
              <a:t>th</a:t>
            </a:r>
            <a:r>
              <a:rPr lang="en-US" dirty="0"/>
              <a:t> largest value in a data set. You can use this function to select a value based on its relative standing.</a:t>
            </a:r>
          </a:p>
          <a:p>
            <a:pPr marL="0" indent="0">
              <a:buNone/>
            </a:pPr>
            <a:r>
              <a:rPr lang="en-US" b="1" dirty="0">
                <a:solidFill>
                  <a:srgbClr val="FF0000"/>
                </a:solidFill>
              </a:rPr>
              <a:t>SMALL()</a:t>
            </a:r>
          </a:p>
          <a:p>
            <a:pPr marL="0" indent="0" algn="just">
              <a:buNone/>
            </a:pPr>
            <a:r>
              <a:rPr lang="en-US" dirty="0" smtClean="0"/>
              <a:t>The </a:t>
            </a:r>
            <a:r>
              <a:rPr lang="en-US" dirty="0"/>
              <a:t>Excel Small function returns the </a:t>
            </a:r>
            <a:r>
              <a:rPr lang="en-US" dirty="0" err="1"/>
              <a:t>k'th</a:t>
            </a:r>
            <a:r>
              <a:rPr lang="en-US" dirty="0"/>
              <a:t> smallest value from an array of numeric values.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3983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normAutofit/>
          </a:bodyPr>
          <a:lstStyle/>
          <a:p>
            <a:r>
              <a:rPr lang="en-US" sz="4000" b="1" dirty="0"/>
              <a:t>MS-Excel </a:t>
            </a:r>
            <a:r>
              <a:rPr lang="en-US" sz="4000" b="1" dirty="0" smtClean="0"/>
              <a:t>Statistical Functions</a:t>
            </a:r>
            <a:endParaRPr lang="en-US" b="1" dirty="0"/>
          </a:p>
        </p:txBody>
      </p:sp>
      <p:sp>
        <p:nvSpPr>
          <p:cNvPr id="3" name="Content Placeholder 2"/>
          <p:cNvSpPr>
            <a:spLocks noGrp="1"/>
          </p:cNvSpPr>
          <p:nvPr>
            <p:ph idx="1"/>
          </p:nvPr>
        </p:nvSpPr>
        <p:spPr>
          <a:xfrm>
            <a:off x="670558" y="1126836"/>
            <a:ext cx="11170459" cy="5190836"/>
          </a:xfrm>
        </p:spPr>
        <p:txBody>
          <a:bodyPr>
            <a:noAutofit/>
          </a:bodyPr>
          <a:lstStyle/>
          <a:p>
            <a:pPr marL="0" indent="0">
              <a:buNone/>
            </a:pPr>
            <a:r>
              <a:rPr lang="en-US" sz="1800" b="1" dirty="0">
                <a:solidFill>
                  <a:srgbClr val="FF0000"/>
                </a:solidFill>
              </a:rPr>
              <a:t>COUNTIF()</a:t>
            </a:r>
          </a:p>
          <a:p>
            <a:pPr marL="0" indent="0" algn="just">
              <a:buNone/>
            </a:pPr>
            <a:r>
              <a:rPr lang="en-US" sz="1800" dirty="0" smtClean="0"/>
              <a:t>	The </a:t>
            </a:r>
            <a:r>
              <a:rPr lang="en-US" sz="1800" dirty="0"/>
              <a:t>Excel </a:t>
            </a:r>
            <a:r>
              <a:rPr lang="en-US" sz="1800" dirty="0" err="1"/>
              <a:t>Countif</a:t>
            </a:r>
            <a:r>
              <a:rPr lang="en-US" sz="1800" dirty="0"/>
              <a:t> function returns the number of cells within a supplied range, that satisfy a given criteria</a:t>
            </a:r>
            <a:r>
              <a:rPr lang="en-US" sz="1800" dirty="0" smtClean="0"/>
              <a:t>.</a:t>
            </a:r>
          </a:p>
          <a:p>
            <a:pPr marL="0" indent="0" algn="just">
              <a:buNone/>
            </a:pPr>
            <a:r>
              <a:rPr lang="en-US" sz="1800" b="1" dirty="0"/>
              <a:t>Syntax</a:t>
            </a:r>
            <a:r>
              <a:rPr lang="en-US" sz="1800" dirty="0"/>
              <a:t> </a:t>
            </a:r>
            <a:r>
              <a:rPr lang="en-US" sz="1800" b="1" dirty="0"/>
              <a:t>: =COUNTIF( range, criteria )</a:t>
            </a:r>
          </a:p>
          <a:p>
            <a:pPr marL="0" indent="0">
              <a:buNone/>
            </a:pPr>
            <a:r>
              <a:rPr lang="en-US" sz="1800" b="1" dirty="0" smtClean="0">
                <a:solidFill>
                  <a:srgbClr val="FF0000"/>
                </a:solidFill>
              </a:rPr>
              <a:t>AVERAGEIF</a:t>
            </a:r>
            <a:r>
              <a:rPr lang="en-US" sz="1800" b="1" dirty="0">
                <a:solidFill>
                  <a:srgbClr val="FF0000"/>
                </a:solidFill>
              </a:rPr>
              <a:t>()</a:t>
            </a:r>
          </a:p>
          <a:p>
            <a:pPr marL="0" indent="0" algn="just">
              <a:buNone/>
            </a:pPr>
            <a:r>
              <a:rPr lang="en-US" sz="1800" dirty="0" smtClean="0"/>
              <a:t>	The </a:t>
            </a:r>
            <a:r>
              <a:rPr lang="en-US" sz="1800" dirty="0"/>
              <a:t>Excel AVERAGEIF function finds the values in a supplied array that satisfy a specified criteria, and returns the average (i.e. the statistical mean) of the corresponding values in a second supplied array.</a:t>
            </a:r>
          </a:p>
          <a:p>
            <a:pPr marL="0" indent="0">
              <a:buNone/>
            </a:pPr>
            <a:r>
              <a:rPr lang="en-US" sz="1800" b="1" dirty="0"/>
              <a:t>Syntax</a:t>
            </a:r>
            <a:r>
              <a:rPr lang="en-US" sz="1800" dirty="0"/>
              <a:t> </a:t>
            </a:r>
            <a:r>
              <a:rPr lang="en-US" sz="1800" b="1" dirty="0"/>
              <a:t>: =AVERAGEIF( range, criteria, [</a:t>
            </a:r>
            <a:r>
              <a:rPr lang="en-US" sz="1800" b="1" dirty="0" err="1"/>
              <a:t>average_range</a:t>
            </a:r>
            <a:r>
              <a:rPr lang="en-US" sz="1800" b="1" dirty="0"/>
              <a:t>] )</a:t>
            </a:r>
          </a:p>
          <a:p>
            <a:pPr marL="0" indent="0">
              <a:buNone/>
            </a:pPr>
            <a:r>
              <a:rPr lang="en-US" sz="1800" b="1" dirty="0" smtClean="0">
                <a:solidFill>
                  <a:srgbClr val="FF0000"/>
                </a:solidFill>
              </a:rPr>
              <a:t>SUMIF</a:t>
            </a:r>
            <a:r>
              <a:rPr lang="en-US" sz="1800" b="1" dirty="0">
                <a:solidFill>
                  <a:srgbClr val="FF0000"/>
                </a:solidFill>
              </a:rPr>
              <a:t>()</a:t>
            </a:r>
          </a:p>
          <a:p>
            <a:pPr marL="0" indent="0" algn="just">
              <a:buNone/>
            </a:pPr>
            <a:r>
              <a:rPr lang="en-US" sz="1800" dirty="0" smtClean="0"/>
              <a:t>	The </a:t>
            </a:r>
            <a:r>
              <a:rPr lang="en-US" sz="1800" dirty="0"/>
              <a:t>Excel </a:t>
            </a:r>
            <a:r>
              <a:rPr lang="en-US" sz="1800" dirty="0" err="1"/>
              <a:t>Sumif</a:t>
            </a:r>
            <a:r>
              <a:rPr lang="en-US" sz="1800" dirty="0"/>
              <a:t> function finds the values in a supplied array, that satisfy a given criteria, and returns the sum of the corresponding values in a second supplied array.</a:t>
            </a:r>
          </a:p>
          <a:p>
            <a:pPr marL="0" indent="0">
              <a:buNone/>
            </a:pPr>
            <a:r>
              <a:rPr lang="en-US" sz="1800" b="1" dirty="0"/>
              <a:t>Syntax</a:t>
            </a:r>
            <a:r>
              <a:rPr lang="en-US" sz="1800" dirty="0"/>
              <a:t> </a:t>
            </a:r>
            <a:r>
              <a:rPr lang="en-US" sz="1800" b="1" dirty="0"/>
              <a:t>: =SUMIF( range, criteria, [</a:t>
            </a:r>
            <a:r>
              <a:rPr lang="en-US" sz="1800" b="1" dirty="0" err="1"/>
              <a:t>sum_range</a:t>
            </a:r>
            <a:r>
              <a:rPr lang="en-US" sz="1800" b="1" dirty="0"/>
              <a:t>]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133478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normAutofit/>
          </a:bodyPr>
          <a:lstStyle/>
          <a:p>
            <a:r>
              <a:rPr lang="en-US" sz="4000" b="1" dirty="0"/>
              <a:t>MS-Excel </a:t>
            </a:r>
            <a:r>
              <a:rPr lang="en-US" sz="4000" b="1" dirty="0" smtClean="0"/>
              <a:t>Statistical Functions</a:t>
            </a:r>
            <a:endParaRPr lang="en-US" b="1" dirty="0"/>
          </a:p>
        </p:txBody>
      </p:sp>
      <p:sp>
        <p:nvSpPr>
          <p:cNvPr id="4" name="Content Placeholder 3"/>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426228" y="1081836"/>
            <a:ext cx="11339543" cy="5483556"/>
          </a:xfrm>
          <a:prstGeom prst="rect">
            <a:avLst/>
          </a:prstGeom>
        </p:spPr>
      </p:pic>
    </p:spTree>
    <p:extLst>
      <p:ext uri="{BB962C8B-B14F-4D97-AF65-F5344CB8AC3E}">
        <p14:creationId xmlns:p14="http://schemas.microsoft.com/office/powerpoint/2010/main" val="59945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normAutofit/>
          </a:bodyPr>
          <a:lstStyle/>
          <a:p>
            <a:r>
              <a:rPr lang="en-US" sz="4000" b="1" dirty="0"/>
              <a:t>MS-Excel </a:t>
            </a:r>
            <a:r>
              <a:rPr lang="en-US" sz="4000" b="1" dirty="0" smtClean="0"/>
              <a:t>Logical Functions</a:t>
            </a:r>
            <a:endParaRPr lang="en-US" b="1" dirty="0"/>
          </a:p>
        </p:txBody>
      </p:sp>
      <p:sp>
        <p:nvSpPr>
          <p:cNvPr id="3" name="Content Placeholder 2"/>
          <p:cNvSpPr>
            <a:spLocks noGrp="1"/>
          </p:cNvSpPr>
          <p:nvPr>
            <p:ph idx="1"/>
          </p:nvPr>
        </p:nvSpPr>
        <p:spPr>
          <a:xfrm>
            <a:off x="670558" y="1126836"/>
            <a:ext cx="11170459" cy="5190836"/>
          </a:xfrm>
        </p:spPr>
        <p:txBody>
          <a:bodyPr>
            <a:noAutofit/>
          </a:bodyPr>
          <a:lstStyle/>
          <a:p>
            <a:pPr marL="0" indent="0">
              <a:buNone/>
            </a:pPr>
            <a:r>
              <a:rPr lang="en-US" b="1" dirty="0"/>
              <a:t>IF</a:t>
            </a:r>
            <a:r>
              <a:rPr lang="en-US" b="1" dirty="0" smtClean="0"/>
              <a:t>():</a:t>
            </a:r>
            <a:endParaRPr lang="en-US" sz="1800" b="1" dirty="0" smtClean="0"/>
          </a:p>
          <a:p>
            <a:pPr marL="0" indent="0">
              <a:buNone/>
            </a:pPr>
            <a:r>
              <a:rPr lang="en-US" dirty="0" smtClean="0"/>
              <a:t>	The </a:t>
            </a:r>
            <a:r>
              <a:rPr lang="en-US" dirty="0"/>
              <a:t>Excel IF function tests a supplied condition and returns one result if the condition evaluates to TRUE, and another result if the condition evaluates to FALSE.</a:t>
            </a:r>
          </a:p>
          <a:p>
            <a:pPr marL="0" indent="0">
              <a:buNone/>
            </a:pPr>
            <a:r>
              <a:rPr lang="en-US" b="1" dirty="0"/>
              <a:t>Nested IF</a:t>
            </a:r>
            <a:r>
              <a:rPr lang="en-US" b="1" dirty="0" smtClean="0"/>
              <a:t>() :</a:t>
            </a:r>
          </a:p>
          <a:p>
            <a:pPr marL="0" indent="0">
              <a:buNone/>
            </a:pPr>
            <a:r>
              <a:rPr lang="en-US" dirty="0" smtClean="0"/>
              <a:t>	The </a:t>
            </a:r>
            <a:r>
              <a:rPr lang="en-US" dirty="0"/>
              <a:t>IF Function can be “Nested” which refers to a formula where at least one IF Function is nested inside another to test for more than one condition which in return give more possible results.</a:t>
            </a:r>
          </a:p>
          <a:p>
            <a:pPr marL="0" indent="0">
              <a:buNone/>
            </a:pPr>
            <a:r>
              <a:rPr lang="en-US" dirty="0"/>
              <a:t> So, in “nested IF Statements” you must be very careful because each IF Statement needs to be nested inside another, so the logic is correct.</a:t>
            </a:r>
            <a:endParaRPr lang="en-US" b="1"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5158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normAutofit/>
          </a:bodyPr>
          <a:lstStyle/>
          <a:p>
            <a:r>
              <a:rPr lang="en-US" sz="4000" b="1" dirty="0"/>
              <a:t>MS-Excel </a:t>
            </a:r>
            <a:r>
              <a:rPr lang="en-US" sz="4000" b="1" dirty="0" smtClean="0"/>
              <a:t>Logical Functions</a:t>
            </a:r>
            <a:endParaRPr lang="en-US" b="1" dirty="0"/>
          </a:p>
        </p:txBody>
      </p:sp>
      <p:sp>
        <p:nvSpPr>
          <p:cNvPr id="3" name="Content Placeholder 2"/>
          <p:cNvSpPr>
            <a:spLocks noGrp="1"/>
          </p:cNvSpPr>
          <p:nvPr>
            <p:ph idx="1"/>
          </p:nvPr>
        </p:nvSpPr>
        <p:spPr>
          <a:xfrm>
            <a:off x="670558" y="1126836"/>
            <a:ext cx="11170459" cy="5190836"/>
          </a:xfrm>
        </p:spPr>
        <p:txBody>
          <a:bodyPr>
            <a:noAutofit/>
          </a:bodyPr>
          <a:lstStyle/>
          <a:p>
            <a:pPr marL="0" indent="0">
              <a:buNone/>
            </a:pPr>
            <a:r>
              <a:rPr lang="en-US" b="1" dirty="0" smtClean="0"/>
              <a:t>AND() :</a:t>
            </a:r>
          </a:p>
          <a:p>
            <a:pPr marL="0" indent="0">
              <a:buNone/>
            </a:pPr>
            <a:r>
              <a:rPr lang="en-US" b="1" dirty="0"/>
              <a:t>	</a:t>
            </a:r>
            <a:r>
              <a:rPr lang="en-US" dirty="0"/>
              <a:t>The Excel AND function tests a number of supplied conditions and returns:</a:t>
            </a:r>
          </a:p>
          <a:p>
            <a:pPr marL="0" indent="0">
              <a:buNone/>
            </a:pPr>
            <a:r>
              <a:rPr lang="en-US" b="1" dirty="0"/>
              <a:t>TRUE</a:t>
            </a:r>
            <a:r>
              <a:rPr lang="en-US" dirty="0"/>
              <a:t> if </a:t>
            </a:r>
            <a:r>
              <a:rPr lang="en-US" u="sng" dirty="0"/>
              <a:t>ALL</a:t>
            </a:r>
            <a:r>
              <a:rPr lang="en-US" dirty="0"/>
              <a:t> of the conditions evaluate to TRUE</a:t>
            </a:r>
          </a:p>
          <a:p>
            <a:pPr marL="0" indent="0">
              <a:buNone/>
            </a:pPr>
            <a:r>
              <a:rPr lang="en-US" dirty="0"/>
              <a:t>Or</a:t>
            </a:r>
          </a:p>
          <a:p>
            <a:pPr marL="0" indent="0">
              <a:buNone/>
            </a:pPr>
            <a:r>
              <a:rPr lang="en-US" b="1" dirty="0"/>
              <a:t>FALSE</a:t>
            </a:r>
            <a:r>
              <a:rPr lang="en-US" dirty="0"/>
              <a:t> otherwise (i.e. if </a:t>
            </a:r>
            <a:r>
              <a:rPr lang="en-US" u="sng" dirty="0"/>
              <a:t>ANY</a:t>
            </a:r>
            <a:r>
              <a:rPr lang="en-US" dirty="0"/>
              <a:t> of the conditions evaluate to FALSE</a:t>
            </a:r>
            <a:r>
              <a:rPr lang="en-US" dirty="0" smtClean="0"/>
              <a:t>).</a:t>
            </a:r>
          </a:p>
          <a:p>
            <a:pPr marL="0" indent="0">
              <a:buNone/>
            </a:pPr>
            <a:endParaRPr lang="en-US" dirty="0"/>
          </a:p>
          <a:p>
            <a:pPr marL="0" indent="0">
              <a:buNone/>
            </a:pPr>
            <a:r>
              <a:rPr lang="en-US" b="1" dirty="0"/>
              <a:t>OR</a:t>
            </a:r>
            <a:r>
              <a:rPr lang="en-US" b="1" dirty="0" smtClean="0"/>
              <a:t>() :</a:t>
            </a:r>
          </a:p>
          <a:p>
            <a:pPr marL="0" indent="0">
              <a:buNone/>
            </a:pPr>
            <a:r>
              <a:rPr lang="en-US" dirty="0"/>
              <a:t>The Excel OR function tests a number of supplied conditions and returns either:</a:t>
            </a:r>
          </a:p>
          <a:p>
            <a:pPr marL="0" indent="0">
              <a:buNone/>
            </a:pPr>
            <a:r>
              <a:rPr lang="en-US" b="1" dirty="0"/>
              <a:t>TRUE</a:t>
            </a:r>
            <a:r>
              <a:rPr lang="en-US" dirty="0"/>
              <a:t> if </a:t>
            </a:r>
            <a:r>
              <a:rPr lang="en-US" u="sng" dirty="0"/>
              <a:t>ANY</a:t>
            </a:r>
            <a:r>
              <a:rPr lang="en-US" dirty="0"/>
              <a:t> of the conditions evaluate to TRUE</a:t>
            </a:r>
          </a:p>
          <a:p>
            <a:pPr marL="0" indent="0">
              <a:buNone/>
            </a:pPr>
            <a:r>
              <a:rPr lang="en-US" dirty="0"/>
              <a:t>Or</a:t>
            </a:r>
          </a:p>
          <a:p>
            <a:pPr marL="0" indent="0">
              <a:buNone/>
            </a:pPr>
            <a:r>
              <a:rPr lang="en-US" b="1" dirty="0"/>
              <a:t>FALSE</a:t>
            </a:r>
            <a:r>
              <a:rPr lang="en-US" dirty="0"/>
              <a:t> otherwise (i.e. if </a:t>
            </a:r>
            <a:r>
              <a:rPr lang="en-US" u="sng" dirty="0"/>
              <a:t>ALL</a:t>
            </a:r>
            <a:r>
              <a:rPr lang="en-US" dirty="0"/>
              <a:t> of the conditions evaluate to FALSE).</a:t>
            </a:r>
          </a:p>
          <a:p>
            <a:pPr marL="0" indent="0">
              <a:buNone/>
            </a:pPr>
            <a:endParaRPr lang="en-US" dirty="0" smtClean="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2339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normAutofit/>
          </a:bodyPr>
          <a:lstStyle/>
          <a:p>
            <a:r>
              <a:rPr lang="en-US" sz="4000" b="1" dirty="0"/>
              <a:t>MS-Excel </a:t>
            </a:r>
            <a:r>
              <a:rPr lang="en-US" sz="4000" b="1" dirty="0" err="1" smtClean="0"/>
              <a:t>LookUp</a:t>
            </a:r>
            <a:r>
              <a:rPr lang="en-US" sz="4000" b="1" dirty="0" smtClean="0"/>
              <a:t> </a:t>
            </a:r>
            <a:r>
              <a:rPr lang="en-US" sz="4000" b="1" dirty="0"/>
              <a:t>Functions</a:t>
            </a:r>
            <a:endParaRPr lang="en-US" b="1" dirty="0"/>
          </a:p>
        </p:txBody>
      </p:sp>
      <p:sp>
        <p:nvSpPr>
          <p:cNvPr id="3" name="Content Placeholder 2"/>
          <p:cNvSpPr>
            <a:spLocks noGrp="1"/>
          </p:cNvSpPr>
          <p:nvPr>
            <p:ph idx="1"/>
          </p:nvPr>
        </p:nvSpPr>
        <p:spPr>
          <a:xfrm>
            <a:off x="332509" y="1572768"/>
            <a:ext cx="11702473" cy="4142232"/>
          </a:xfrm>
        </p:spPr>
        <p:txBody>
          <a:bodyPr>
            <a:noAutofit/>
          </a:bodyPr>
          <a:lstStyle/>
          <a:p>
            <a:r>
              <a:rPr lang="en-US" sz="2400" b="1" dirty="0"/>
              <a:t>LOOKUP() </a:t>
            </a:r>
            <a:r>
              <a:rPr lang="en-US" sz="2400" b="1" dirty="0" smtClean="0"/>
              <a:t>Function</a:t>
            </a:r>
          </a:p>
          <a:p>
            <a:pPr algn="just"/>
            <a:r>
              <a:rPr lang="en-US" sz="2400" dirty="0"/>
              <a:t>The Excel </a:t>
            </a:r>
            <a:r>
              <a:rPr lang="en-US" sz="2400" b="1" dirty="0"/>
              <a:t>LOOKUP</a:t>
            </a:r>
            <a:r>
              <a:rPr lang="en-US" sz="2400" dirty="0"/>
              <a:t> function performs an approximate match lookup in a </a:t>
            </a:r>
            <a:r>
              <a:rPr lang="en-US" sz="2400" b="1" dirty="0"/>
              <a:t>one-column</a:t>
            </a:r>
            <a:r>
              <a:rPr lang="en-US" sz="2400" dirty="0"/>
              <a:t> or </a:t>
            </a:r>
            <a:r>
              <a:rPr lang="en-US" sz="2400" b="1" dirty="0"/>
              <a:t>one-row range, </a:t>
            </a:r>
            <a:r>
              <a:rPr lang="en-US" sz="2400" dirty="0"/>
              <a:t>and returns the corresponding value from another one-column or one-row range.</a:t>
            </a:r>
          </a:p>
          <a:p>
            <a:pPr algn="just"/>
            <a:r>
              <a:rPr lang="en-US" sz="2400" dirty="0" smtClean="0"/>
              <a:t>The </a:t>
            </a:r>
            <a:r>
              <a:rPr lang="en-US" sz="2400" dirty="0"/>
              <a:t>Microsoft Excel LOOKUP function returns a value from a range (</a:t>
            </a:r>
            <a:r>
              <a:rPr lang="en-US" sz="2400" b="1" dirty="0"/>
              <a:t>one row or one column</a:t>
            </a:r>
            <a:r>
              <a:rPr lang="en-US" sz="2400" dirty="0"/>
              <a:t>) or from an array.</a:t>
            </a:r>
          </a:p>
          <a:p>
            <a:pPr algn="just"/>
            <a:r>
              <a:rPr lang="en-US" sz="2400" b="1" dirty="0"/>
              <a:t>Syntax</a:t>
            </a:r>
            <a:r>
              <a:rPr lang="en-US" sz="2400" dirty="0"/>
              <a:t> :</a:t>
            </a:r>
          </a:p>
          <a:p>
            <a:pPr marL="45720" indent="0" algn="just">
              <a:buNone/>
            </a:pPr>
            <a:r>
              <a:rPr lang="en-IN" sz="2400" dirty="0"/>
              <a:t>	=LOOKUP (</a:t>
            </a:r>
            <a:r>
              <a:rPr lang="en-IN" sz="2400" dirty="0" err="1"/>
              <a:t>lookup_value</a:t>
            </a:r>
            <a:r>
              <a:rPr lang="en-IN" sz="2400" dirty="0"/>
              <a:t>, </a:t>
            </a:r>
            <a:r>
              <a:rPr lang="en-IN" sz="2400" dirty="0" err="1"/>
              <a:t>lookup_range</a:t>
            </a:r>
            <a:r>
              <a:rPr lang="en-IN" sz="2400" dirty="0"/>
              <a:t>, [</a:t>
            </a:r>
            <a:r>
              <a:rPr lang="en-IN" sz="2400" dirty="0" err="1"/>
              <a:t>result_range</a:t>
            </a:r>
            <a:r>
              <a:rPr lang="en-IN" sz="2400" dirty="0"/>
              <a:t>])</a:t>
            </a:r>
          </a:p>
        </p:txBody>
      </p:sp>
    </p:spTree>
    <p:extLst>
      <p:ext uri="{BB962C8B-B14F-4D97-AF65-F5344CB8AC3E}">
        <p14:creationId xmlns:p14="http://schemas.microsoft.com/office/powerpoint/2010/main" val="155786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normAutofit/>
          </a:bodyPr>
          <a:lstStyle/>
          <a:p>
            <a:r>
              <a:rPr lang="en-US" sz="4000" b="1" dirty="0"/>
              <a:t>MS-Excel </a:t>
            </a:r>
            <a:r>
              <a:rPr lang="en-US" sz="4000" b="1" dirty="0" err="1" smtClean="0"/>
              <a:t>LookUp</a:t>
            </a:r>
            <a:r>
              <a:rPr lang="en-US" sz="4000" b="1" dirty="0" smtClean="0"/>
              <a:t> </a:t>
            </a:r>
            <a:r>
              <a:rPr lang="en-US" sz="4000" b="1" dirty="0"/>
              <a:t>Functions</a:t>
            </a:r>
            <a:endParaRPr lang="en-US" b="1" dirty="0"/>
          </a:p>
        </p:txBody>
      </p:sp>
      <p:sp>
        <p:nvSpPr>
          <p:cNvPr id="3" name="Content Placeholder 2"/>
          <p:cNvSpPr>
            <a:spLocks noGrp="1"/>
          </p:cNvSpPr>
          <p:nvPr>
            <p:ph idx="1"/>
          </p:nvPr>
        </p:nvSpPr>
        <p:spPr>
          <a:xfrm>
            <a:off x="572655" y="1219200"/>
            <a:ext cx="11462327" cy="4495800"/>
          </a:xfrm>
        </p:spPr>
        <p:txBody>
          <a:bodyPr>
            <a:noAutofit/>
          </a:bodyPr>
          <a:lstStyle/>
          <a:p>
            <a:r>
              <a:rPr lang="en-US" sz="2400" b="1" dirty="0" smtClean="0"/>
              <a:t>HLOOKUP</a:t>
            </a:r>
            <a:r>
              <a:rPr lang="en-US" sz="2400" b="1" dirty="0"/>
              <a:t>() </a:t>
            </a:r>
            <a:r>
              <a:rPr lang="en-US" sz="2400" b="1" dirty="0" smtClean="0"/>
              <a:t>Function</a:t>
            </a:r>
          </a:p>
          <a:p>
            <a:pPr lvl="1"/>
            <a:r>
              <a:rPr lang="en-US" sz="2400" dirty="0" smtClean="0"/>
              <a:t>Searches </a:t>
            </a:r>
            <a:r>
              <a:rPr lang="en-US" sz="2400" dirty="0"/>
              <a:t>a value from horizontal policy </a:t>
            </a:r>
            <a:r>
              <a:rPr lang="en-US" sz="2400" dirty="0" smtClean="0"/>
              <a:t>table</a:t>
            </a:r>
          </a:p>
          <a:p>
            <a:r>
              <a:rPr lang="en-US" sz="2400" dirty="0"/>
              <a:t>The Microsoft Excel HLOOKUP function performs a horizontal lookup by searching for a value in the top </a:t>
            </a:r>
            <a:r>
              <a:rPr lang="en-US" sz="2400" b="1" dirty="0"/>
              <a:t>row</a:t>
            </a:r>
            <a:r>
              <a:rPr lang="en-US" sz="2400" dirty="0"/>
              <a:t> of the </a:t>
            </a:r>
            <a:r>
              <a:rPr lang="en-US" sz="2400" i="1" dirty="0"/>
              <a:t>table</a:t>
            </a:r>
            <a:r>
              <a:rPr lang="en-US" sz="2400" dirty="0"/>
              <a:t> and returning the value in the same column based on the </a:t>
            </a:r>
            <a:r>
              <a:rPr lang="en-US" sz="2400" i="1" dirty="0" err="1"/>
              <a:t>index_number</a:t>
            </a:r>
            <a:r>
              <a:rPr lang="en-US" sz="2400" dirty="0"/>
              <a:t>.</a:t>
            </a:r>
          </a:p>
          <a:p>
            <a:r>
              <a:rPr lang="en-US" sz="2400" dirty="0"/>
              <a:t>The HLOOKUP function is a built-in function in Excel that is categorized as a </a:t>
            </a:r>
            <a:r>
              <a:rPr lang="en-US" sz="2400" i="1" dirty="0"/>
              <a:t>Lookup/Reference Function</a:t>
            </a:r>
            <a:r>
              <a:rPr lang="en-US" sz="2400" dirty="0"/>
              <a:t>. It can be used as a worksheet function (WS) in Excel. </a:t>
            </a:r>
          </a:p>
          <a:p>
            <a:pPr algn="just"/>
            <a:r>
              <a:rPr lang="en-US" sz="2400" b="1" dirty="0"/>
              <a:t>Syntax</a:t>
            </a:r>
            <a:r>
              <a:rPr lang="en-US" sz="2400" dirty="0"/>
              <a:t> :</a:t>
            </a:r>
          </a:p>
          <a:p>
            <a:pPr algn="just"/>
            <a:r>
              <a:rPr lang="en-IN" sz="2400" dirty="0"/>
              <a:t> </a:t>
            </a:r>
            <a:r>
              <a:rPr lang="en-IN" sz="2400" dirty="0" smtClean="0"/>
              <a:t>    </a:t>
            </a:r>
            <a:r>
              <a:rPr lang="en-IN" sz="2400" dirty="0"/>
              <a:t>=HLOOKUP (</a:t>
            </a:r>
            <a:r>
              <a:rPr lang="en-IN" sz="2400" dirty="0" err="1"/>
              <a:t>lookup_value</a:t>
            </a:r>
            <a:r>
              <a:rPr lang="en-IN" sz="2400" dirty="0"/>
              <a:t>, </a:t>
            </a:r>
            <a:r>
              <a:rPr lang="en-IN" sz="2400" dirty="0" err="1"/>
              <a:t>lookup_table</a:t>
            </a:r>
            <a:r>
              <a:rPr lang="en-IN" sz="2400" dirty="0"/>
              <a:t>, ,</a:t>
            </a:r>
            <a:r>
              <a:rPr lang="en-IN" sz="2400" dirty="0" err="1"/>
              <a:t>row_number</a:t>
            </a:r>
            <a:r>
              <a:rPr lang="en-IN" sz="2400" dirty="0"/>
              <a:t>[</a:t>
            </a:r>
            <a:r>
              <a:rPr lang="en-IN" sz="2400" dirty="0" err="1"/>
              <a:t>range_lookup</a:t>
            </a:r>
            <a:r>
              <a:rPr lang="en-IN" sz="2400" dirty="0"/>
              <a:t>])</a:t>
            </a:r>
          </a:p>
        </p:txBody>
      </p:sp>
    </p:spTree>
    <p:extLst>
      <p:ext uri="{BB962C8B-B14F-4D97-AF65-F5344CB8AC3E}">
        <p14:creationId xmlns:p14="http://schemas.microsoft.com/office/powerpoint/2010/main" val="169731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normAutofit/>
          </a:bodyPr>
          <a:lstStyle/>
          <a:p>
            <a:r>
              <a:rPr lang="en-US" sz="4000" b="1" dirty="0"/>
              <a:t>MS-Excel </a:t>
            </a:r>
            <a:r>
              <a:rPr lang="en-US" sz="4000" b="1" dirty="0" err="1" smtClean="0"/>
              <a:t>LookUp</a:t>
            </a:r>
            <a:r>
              <a:rPr lang="en-US" sz="4000" b="1" dirty="0" smtClean="0"/>
              <a:t> </a:t>
            </a:r>
            <a:r>
              <a:rPr lang="en-US" sz="4000" b="1" dirty="0"/>
              <a:t>Functions</a:t>
            </a:r>
            <a:endParaRPr lang="en-US" b="1" dirty="0"/>
          </a:p>
        </p:txBody>
      </p:sp>
      <p:sp>
        <p:nvSpPr>
          <p:cNvPr id="3" name="Content Placeholder 2"/>
          <p:cNvSpPr>
            <a:spLocks noGrp="1"/>
          </p:cNvSpPr>
          <p:nvPr>
            <p:ph idx="1"/>
          </p:nvPr>
        </p:nvSpPr>
        <p:spPr>
          <a:xfrm>
            <a:off x="572655" y="1209964"/>
            <a:ext cx="11462327" cy="4495800"/>
          </a:xfrm>
        </p:spPr>
        <p:txBody>
          <a:bodyPr>
            <a:noAutofit/>
          </a:bodyPr>
          <a:lstStyle/>
          <a:p>
            <a:r>
              <a:rPr lang="en-US" sz="2400" b="1" dirty="0" smtClean="0"/>
              <a:t>VLOOKUP</a:t>
            </a:r>
            <a:r>
              <a:rPr lang="en-US" sz="2400" b="1" dirty="0"/>
              <a:t>() </a:t>
            </a:r>
            <a:r>
              <a:rPr lang="en-US" sz="2400" b="1" dirty="0" smtClean="0"/>
              <a:t>Function</a:t>
            </a:r>
          </a:p>
          <a:p>
            <a:pPr lvl="1"/>
            <a:r>
              <a:rPr lang="en-US" sz="2400" dirty="0" smtClean="0"/>
              <a:t>Searches </a:t>
            </a:r>
            <a:r>
              <a:rPr lang="en-US" sz="2400" dirty="0"/>
              <a:t>a value from </a:t>
            </a:r>
            <a:r>
              <a:rPr lang="en-US" sz="2400" dirty="0" smtClean="0"/>
              <a:t>vertical </a:t>
            </a:r>
            <a:r>
              <a:rPr lang="en-US" sz="2400" dirty="0"/>
              <a:t>policy </a:t>
            </a:r>
            <a:r>
              <a:rPr lang="en-US" sz="2400" dirty="0" smtClean="0"/>
              <a:t>table</a:t>
            </a:r>
          </a:p>
          <a:p>
            <a:r>
              <a:rPr lang="en-US" sz="2400" dirty="0"/>
              <a:t>The VLOOKUP function performs a vertical lookup by searching for a value in the </a:t>
            </a:r>
            <a:r>
              <a:rPr lang="en-US" sz="2400" b="1" dirty="0"/>
              <a:t>first column </a:t>
            </a:r>
            <a:r>
              <a:rPr lang="en-US" sz="2400" dirty="0"/>
              <a:t>of a </a:t>
            </a:r>
            <a:r>
              <a:rPr lang="en-US" sz="2400" i="1" dirty="0"/>
              <a:t>table</a:t>
            </a:r>
            <a:r>
              <a:rPr lang="en-US" sz="2400" dirty="0"/>
              <a:t> and returning the value in the same row in the </a:t>
            </a:r>
            <a:r>
              <a:rPr lang="en-US" sz="2400" i="1" dirty="0" err="1"/>
              <a:t>index_number</a:t>
            </a:r>
            <a:r>
              <a:rPr lang="en-US" sz="2400" dirty="0"/>
              <a:t> position.</a:t>
            </a:r>
          </a:p>
          <a:p>
            <a:r>
              <a:rPr lang="en-US" sz="2400" dirty="0"/>
              <a:t>The VLOOKUP function is a built-in function in Excel that is categorized as a </a:t>
            </a:r>
            <a:r>
              <a:rPr lang="en-US" sz="2400" i="1" dirty="0"/>
              <a:t>Lookup/Reference Function</a:t>
            </a:r>
            <a:r>
              <a:rPr lang="en-US" sz="2400" dirty="0"/>
              <a:t>. It can be used as a worksheet function (WS) in Excel. </a:t>
            </a:r>
            <a:endParaRPr lang="en-US" sz="2400" dirty="0" smtClean="0"/>
          </a:p>
          <a:p>
            <a:pPr algn="just"/>
            <a:r>
              <a:rPr lang="en-US" sz="2400" b="1" dirty="0"/>
              <a:t>Syntax</a:t>
            </a:r>
            <a:r>
              <a:rPr lang="en-US" sz="2400" dirty="0"/>
              <a:t> :</a:t>
            </a:r>
          </a:p>
          <a:p>
            <a:pPr marL="45720" indent="0" algn="just">
              <a:buNone/>
            </a:pPr>
            <a:r>
              <a:rPr lang="en-IN" sz="2400" dirty="0"/>
              <a:t>	=VLOOKUP (</a:t>
            </a:r>
            <a:r>
              <a:rPr lang="en-IN" sz="2400" dirty="0" err="1"/>
              <a:t>lookup_value</a:t>
            </a:r>
            <a:r>
              <a:rPr lang="en-IN" sz="2400" dirty="0"/>
              <a:t>, </a:t>
            </a:r>
            <a:r>
              <a:rPr lang="en-IN" sz="2400" dirty="0" err="1"/>
              <a:t>lookup_table</a:t>
            </a:r>
            <a:r>
              <a:rPr lang="en-IN" sz="2400" dirty="0"/>
              <a:t>, ,</a:t>
            </a:r>
            <a:r>
              <a:rPr lang="en-IN" sz="2400" dirty="0" err="1"/>
              <a:t>col_number</a:t>
            </a:r>
            <a:r>
              <a:rPr lang="en-IN" sz="2400" dirty="0"/>
              <a:t>[</a:t>
            </a:r>
            <a:r>
              <a:rPr lang="en-IN" sz="2400" dirty="0" err="1"/>
              <a:t>range_lookup</a:t>
            </a:r>
            <a:r>
              <a:rPr lang="en-IN" sz="2400" dirty="0"/>
              <a:t>])</a:t>
            </a:r>
          </a:p>
          <a:p>
            <a:endParaRPr lang="en-US" sz="2400" dirty="0"/>
          </a:p>
        </p:txBody>
      </p:sp>
    </p:spTree>
    <p:extLst>
      <p:ext uri="{BB962C8B-B14F-4D97-AF65-F5344CB8AC3E}">
        <p14:creationId xmlns:p14="http://schemas.microsoft.com/office/powerpoint/2010/main" val="373672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98922"/>
            <a:ext cx="9509759" cy="861660"/>
          </a:xfrm>
        </p:spPr>
        <p:txBody>
          <a:bodyPr/>
          <a:lstStyle/>
          <a:p>
            <a:r>
              <a:rPr lang="en-US" b="1" dirty="0"/>
              <a:t>FAQ on E-Commerce</a:t>
            </a:r>
            <a:endParaRPr lang="en-US" dirty="0"/>
          </a:p>
        </p:txBody>
      </p:sp>
      <p:sp>
        <p:nvSpPr>
          <p:cNvPr id="3" name="Content Placeholder 2"/>
          <p:cNvSpPr>
            <a:spLocks noGrp="1"/>
          </p:cNvSpPr>
          <p:nvPr>
            <p:ph idx="1"/>
          </p:nvPr>
        </p:nvSpPr>
        <p:spPr>
          <a:xfrm>
            <a:off x="886690" y="1286440"/>
            <a:ext cx="9964189" cy="4643305"/>
          </a:xfrm>
        </p:spPr>
        <p:txBody>
          <a:bodyPr>
            <a:noAutofit/>
          </a:bodyPr>
          <a:lstStyle/>
          <a:p>
            <a:r>
              <a:rPr lang="en-US" sz="2800" dirty="0"/>
              <a:t>E-Commerce, Its Advantages &amp; Disadvantages (Limitations)</a:t>
            </a:r>
          </a:p>
          <a:p>
            <a:r>
              <a:rPr lang="en-US" sz="2800" dirty="0"/>
              <a:t>Features of E-commerce</a:t>
            </a:r>
          </a:p>
          <a:p>
            <a:r>
              <a:rPr lang="en-US" sz="2800" dirty="0"/>
              <a:t>Types of E-commerce</a:t>
            </a:r>
          </a:p>
          <a:p>
            <a:r>
              <a:rPr lang="en-US" sz="2800" dirty="0"/>
              <a:t>Business Models in E-commerce</a:t>
            </a:r>
          </a:p>
          <a:p>
            <a:r>
              <a:rPr lang="en-US" sz="2800" dirty="0"/>
              <a:t>B2C Models</a:t>
            </a:r>
          </a:p>
          <a:p>
            <a:r>
              <a:rPr lang="en-US" sz="2800" dirty="0"/>
              <a:t>Security issues in E-commerce</a:t>
            </a:r>
          </a:p>
          <a:p>
            <a:r>
              <a:rPr lang="en-US" sz="2800" dirty="0"/>
              <a:t>Encryption &amp; Decryption</a:t>
            </a:r>
          </a:p>
          <a:p>
            <a:r>
              <a:rPr lang="en-US" sz="2800" dirty="0"/>
              <a:t>Payment modes in E-commerce</a:t>
            </a:r>
          </a:p>
        </p:txBody>
      </p:sp>
    </p:spTree>
    <p:extLst>
      <p:ext uri="{BB962C8B-B14F-4D97-AF65-F5344CB8AC3E}">
        <p14:creationId xmlns:p14="http://schemas.microsoft.com/office/powerpoint/2010/main" val="71947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normAutofit/>
          </a:bodyPr>
          <a:lstStyle/>
          <a:p>
            <a:r>
              <a:rPr lang="en-US" sz="4000" b="1" dirty="0" smtClean="0"/>
              <a:t>Advanced features MS-Excel </a:t>
            </a:r>
            <a:endParaRPr lang="en-US" b="1" dirty="0"/>
          </a:p>
        </p:txBody>
      </p:sp>
      <p:sp>
        <p:nvSpPr>
          <p:cNvPr id="3" name="Content Placeholder 2"/>
          <p:cNvSpPr>
            <a:spLocks noGrp="1"/>
          </p:cNvSpPr>
          <p:nvPr>
            <p:ph idx="1"/>
          </p:nvPr>
        </p:nvSpPr>
        <p:spPr>
          <a:xfrm>
            <a:off x="526473" y="1293091"/>
            <a:ext cx="10760363" cy="4812145"/>
          </a:xfrm>
        </p:spPr>
        <p:txBody>
          <a:bodyPr>
            <a:noAutofit/>
          </a:bodyPr>
          <a:lstStyle/>
          <a:p>
            <a:r>
              <a:rPr lang="en-US" sz="2800" b="1" dirty="0" smtClean="0"/>
              <a:t>Filter</a:t>
            </a:r>
            <a:r>
              <a:rPr lang="en-US" dirty="0" smtClean="0"/>
              <a:t> </a:t>
            </a:r>
          </a:p>
          <a:p>
            <a:pPr algn="just"/>
            <a:r>
              <a:rPr lang="en-US" dirty="0" smtClean="0"/>
              <a:t>Filtering </a:t>
            </a:r>
            <a:r>
              <a:rPr lang="en-US" dirty="0"/>
              <a:t>data in MS Excel refers to </a:t>
            </a:r>
            <a:r>
              <a:rPr lang="en-US" b="1" dirty="0"/>
              <a:t>displaying</a:t>
            </a:r>
            <a:r>
              <a:rPr lang="en-US" dirty="0"/>
              <a:t> only the rows that meet certain </a:t>
            </a:r>
            <a:r>
              <a:rPr lang="en-US" b="1" dirty="0"/>
              <a:t>conditions</a:t>
            </a:r>
            <a:r>
              <a:rPr lang="en-US" dirty="0"/>
              <a:t>. (The other rows gets hidden.)</a:t>
            </a:r>
          </a:p>
          <a:p>
            <a:r>
              <a:rPr lang="en-US" dirty="0"/>
              <a:t>This is a quick way to display only the information that is needed by you.</a:t>
            </a:r>
          </a:p>
          <a:p>
            <a:r>
              <a:rPr lang="en-US" dirty="0"/>
              <a:t>You can Filter data in a Range, table or PivotTable.</a:t>
            </a:r>
          </a:p>
          <a:p>
            <a:r>
              <a:rPr lang="en-US" dirty="0"/>
              <a:t>Excel provides two ways of filtering data</a:t>
            </a:r>
          </a:p>
          <a:p>
            <a:pPr lvl="1"/>
            <a:r>
              <a:rPr lang="en-US" b="1" dirty="0"/>
              <a:t>AutoFilter</a:t>
            </a:r>
          </a:p>
          <a:p>
            <a:pPr lvl="1"/>
            <a:r>
              <a:rPr lang="en-US" b="1" dirty="0"/>
              <a:t>Advanced Filter</a:t>
            </a:r>
          </a:p>
        </p:txBody>
      </p:sp>
    </p:spTree>
    <p:extLst>
      <p:ext uri="{BB962C8B-B14F-4D97-AF65-F5344CB8AC3E}">
        <p14:creationId xmlns:p14="http://schemas.microsoft.com/office/powerpoint/2010/main" val="303082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normAutofit/>
          </a:bodyPr>
          <a:lstStyle/>
          <a:p>
            <a:r>
              <a:rPr lang="en-US" sz="4000" b="1" dirty="0" smtClean="0"/>
              <a:t>Advanced features MS-Excel </a:t>
            </a:r>
            <a:endParaRPr lang="en-US" b="1" dirty="0"/>
          </a:p>
        </p:txBody>
      </p:sp>
      <p:sp>
        <p:nvSpPr>
          <p:cNvPr id="3" name="Content Placeholder 2"/>
          <p:cNvSpPr>
            <a:spLocks noGrp="1"/>
          </p:cNvSpPr>
          <p:nvPr>
            <p:ph idx="1"/>
          </p:nvPr>
        </p:nvSpPr>
        <p:spPr>
          <a:xfrm>
            <a:off x="526473" y="1293091"/>
            <a:ext cx="10760363" cy="4812145"/>
          </a:xfrm>
        </p:spPr>
        <p:txBody>
          <a:bodyPr>
            <a:noAutofit/>
          </a:bodyPr>
          <a:lstStyle/>
          <a:p>
            <a:r>
              <a:rPr lang="en-US" sz="2800" b="1" dirty="0" smtClean="0"/>
              <a:t>Charts </a:t>
            </a:r>
          </a:p>
          <a:p>
            <a:pPr lvl="1"/>
            <a:r>
              <a:rPr lang="en-US" dirty="0" smtClean="0"/>
              <a:t>Graphical representation  of numerical data .</a:t>
            </a:r>
          </a:p>
          <a:p>
            <a:r>
              <a:rPr lang="en-US" b="1" dirty="0" smtClean="0"/>
              <a:t>Chart Types</a:t>
            </a:r>
          </a:p>
          <a:p>
            <a:pPr algn="just"/>
            <a:r>
              <a:rPr lang="en-US" dirty="0" smtClean="0"/>
              <a:t>Column Chart</a:t>
            </a:r>
          </a:p>
          <a:p>
            <a:pPr algn="just"/>
            <a:r>
              <a:rPr lang="en-US" dirty="0" smtClean="0"/>
              <a:t>Bar Chart</a:t>
            </a:r>
          </a:p>
          <a:p>
            <a:pPr algn="just"/>
            <a:r>
              <a:rPr lang="en-US" dirty="0" smtClean="0"/>
              <a:t>Line Chart</a:t>
            </a:r>
          </a:p>
          <a:p>
            <a:pPr algn="just"/>
            <a:r>
              <a:rPr lang="en-US" dirty="0" smtClean="0"/>
              <a:t>Pie Chart</a:t>
            </a:r>
          </a:p>
          <a:p>
            <a:pPr algn="just"/>
            <a:r>
              <a:rPr lang="en-US" dirty="0" smtClean="0"/>
              <a:t>XY Chart</a:t>
            </a:r>
          </a:p>
          <a:p>
            <a:pPr algn="just"/>
            <a:r>
              <a:rPr lang="en-US" b="1" dirty="0" smtClean="0"/>
              <a:t>Chart elements </a:t>
            </a:r>
          </a:p>
          <a:p>
            <a:pPr algn="just"/>
            <a:endParaRPr lang="en-US" b="1" dirty="0"/>
          </a:p>
        </p:txBody>
      </p:sp>
    </p:spTree>
    <p:extLst>
      <p:ext uri="{BB962C8B-B14F-4D97-AF65-F5344CB8AC3E}">
        <p14:creationId xmlns:p14="http://schemas.microsoft.com/office/powerpoint/2010/main" val="184897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normAutofit/>
          </a:bodyPr>
          <a:lstStyle/>
          <a:p>
            <a:r>
              <a:rPr lang="en-US" sz="4000" b="1" dirty="0" smtClean="0"/>
              <a:t>MS-Excel What-If Analysis</a:t>
            </a:r>
            <a:endParaRPr lang="en-US" b="1" dirty="0"/>
          </a:p>
        </p:txBody>
      </p:sp>
      <p:sp>
        <p:nvSpPr>
          <p:cNvPr id="3" name="Content Placeholder 2"/>
          <p:cNvSpPr>
            <a:spLocks noGrp="1"/>
          </p:cNvSpPr>
          <p:nvPr>
            <p:ph idx="1"/>
          </p:nvPr>
        </p:nvSpPr>
        <p:spPr>
          <a:xfrm>
            <a:off x="618835" y="1572768"/>
            <a:ext cx="10825019" cy="4142232"/>
          </a:xfrm>
        </p:spPr>
        <p:txBody>
          <a:bodyPr>
            <a:noAutofit/>
          </a:bodyPr>
          <a:lstStyle/>
          <a:p>
            <a:pPr algn="just"/>
            <a:r>
              <a:rPr lang="en-IN" sz="2400" dirty="0"/>
              <a:t>Excel includes many powerful tools to perform complex mathematical calculations, including</a:t>
            </a:r>
            <a:r>
              <a:rPr lang="en-IN" sz="2400" b="1" dirty="0"/>
              <a:t> what-if analysis</a:t>
            </a:r>
            <a:r>
              <a:rPr lang="en-IN" sz="2400" dirty="0"/>
              <a:t>. </a:t>
            </a:r>
          </a:p>
          <a:p>
            <a:pPr algn="just"/>
            <a:r>
              <a:rPr lang="en-IN" sz="2400" dirty="0"/>
              <a:t>This feature can help to </a:t>
            </a:r>
            <a:r>
              <a:rPr lang="en-IN" sz="2400" b="1" dirty="0"/>
              <a:t>experiment</a:t>
            </a:r>
            <a:r>
              <a:rPr lang="en-IN" sz="2400" dirty="0"/>
              <a:t> and </a:t>
            </a:r>
            <a:r>
              <a:rPr lang="en-IN" sz="2400" b="1" dirty="0"/>
              <a:t>answer questions</a:t>
            </a:r>
            <a:r>
              <a:rPr lang="en-IN" sz="2400" dirty="0"/>
              <a:t> with different  data, even when the data is incomplete.</a:t>
            </a:r>
          </a:p>
          <a:p>
            <a:pPr algn="just"/>
            <a:r>
              <a:rPr lang="en-IN" sz="2400" b="1" dirty="0"/>
              <a:t>What-if analysis</a:t>
            </a:r>
            <a:r>
              <a:rPr lang="en-IN" sz="2400" dirty="0"/>
              <a:t> is the process of changing the values in cells to see how those changes will affect the outcome of formulas on the worksheet. </a:t>
            </a:r>
            <a:endParaRPr lang="en-US" sz="2400" dirty="0"/>
          </a:p>
        </p:txBody>
      </p:sp>
    </p:spTree>
    <p:extLst>
      <p:ext uri="{BB962C8B-B14F-4D97-AF65-F5344CB8AC3E}">
        <p14:creationId xmlns:p14="http://schemas.microsoft.com/office/powerpoint/2010/main" val="154614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normAutofit/>
          </a:bodyPr>
          <a:lstStyle/>
          <a:p>
            <a:r>
              <a:rPr lang="en-US" sz="4000" b="1" dirty="0" smtClean="0"/>
              <a:t>MS-Excel What-If Analysis</a:t>
            </a:r>
            <a:endParaRPr lang="en-US" b="1" dirty="0"/>
          </a:p>
        </p:txBody>
      </p:sp>
      <p:sp>
        <p:nvSpPr>
          <p:cNvPr id="3" name="Content Placeholder 2"/>
          <p:cNvSpPr>
            <a:spLocks noGrp="1"/>
          </p:cNvSpPr>
          <p:nvPr>
            <p:ph idx="1"/>
          </p:nvPr>
        </p:nvSpPr>
        <p:spPr>
          <a:xfrm>
            <a:off x="618835" y="1572768"/>
            <a:ext cx="10825019" cy="4142232"/>
          </a:xfrm>
        </p:spPr>
        <p:txBody>
          <a:bodyPr>
            <a:noAutofit/>
          </a:bodyPr>
          <a:lstStyle/>
          <a:p>
            <a:pPr algn="just"/>
            <a:r>
              <a:rPr lang="en-IN" sz="2400" b="1" dirty="0">
                <a:solidFill>
                  <a:srgbClr val="FF0000"/>
                </a:solidFill>
              </a:rPr>
              <a:t>Goal </a:t>
            </a:r>
            <a:r>
              <a:rPr lang="en-IN" sz="2400" b="1" dirty="0" smtClean="0">
                <a:solidFill>
                  <a:srgbClr val="FF0000"/>
                </a:solidFill>
              </a:rPr>
              <a:t>Seek</a:t>
            </a:r>
          </a:p>
          <a:p>
            <a:pPr marL="45720" indent="0" algn="just">
              <a:buNone/>
            </a:pPr>
            <a:r>
              <a:rPr lang="en-IN" sz="2400" dirty="0" smtClean="0"/>
              <a:t>	A </a:t>
            </a:r>
            <a:r>
              <a:rPr lang="en-IN" sz="2400" b="1" dirty="0"/>
              <a:t>Goal</a:t>
            </a:r>
            <a:r>
              <a:rPr lang="en-IN" sz="2400" dirty="0"/>
              <a:t> </a:t>
            </a:r>
            <a:r>
              <a:rPr lang="en-IN" sz="2400" b="1" dirty="0"/>
              <a:t>Seek</a:t>
            </a:r>
            <a:r>
              <a:rPr lang="en-IN" sz="2400" dirty="0"/>
              <a:t> is a tool that is used to find an unknown value from a set of known values. </a:t>
            </a:r>
          </a:p>
          <a:p>
            <a:pPr marL="45720" indent="0" algn="just">
              <a:buNone/>
            </a:pPr>
            <a:r>
              <a:rPr lang="en-IN" sz="2400" b="1" dirty="0" smtClean="0"/>
              <a:t>	Note </a:t>
            </a:r>
            <a:r>
              <a:rPr lang="en-IN" sz="2400" b="1" dirty="0"/>
              <a:t>:-</a:t>
            </a:r>
            <a:r>
              <a:rPr lang="en-IN" sz="2400" dirty="0"/>
              <a:t> Goal Seek can be used only with </a:t>
            </a:r>
            <a:r>
              <a:rPr lang="en-IN" sz="2400" b="1" dirty="0"/>
              <a:t>one variable input value</a:t>
            </a:r>
            <a:r>
              <a:rPr lang="en-IN" sz="2400" dirty="0"/>
              <a:t>.</a:t>
            </a:r>
            <a:endParaRPr lang="en-US" sz="2400" dirty="0"/>
          </a:p>
          <a:p>
            <a:pPr marL="45720" indent="0" algn="just">
              <a:buNone/>
            </a:pPr>
            <a:r>
              <a:rPr lang="en-IN" sz="2400" dirty="0" smtClean="0"/>
              <a:t>	The </a:t>
            </a:r>
            <a:r>
              <a:rPr lang="en-IN" sz="2400" dirty="0"/>
              <a:t>set cell should always be the </a:t>
            </a:r>
            <a:r>
              <a:rPr lang="en-IN" sz="2400" b="1" dirty="0"/>
              <a:t>resulting</a:t>
            </a:r>
            <a:r>
              <a:rPr lang="en-IN" sz="2400" dirty="0"/>
              <a:t> cell.</a:t>
            </a:r>
            <a:endParaRPr lang="en-US" sz="2400" dirty="0"/>
          </a:p>
          <a:p>
            <a:pPr marL="45720" indent="0" algn="just">
              <a:buNone/>
            </a:pPr>
            <a:r>
              <a:rPr lang="en-IN" sz="2400" dirty="0" smtClean="0"/>
              <a:t>	To </a:t>
            </a:r>
            <a:r>
              <a:rPr lang="en-IN" sz="2400" dirty="0"/>
              <a:t>value should always have a numeric value</a:t>
            </a:r>
            <a:r>
              <a:rPr lang="en-IN" sz="2400" dirty="0" smtClean="0"/>
              <a:t>.</a:t>
            </a:r>
          </a:p>
          <a:p>
            <a:pPr algn="just"/>
            <a:r>
              <a:rPr lang="en-IN" sz="2400" b="1" dirty="0" smtClean="0">
                <a:solidFill>
                  <a:srgbClr val="FF0000"/>
                </a:solidFill>
              </a:rPr>
              <a:t>Solver</a:t>
            </a:r>
          </a:p>
          <a:p>
            <a:pPr marL="45720" indent="0" algn="just">
              <a:buNone/>
            </a:pPr>
            <a:r>
              <a:rPr lang="en-IN" sz="2400" dirty="0"/>
              <a:t>Solver comes with Excel as an add-in. Solver is used  to find an optimal value for a formula in a cell called the target cell on a worksheet.</a:t>
            </a:r>
            <a:endParaRPr lang="en-US" sz="2400" dirty="0"/>
          </a:p>
          <a:p>
            <a:pPr algn="just"/>
            <a:endParaRPr lang="en-US" sz="2400" dirty="0"/>
          </a:p>
          <a:p>
            <a:pPr algn="just"/>
            <a:endParaRPr lang="en-US" sz="2400" dirty="0"/>
          </a:p>
        </p:txBody>
      </p:sp>
    </p:spTree>
    <p:extLst>
      <p:ext uri="{BB962C8B-B14F-4D97-AF65-F5344CB8AC3E}">
        <p14:creationId xmlns:p14="http://schemas.microsoft.com/office/powerpoint/2010/main" val="171928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normAutofit/>
          </a:bodyPr>
          <a:lstStyle/>
          <a:p>
            <a:r>
              <a:rPr lang="en-US" sz="4000" b="1" dirty="0" smtClean="0"/>
              <a:t>MS-Excel What-If Analysis</a:t>
            </a:r>
            <a:endParaRPr lang="en-US" b="1" dirty="0"/>
          </a:p>
        </p:txBody>
      </p:sp>
      <p:sp>
        <p:nvSpPr>
          <p:cNvPr id="3" name="Content Placeholder 2"/>
          <p:cNvSpPr>
            <a:spLocks noGrp="1"/>
          </p:cNvSpPr>
          <p:nvPr>
            <p:ph idx="1"/>
          </p:nvPr>
        </p:nvSpPr>
        <p:spPr>
          <a:xfrm>
            <a:off x="618835" y="1572768"/>
            <a:ext cx="10825019" cy="4142232"/>
          </a:xfrm>
        </p:spPr>
        <p:txBody>
          <a:bodyPr>
            <a:noAutofit/>
          </a:bodyPr>
          <a:lstStyle/>
          <a:p>
            <a:pPr algn="just"/>
            <a:r>
              <a:rPr lang="en-IN" sz="2400" b="1" dirty="0" smtClean="0">
                <a:solidFill>
                  <a:srgbClr val="FF0000"/>
                </a:solidFill>
              </a:rPr>
              <a:t>Scenario Manager</a:t>
            </a:r>
          </a:p>
          <a:p>
            <a:pPr algn="just"/>
            <a:r>
              <a:rPr lang="en-IN" sz="2400" dirty="0" smtClean="0"/>
              <a:t>Scenario </a:t>
            </a:r>
            <a:r>
              <a:rPr lang="en-IN" sz="2400" dirty="0"/>
              <a:t>Manager is </a:t>
            </a:r>
            <a:r>
              <a:rPr lang="en-IN" sz="2400" u="sng" dirty="0">
                <a:hlinkClick r:id="rId2"/>
              </a:rPr>
              <a:t>a what-if analysis tool available in excel</a:t>
            </a:r>
            <a:r>
              <a:rPr lang="en-IN" sz="2400" dirty="0"/>
              <a:t> which works on different scenarios provided to it, it uses a group of ranges which impact on a certain output and can be used for making different scenarios such as well bad and medium depending on the values present in the range which impact the result.</a:t>
            </a:r>
            <a:endParaRPr lang="en-US" sz="2400" dirty="0"/>
          </a:p>
          <a:p>
            <a:pPr algn="just"/>
            <a:r>
              <a:rPr lang="en-IN" sz="2400" dirty="0"/>
              <a:t>A scenario is a set of values that Excel saves and can substitute automatically in cells on a worksheet.</a:t>
            </a:r>
            <a:endParaRPr lang="en-US" sz="2400" dirty="0"/>
          </a:p>
          <a:p>
            <a:pPr algn="just"/>
            <a:r>
              <a:rPr lang="en-IN" sz="2400" dirty="0"/>
              <a:t>You can create and save different groups of values on a worksheet and then switch to any of these new scenarios to view different results.</a:t>
            </a:r>
            <a:endParaRPr lang="en-US" sz="2400" dirty="0"/>
          </a:p>
          <a:p>
            <a:pPr algn="just"/>
            <a:endParaRPr lang="en-US" sz="2400" dirty="0"/>
          </a:p>
        </p:txBody>
      </p:sp>
    </p:spTree>
    <p:extLst>
      <p:ext uri="{BB962C8B-B14F-4D97-AF65-F5344CB8AC3E}">
        <p14:creationId xmlns:p14="http://schemas.microsoft.com/office/powerpoint/2010/main" val="109961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normAutofit/>
          </a:bodyPr>
          <a:lstStyle/>
          <a:p>
            <a:r>
              <a:rPr lang="en-US" sz="4000" b="1" dirty="0" smtClean="0"/>
              <a:t>MS-Excel What-If Analysis</a:t>
            </a:r>
            <a:endParaRPr lang="en-US" b="1" dirty="0"/>
          </a:p>
        </p:txBody>
      </p:sp>
      <p:sp>
        <p:nvSpPr>
          <p:cNvPr id="3" name="Content Placeholder 2"/>
          <p:cNvSpPr>
            <a:spLocks noGrp="1"/>
          </p:cNvSpPr>
          <p:nvPr>
            <p:ph idx="1"/>
          </p:nvPr>
        </p:nvSpPr>
        <p:spPr>
          <a:xfrm>
            <a:off x="618835" y="1572768"/>
            <a:ext cx="10825019" cy="4142232"/>
          </a:xfrm>
        </p:spPr>
        <p:txBody>
          <a:bodyPr>
            <a:noAutofit/>
          </a:bodyPr>
          <a:lstStyle/>
          <a:p>
            <a:pPr algn="just"/>
            <a:r>
              <a:rPr lang="en-IN" sz="2400" b="1" dirty="0" smtClean="0"/>
              <a:t>Macros :</a:t>
            </a:r>
          </a:p>
          <a:p>
            <a:r>
              <a:rPr lang="en-US" sz="2400" dirty="0" smtClean="0"/>
              <a:t>Macros </a:t>
            </a:r>
            <a:r>
              <a:rPr lang="en-US" sz="2400" dirty="0"/>
              <a:t>are the tool that automates the tasks and saves time and reduces errors.</a:t>
            </a:r>
          </a:p>
          <a:p>
            <a:r>
              <a:rPr lang="en-US" sz="2400" dirty="0"/>
              <a:t> A Macro is a program that copies keystrokes or mouse actions that are repeated and are common in the sheet.</a:t>
            </a:r>
          </a:p>
          <a:p>
            <a:r>
              <a:rPr lang="en-US" sz="2400" dirty="0"/>
              <a:t>In short, Excel Macros refers to the programming language in </a:t>
            </a:r>
            <a:r>
              <a:rPr lang="en-US" sz="2400" b="1" dirty="0"/>
              <a:t>VBA (Visual Basic Application )</a:t>
            </a:r>
            <a:r>
              <a:rPr lang="en-US" sz="2400" dirty="0"/>
              <a:t>. Macros are short programs written in VBA. We can record/write macros in VBA and can run a macro by clicking the Macros command on the </a:t>
            </a:r>
            <a:r>
              <a:rPr lang="en-US" sz="2400" b="1" dirty="0"/>
              <a:t>Developer</a:t>
            </a:r>
            <a:r>
              <a:rPr lang="en-US" sz="2400" dirty="0"/>
              <a:t> tab on the ribbon. Macros are written to automate tasks and save time and assure efficiency.</a:t>
            </a:r>
          </a:p>
          <a:p>
            <a:pPr algn="just"/>
            <a:endParaRPr lang="en-US" sz="2400" dirty="0"/>
          </a:p>
        </p:txBody>
      </p:sp>
    </p:spTree>
    <p:extLst>
      <p:ext uri="{BB962C8B-B14F-4D97-AF65-F5344CB8AC3E}">
        <p14:creationId xmlns:p14="http://schemas.microsoft.com/office/powerpoint/2010/main" val="203073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normAutofit/>
          </a:bodyPr>
          <a:lstStyle/>
          <a:p>
            <a:r>
              <a:rPr lang="en-US" sz="4000" b="1" dirty="0" smtClean="0"/>
              <a:t>Other Terms in MS-Excel </a:t>
            </a:r>
            <a:endParaRPr lang="en-US" b="1" dirty="0"/>
          </a:p>
        </p:txBody>
      </p:sp>
      <p:sp>
        <p:nvSpPr>
          <p:cNvPr id="3" name="Content Placeholder 2"/>
          <p:cNvSpPr>
            <a:spLocks noGrp="1"/>
          </p:cNvSpPr>
          <p:nvPr>
            <p:ph idx="1"/>
          </p:nvPr>
        </p:nvSpPr>
        <p:spPr>
          <a:xfrm>
            <a:off x="618835" y="1283855"/>
            <a:ext cx="10825019" cy="4431145"/>
          </a:xfrm>
        </p:spPr>
        <p:txBody>
          <a:bodyPr>
            <a:noAutofit/>
          </a:bodyPr>
          <a:lstStyle/>
          <a:p>
            <a:pPr algn="just"/>
            <a:r>
              <a:rPr lang="en-US" b="1" dirty="0">
                <a:solidFill>
                  <a:srgbClr val="FF0000"/>
                </a:solidFill>
              </a:rPr>
              <a:t>Excel </a:t>
            </a:r>
            <a:r>
              <a:rPr lang="en-US" b="1" dirty="0" smtClean="0">
                <a:solidFill>
                  <a:srgbClr val="FF0000"/>
                </a:solidFill>
              </a:rPr>
              <a:t>Template:</a:t>
            </a:r>
          </a:p>
          <a:p>
            <a:r>
              <a:rPr lang="en-US" dirty="0" smtClean="0"/>
              <a:t>A </a:t>
            </a:r>
            <a:r>
              <a:rPr lang="en-US" dirty="0"/>
              <a:t>Microsoft Excel template is a predesigned sheet with a fixed format and default settings where most of the work is done for us</a:t>
            </a:r>
            <a:r>
              <a:rPr lang="en-US" dirty="0" smtClean="0"/>
              <a:t>. </a:t>
            </a:r>
            <a:endParaRPr lang="en-US" dirty="0"/>
          </a:p>
          <a:p>
            <a:pPr algn="just"/>
            <a:r>
              <a:rPr lang="en-US" dirty="0"/>
              <a:t>The templates </a:t>
            </a:r>
            <a:r>
              <a:rPr lang="en-US" dirty="0" smtClean="0"/>
              <a:t>is saved with the extension .</a:t>
            </a:r>
            <a:r>
              <a:rPr lang="en-US" b="1" dirty="0" err="1" smtClean="0"/>
              <a:t>xltx</a:t>
            </a:r>
            <a:r>
              <a:rPr lang="en-US" dirty="0" smtClean="0"/>
              <a:t>. </a:t>
            </a:r>
            <a:endParaRPr lang="en-US" dirty="0"/>
          </a:p>
          <a:p>
            <a:pPr algn="just"/>
            <a:r>
              <a:rPr lang="en-US" b="1" dirty="0">
                <a:solidFill>
                  <a:srgbClr val="FF0000"/>
                </a:solidFill>
              </a:rPr>
              <a:t>Ranges in </a:t>
            </a:r>
            <a:r>
              <a:rPr lang="en-US" b="1" dirty="0" smtClean="0">
                <a:solidFill>
                  <a:srgbClr val="FF0000"/>
                </a:solidFill>
              </a:rPr>
              <a:t>Excel</a:t>
            </a:r>
          </a:p>
          <a:p>
            <a:pPr algn="just"/>
            <a:r>
              <a:rPr lang="en-US" dirty="0"/>
              <a:t>A cell is a single element in a worksheet that can hold a value, some text, or a formula. A cell is identified by its address, which consists of its column letter and row number</a:t>
            </a:r>
            <a:r>
              <a:rPr lang="en-US" dirty="0" smtClean="0"/>
              <a:t>.</a:t>
            </a:r>
          </a:p>
          <a:p>
            <a:pPr algn="just"/>
            <a:r>
              <a:rPr lang="en-US" b="1" dirty="0">
                <a:solidFill>
                  <a:srgbClr val="FF0000"/>
                </a:solidFill>
              </a:rPr>
              <a:t>Named Range in </a:t>
            </a:r>
            <a:r>
              <a:rPr lang="en-US" b="1" dirty="0" smtClean="0">
                <a:solidFill>
                  <a:srgbClr val="FF0000"/>
                </a:solidFill>
              </a:rPr>
              <a:t>Excel :</a:t>
            </a:r>
          </a:p>
          <a:p>
            <a:pPr algn="just"/>
            <a:r>
              <a:rPr lang="en-US" dirty="0"/>
              <a:t>An Excel Named Range is created by allocating a chosen name to a specified range of cells. Once defined, the named range can then be used in functions and formulas, instead of the standard cell reference.</a:t>
            </a:r>
          </a:p>
          <a:p>
            <a:pPr algn="just"/>
            <a:r>
              <a:rPr lang="en-US" dirty="0"/>
              <a:t>Named Range just makes the process of working with formulas very interesting, especially to keep track of things.</a:t>
            </a:r>
          </a:p>
          <a:p>
            <a:pPr algn="just"/>
            <a:endParaRPr lang="en-US" dirty="0"/>
          </a:p>
        </p:txBody>
      </p:sp>
    </p:spTree>
    <p:extLst>
      <p:ext uri="{BB962C8B-B14F-4D97-AF65-F5344CB8AC3E}">
        <p14:creationId xmlns:p14="http://schemas.microsoft.com/office/powerpoint/2010/main" val="45527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Visual Basic</a:t>
            </a:r>
            <a:endParaRPr lang="en-US" dirty="0"/>
          </a:p>
        </p:txBody>
      </p:sp>
    </p:spTree>
    <p:extLst>
      <p:ext uri="{BB962C8B-B14F-4D97-AF65-F5344CB8AC3E}">
        <p14:creationId xmlns:p14="http://schemas.microsoft.com/office/powerpoint/2010/main" val="53418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normAutofit/>
          </a:bodyPr>
          <a:lstStyle/>
          <a:p>
            <a:r>
              <a:rPr lang="en-US" sz="4000" b="1" dirty="0" smtClean="0"/>
              <a:t>VB </a:t>
            </a:r>
            <a:endParaRPr lang="en-US" b="1" dirty="0"/>
          </a:p>
        </p:txBody>
      </p:sp>
      <p:sp>
        <p:nvSpPr>
          <p:cNvPr id="3" name="Content Placeholder 2"/>
          <p:cNvSpPr>
            <a:spLocks noGrp="1"/>
          </p:cNvSpPr>
          <p:nvPr>
            <p:ph idx="1"/>
          </p:nvPr>
        </p:nvSpPr>
        <p:spPr>
          <a:xfrm>
            <a:off x="618835" y="1283855"/>
            <a:ext cx="10825019" cy="4431145"/>
          </a:xfrm>
        </p:spPr>
        <p:txBody>
          <a:bodyPr>
            <a:noAutofit/>
          </a:bodyPr>
          <a:lstStyle/>
          <a:p>
            <a:r>
              <a:rPr lang="en-US" dirty="0"/>
              <a:t>Visual Basic is a third-generation event-driven programming language first released by Microsoft in 1991.</a:t>
            </a:r>
          </a:p>
          <a:p>
            <a:pPr algn="just"/>
            <a:r>
              <a:rPr lang="en-US" b="1" dirty="0"/>
              <a:t>BASIC</a:t>
            </a:r>
            <a:r>
              <a:rPr lang="en-US" dirty="0"/>
              <a:t> means </a:t>
            </a:r>
            <a:r>
              <a:rPr lang="en-US" b="1" dirty="0"/>
              <a:t>B</a:t>
            </a:r>
            <a:r>
              <a:rPr lang="en-US" dirty="0"/>
              <a:t>eginners' </a:t>
            </a:r>
            <a:r>
              <a:rPr lang="en-US" b="1" dirty="0"/>
              <a:t>A</a:t>
            </a:r>
            <a:r>
              <a:rPr lang="en-US" dirty="0"/>
              <a:t>ll-purpose </a:t>
            </a:r>
            <a:r>
              <a:rPr lang="en-US" b="1" dirty="0"/>
              <a:t>S</a:t>
            </a:r>
            <a:r>
              <a:rPr lang="en-US" dirty="0"/>
              <a:t>ymbolic </a:t>
            </a:r>
            <a:r>
              <a:rPr lang="en-US" b="1" dirty="0"/>
              <a:t>I</a:t>
            </a:r>
            <a:r>
              <a:rPr lang="en-US" dirty="0"/>
              <a:t>nstruction </a:t>
            </a:r>
            <a:r>
              <a:rPr lang="en-US" b="1" dirty="0"/>
              <a:t>C</a:t>
            </a:r>
            <a:r>
              <a:rPr lang="en-US" dirty="0"/>
              <a:t>ode. </a:t>
            </a:r>
          </a:p>
          <a:p>
            <a:pPr algn="just"/>
            <a:r>
              <a:rPr lang="en-US" dirty="0"/>
              <a:t>Visual Basic is a user-friendly programming language designed for beginners, and it enables anyone to develop GUI window applications easily. </a:t>
            </a:r>
          </a:p>
          <a:p>
            <a:pPr algn="just"/>
            <a:r>
              <a:rPr lang="en-US" dirty="0"/>
              <a:t>Visual Basic (VB) is useful in developing windows, web and device applications.</a:t>
            </a:r>
          </a:p>
          <a:p>
            <a:pPr algn="just"/>
            <a:r>
              <a:rPr lang="en-US" dirty="0"/>
              <a:t>Visual Basic is a fully Event-driven and visual programming language.</a:t>
            </a:r>
          </a:p>
          <a:p>
            <a:pPr marL="45720" indent="0" algn="just">
              <a:buNone/>
            </a:pPr>
            <a:endParaRPr lang="en-US" dirty="0"/>
          </a:p>
        </p:txBody>
      </p:sp>
    </p:spTree>
    <p:extLst>
      <p:ext uri="{BB962C8B-B14F-4D97-AF65-F5344CB8AC3E}">
        <p14:creationId xmlns:p14="http://schemas.microsoft.com/office/powerpoint/2010/main" val="36867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65176"/>
            <a:ext cx="9509759" cy="612648"/>
          </a:xfrm>
        </p:spPr>
        <p:txBody>
          <a:bodyPr/>
          <a:lstStyle/>
          <a:p>
            <a:r>
              <a:rPr lang="en-US" b="1" dirty="0" smtClean="0"/>
              <a:t>Components of Visual Basic</a:t>
            </a:r>
            <a:endParaRPr lang="en-US" b="1" dirty="0"/>
          </a:p>
        </p:txBody>
      </p:sp>
      <p:sp>
        <p:nvSpPr>
          <p:cNvPr id="3" name="Content Placeholder 2"/>
          <p:cNvSpPr>
            <a:spLocks noGrp="1"/>
          </p:cNvSpPr>
          <p:nvPr>
            <p:ph idx="1"/>
          </p:nvPr>
        </p:nvSpPr>
        <p:spPr>
          <a:xfrm>
            <a:off x="530352" y="877824"/>
            <a:ext cx="11018520" cy="5285232"/>
          </a:xfrm>
        </p:spPr>
        <p:txBody>
          <a:bodyPr>
            <a:normAutofit fontScale="92500" lnSpcReduction="20000"/>
          </a:bodyPr>
          <a:lstStyle/>
          <a:p>
            <a:pPr algn="just"/>
            <a:r>
              <a:rPr lang="en-US" b="1" dirty="0" smtClean="0"/>
              <a:t>Object</a:t>
            </a:r>
          </a:p>
          <a:p>
            <a:pPr marL="45720" indent="0" algn="just">
              <a:buNone/>
            </a:pPr>
            <a:r>
              <a:rPr lang="en-US" dirty="0"/>
              <a:t>An object is a type of user interface element you create on a Visual Basic form by using a toolbox control. In fact, in Visual Basic, the form itself is an object. Every Visual Basic control consists of three important elements </a:t>
            </a:r>
            <a:r>
              <a:rPr lang="en-US" dirty="0" smtClean="0"/>
              <a:t>−</a:t>
            </a:r>
          </a:p>
          <a:p>
            <a:pPr algn="just"/>
            <a:r>
              <a:rPr lang="en-US" b="1" dirty="0" smtClean="0"/>
              <a:t>Properties</a:t>
            </a:r>
            <a:r>
              <a:rPr lang="en-US" dirty="0" smtClean="0"/>
              <a:t> :</a:t>
            </a:r>
          </a:p>
          <a:p>
            <a:pPr marL="0" lvl="1" indent="0" algn="just">
              <a:buNone/>
            </a:pPr>
            <a:r>
              <a:rPr lang="en-US" dirty="0" smtClean="0"/>
              <a:t> </a:t>
            </a:r>
            <a:r>
              <a:rPr lang="en-US" sz="2100" dirty="0" smtClean="0"/>
              <a:t>A property is an attribute of an object that defines one of the object's characteristics, such as size, color, or screen location, or an aspect of its behavior, such as whether it is enabled or visible. To change the characteristics of an object,  we can change the values of its properties.</a:t>
            </a:r>
          </a:p>
          <a:p>
            <a:pPr algn="just"/>
            <a:r>
              <a:rPr lang="en-US" b="1" dirty="0" smtClean="0"/>
              <a:t>Methods</a:t>
            </a:r>
            <a:r>
              <a:rPr lang="en-US" dirty="0" smtClean="0"/>
              <a:t> :</a:t>
            </a:r>
          </a:p>
          <a:p>
            <a:pPr marL="45720" indent="0" algn="just">
              <a:buNone/>
            </a:pPr>
            <a:r>
              <a:rPr lang="en-US" dirty="0" smtClean="0"/>
              <a:t>A</a:t>
            </a:r>
            <a:r>
              <a:rPr lang="en-US" dirty="0"/>
              <a:t> </a:t>
            </a:r>
            <a:r>
              <a:rPr lang="en-US" i="1" dirty="0"/>
              <a:t>method</a:t>
            </a:r>
            <a:r>
              <a:rPr lang="en-US" dirty="0"/>
              <a:t> is an action that an object can perform. For example, </a:t>
            </a:r>
            <a:r>
              <a:rPr lang="en-US" dirty="0">
                <a:hlinkClick r:id="rId2"/>
              </a:rPr>
              <a:t>Add</a:t>
            </a:r>
            <a:r>
              <a:rPr lang="en-US" dirty="0"/>
              <a:t> is a method of the </a:t>
            </a:r>
            <a:r>
              <a:rPr lang="en-US" dirty="0" err="1">
                <a:hlinkClick r:id="rId3"/>
              </a:rPr>
              <a:t>ComboBox</a:t>
            </a:r>
            <a:r>
              <a:rPr lang="en-US" dirty="0"/>
              <a:t> object that adds a new entry to a combo box.</a:t>
            </a:r>
            <a:endParaRPr lang="en-US" dirty="0" smtClean="0"/>
          </a:p>
          <a:p>
            <a:pPr algn="just"/>
            <a:r>
              <a:rPr lang="en-US" b="1" dirty="0" smtClean="0"/>
              <a:t>Events</a:t>
            </a:r>
            <a:r>
              <a:rPr lang="en-US" dirty="0" smtClean="0"/>
              <a:t> :</a:t>
            </a:r>
            <a:endParaRPr lang="en-US" dirty="0"/>
          </a:p>
          <a:p>
            <a:pPr marL="45720" indent="0" algn="just">
              <a:buNone/>
            </a:pPr>
            <a:r>
              <a:rPr lang="en-US" dirty="0"/>
              <a:t>An event is an action recognized by an object, such as clicking the mouse or pressing a key, and for which you can write code to respond. Events can occur as a result of a user action or program code, or they can be caused by the system. Code that signals an event is said to </a:t>
            </a:r>
            <a:r>
              <a:rPr lang="en-US" i="1" dirty="0"/>
              <a:t>raise</a:t>
            </a:r>
            <a:r>
              <a:rPr lang="en-US" dirty="0"/>
              <a:t> the event, and code that responds to it is said to </a:t>
            </a:r>
            <a:r>
              <a:rPr lang="en-US" i="1" dirty="0"/>
              <a:t>handle</a:t>
            </a:r>
            <a:r>
              <a:rPr lang="en-US" dirty="0"/>
              <a:t> it.</a:t>
            </a:r>
          </a:p>
        </p:txBody>
      </p:sp>
    </p:spTree>
    <p:extLst>
      <p:ext uri="{BB962C8B-B14F-4D97-AF65-F5344CB8AC3E}">
        <p14:creationId xmlns:p14="http://schemas.microsoft.com/office/powerpoint/2010/main" val="338275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lstStyle/>
          <a:p>
            <a:r>
              <a:rPr lang="en-US" dirty="0"/>
              <a:t>E-Commerce Definition</a:t>
            </a:r>
          </a:p>
        </p:txBody>
      </p:sp>
      <p:sp>
        <p:nvSpPr>
          <p:cNvPr id="3" name="Content Placeholder 2"/>
          <p:cNvSpPr>
            <a:spLocks noGrp="1"/>
          </p:cNvSpPr>
          <p:nvPr>
            <p:ph idx="1"/>
          </p:nvPr>
        </p:nvSpPr>
        <p:spPr>
          <a:xfrm>
            <a:off x="886690" y="1286440"/>
            <a:ext cx="10954328" cy="4643305"/>
          </a:xfrm>
        </p:spPr>
        <p:txBody>
          <a:bodyPr>
            <a:noAutofit/>
          </a:bodyPr>
          <a:lstStyle/>
          <a:p>
            <a:pPr algn="just"/>
            <a:r>
              <a:rPr lang="en-US" sz="2400" dirty="0"/>
              <a:t>E-Commerce </a:t>
            </a:r>
            <a:r>
              <a:rPr lang="en-US" sz="2400" dirty="0" smtClean="0"/>
              <a:t>is </a:t>
            </a:r>
            <a:r>
              <a:rPr lang="en-US" sz="2400" dirty="0"/>
              <a:t>the process of doing business electronically, using information and communication technology</a:t>
            </a:r>
            <a:r>
              <a:rPr lang="en-US" sz="2400" dirty="0" smtClean="0"/>
              <a:t>.</a:t>
            </a:r>
          </a:p>
          <a:p>
            <a:pPr algn="just"/>
            <a:r>
              <a:rPr lang="en-US" sz="2400" dirty="0"/>
              <a:t>Electronic Commerce means buying and selling of products or services by businesses and consumers over the internet.  </a:t>
            </a:r>
          </a:p>
          <a:p>
            <a:pPr algn="just"/>
            <a:r>
              <a:rPr lang="en-US" sz="2400" dirty="0"/>
              <a:t>E-commerce is the business environment in which information for buying, selling and transportation of goods and services moves electronically. </a:t>
            </a:r>
          </a:p>
          <a:p>
            <a:pPr algn="just"/>
            <a:r>
              <a:rPr lang="en-US" sz="2400" dirty="0"/>
              <a:t>E-commerce means selling and buying products and services through web storefronts.</a:t>
            </a:r>
          </a:p>
          <a:p>
            <a:pPr algn="just"/>
            <a:r>
              <a:rPr lang="en-US" sz="2400" dirty="0" smtClean="0"/>
              <a:t>E-commerce </a:t>
            </a:r>
            <a:r>
              <a:rPr lang="en-US" sz="2400" dirty="0"/>
              <a:t>is a modern business methodology.  </a:t>
            </a:r>
          </a:p>
          <a:p>
            <a:pPr algn="just"/>
            <a:r>
              <a:rPr lang="en-US" sz="2400" dirty="0"/>
              <a:t>It addresses the needs of organizations, merchants and consumers to cut cost and to improve the quality of goods and services.</a:t>
            </a:r>
            <a:endParaRPr lang="en-IN" sz="2400" dirty="0"/>
          </a:p>
          <a:p>
            <a:pPr algn="just"/>
            <a:endParaRPr lang="en-US" sz="2400" dirty="0"/>
          </a:p>
        </p:txBody>
      </p:sp>
    </p:spTree>
    <p:extLst>
      <p:ext uri="{BB962C8B-B14F-4D97-AF65-F5344CB8AC3E}">
        <p14:creationId xmlns:p14="http://schemas.microsoft.com/office/powerpoint/2010/main" val="131001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732" y="0"/>
            <a:ext cx="9509759" cy="612648"/>
          </a:xfrm>
        </p:spPr>
        <p:txBody>
          <a:bodyPr/>
          <a:lstStyle/>
          <a:p>
            <a:r>
              <a:rPr lang="en-US" dirty="0" smtClean="0"/>
              <a:t>Types of files in  a VB Project</a:t>
            </a:r>
            <a:endParaRPr lang="en-US" dirty="0"/>
          </a:p>
        </p:txBody>
      </p:sp>
      <p:sp>
        <p:nvSpPr>
          <p:cNvPr id="3" name="Content Placeholder 2"/>
          <p:cNvSpPr>
            <a:spLocks noGrp="1"/>
          </p:cNvSpPr>
          <p:nvPr>
            <p:ph idx="1"/>
          </p:nvPr>
        </p:nvSpPr>
        <p:spPr>
          <a:xfrm>
            <a:off x="530352" y="877824"/>
            <a:ext cx="11018520" cy="4837176"/>
          </a:xfrm>
        </p:spPr>
        <p:txBody>
          <a:bodyPr>
            <a:normAutofit fontScale="92500" lnSpcReduction="10000"/>
          </a:bodyPr>
          <a:lstStyle/>
          <a:p>
            <a:pPr marL="45720" indent="0" algn="just">
              <a:buNone/>
            </a:pPr>
            <a:r>
              <a:rPr lang="en-US" dirty="0"/>
              <a:t>Visual Project consist </a:t>
            </a:r>
            <a:r>
              <a:rPr lang="en-US" dirty="0" smtClean="0"/>
              <a:t>various files </a:t>
            </a:r>
            <a:r>
              <a:rPr lang="en-US" dirty="0"/>
              <a:t>as follows:</a:t>
            </a:r>
          </a:p>
          <a:p>
            <a:pPr algn="just"/>
            <a:r>
              <a:rPr lang="en-US" b="1" dirty="0"/>
              <a:t> .</a:t>
            </a:r>
            <a:r>
              <a:rPr lang="en-US" b="1" dirty="0" err="1"/>
              <a:t>vbp</a:t>
            </a:r>
            <a:r>
              <a:rPr lang="en-US" b="1" dirty="0"/>
              <a:t> file: </a:t>
            </a:r>
            <a:r>
              <a:rPr lang="en-US" dirty="0"/>
              <a:t>This file is called the project file, is a small text file that holds the names of the other files in the project, as well as </a:t>
            </a:r>
            <a:r>
              <a:rPr lang="en-US" dirty="0" smtClean="0"/>
              <a:t>some information </a:t>
            </a:r>
            <a:r>
              <a:rPr lang="en-US" sz="2100" dirty="0" smtClean="0"/>
              <a:t>about </a:t>
            </a:r>
            <a:r>
              <a:rPr lang="en-US" dirty="0"/>
              <a:t>the VB environment.</a:t>
            </a:r>
          </a:p>
          <a:p>
            <a:pPr algn="just"/>
            <a:r>
              <a:rPr lang="en-US" b="1" dirty="0"/>
              <a:t>.</a:t>
            </a:r>
            <a:r>
              <a:rPr lang="en-US" b="1" dirty="0" err="1"/>
              <a:t>frm</a:t>
            </a:r>
            <a:r>
              <a:rPr lang="en-US" b="1" dirty="0"/>
              <a:t> file: </a:t>
            </a:r>
            <a:r>
              <a:rPr lang="en-US" dirty="0" smtClean="0"/>
              <a:t>Each </a:t>
            </a:r>
            <a:r>
              <a:rPr lang="en-US" dirty="0"/>
              <a:t>form in the project is saved in a file with .</a:t>
            </a:r>
            <a:r>
              <a:rPr lang="en-US" b="1" dirty="0" smtClean="0"/>
              <a:t>FRM</a:t>
            </a:r>
            <a:r>
              <a:rPr lang="en-US" dirty="0" smtClean="0"/>
              <a:t> extension.. </a:t>
            </a:r>
            <a:r>
              <a:rPr lang="en-US" dirty="0"/>
              <a:t>A from holds the description of all objects and their properties for each form, as well as the basic code that you have written to respond to the events. These are also referred as form modules.</a:t>
            </a:r>
            <a:br>
              <a:rPr lang="en-US" dirty="0"/>
            </a:br>
            <a:endParaRPr lang="en-US" dirty="0"/>
          </a:p>
          <a:p>
            <a:pPr algn="just"/>
            <a:r>
              <a:rPr lang="en-US" b="1" dirty="0"/>
              <a:t>.bas file: </a:t>
            </a:r>
            <a:r>
              <a:rPr lang="en-US" dirty="0" smtClean="0"/>
              <a:t>Each project has this </a:t>
            </a:r>
            <a:r>
              <a:rPr lang="en-US" dirty="0"/>
              <a:t>file. These file holds basic statements </a:t>
            </a:r>
            <a:r>
              <a:rPr lang="en-US" dirty="0" smtClean="0"/>
              <a:t>or programming code that </a:t>
            </a:r>
            <a:r>
              <a:rPr lang="en-US" dirty="0"/>
              <a:t>can be accessed from any form. </a:t>
            </a:r>
            <a:r>
              <a:rPr lang="en-US" dirty="0" smtClean="0"/>
              <a:t>These  files </a:t>
            </a:r>
            <a:r>
              <a:rPr lang="en-US" dirty="0"/>
              <a:t>are called standard code modules.</a:t>
            </a:r>
            <a:r>
              <a:rPr lang="en-US" b="1" dirty="0"/>
              <a:t/>
            </a:r>
            <a:br>
              <a:rPr lang="en-US" b="1" dirty="0"/>
            </a:br>
            <a:endParaRPr lang="en-US" dirty="0"/>
          </a:p>
          <a:p>
            <a:pPr algn="just"/>
            <a:r>
              <a:rPr lang="en-US" b="1" dirty="0"/>
              <a:t>.</a:t>
            </a:r>
            <a:r>
              <a:rPr lang="en-US" b="1" dirty="0" err="1"/>
              <a:t>ocx</a:t>
            </a:r>
            <a:r>
              <a:rPr lang="en-US" b="1" dirty="0"/>
              <a:t> file: </a:t>
            </a:r>
            <a:r>
              <a:rPr lang="en-US" dirty="0"/>
              <a:t>additional controls, called custom controls, are stored with a file .</a:t>
            </a:r>
            <a:r>
              <a:rPr lang="en-US" dirty="0" err="1"/>
              <a:t>ocx</a:t>
            </a:r>
            <a:r>
              <a:rPr lang="en-US" dirty="0"/>
              <a:t> extension. If </a:t>
            </a:r>
            <a:r>
              <a:rPr lang="en-US" dirty="0" smtClean="0"/>
              <a:t>we </a:t>
            </a:r>
            <a:r>
              <a:rPr lang="en-US" dirty="0"/>
              <a:t>include controls in </a:t>
            </a:r>
            <a:r>
              <a:rPr lang="en-US" dirty="0" smtClean="0"/>
              <a:t>the </a:t>
            </a:r>
            <a:r>
              <a:rPr lang="en-US" dirty="0"/>
              <a:t>projects that are not part of the standard control set, the .</a:t>
            </a:r>
            <a:r>
              <a:rPr lang="en-US" dirty="0" err="1"/>
              <a:t>ocx</a:t>
            </a:r>
            <a:r>
              <a:rPr lang="en-US" dirty="0"/>
              <a:t> file names will be included in the project.</a:t>
            </a:r>
          </a:p>
          <a:p>
            <a:pPr algn="just"/>
            <a:r>
              <a:rPr lang="en-US" b="1" dirty="0"/>
              <a:t>.</a:t>
            </a:r>
            <a:r>
              <a:rPr lang="en-US" b="1" dirty="0" err="1"/>
              <a:t>vbw</a:t>
            </a:r>
            <a:r>
              <a:rPr lang="en-US" b="1" dirty="0"/>
              <a:t> file: </a:t>
            </a:r>
            <a:r>
              <a:rPr lang="en-US" dirty="0"/>
              <a:t>After </a:t>
            </a:r>
            <a:r>
              <a:rPr lang="en-US" dirty="0" smtClean="0"/>
              <a:t>the project is saves , </a:t>
            </a:r>
            <a:r>
              <a:rPr lang="en-US" dirty="0"/>
              <a:t>Visual Basic automatically adds one more file to </a:t>
            </a:r>
            <a:r>
              <a:rPr lang="en-US" dirty="0" smtClean="0"/>
              <a:t>the </a:t>
            </a:r>
            <a:r>
              <a:rPr lang="en-US" dirty="0"/>
              <a:t>project with extension of .</a:t>
            </a:r>
            <a:r>
              <a:rPr lang="en-US" dirty="0" err="1"/>
              <a:t>vbw</a:t>
            </a:r>
            <a:r>
              <a:rPr lang="en-US" dirty="0"/>
              <a:t>. This file </a:t>
            </a:r>
            <a:r>
              <a:rPr lang="en-US" dirty="0" smtClean="0"/>
              <a:t>holds information</a:t>
            </a:r>
            <a:r>
              <a:rPr lang="en-US" dirty="0"/>
              <a:t> about each project’s form.</a:t>
            </a:r>
          </a:p>
        </p:txBody>
      </p:sp>
    </p:spTree>
    <p:extLst>
      <p:ext uri="{BB962C8B-B14F-4D97-AF65-F5344CB8AC3E}">
        <p14:creationId xmlns:p14="http://schemas.microsoft.com/office/powerpoint/2010/main" val="422264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smtClean="0"/>
              <a:t>Integrated Development Environment (IDE)</a:t>
            </a:r>
            <a:endParaRPr lang="en-US" dirty="0"/>
          </a:p>
        </p:txBody>
      </p:sp>
      <p:sp>
        <p:nvSpPr>
          <p:cNvPr id="3" name="Content Placeholder 2"/>
          <p:cNvSpPr>
            <a:spLocks noGrp="1"/>
          </p:cNvSpPr>
          <p:nvPr>
            <p:ph idx="1"/>
          </p:nvPr>
        </p:nvSpPr>
        <p:spPr>
          <a:xfrm>
            <a:off x="530352" y="877824"/>
            <a:ext cx="11018520" cy="4837176"/>
          </a:xfrm>
        </p:spPr>
        <p:txBody>
          <a:bodyPr>
            <a:normAutofit fontScale="92500" lnSpcReduction="10000"/>
          </a:bodyPr>
          <a:lstStyle/>
          <a:p>
            <a:r>
              <a:rPr lang="en-US" dirty="0"/>
              <a:t>IDE is a term commonly used in the programming world to describe the interface and environment that </a:t>
            </a:r>
            <a:r>
              <a:rPr lang="en-US" dirty="0" smtClean="0"/>
              <a:t>is used to </a:t>
            </a:r>
            <a:r>
              <a:rPr lang="en-US" dirty="0"/>
              <a:t>create </a:t>
            </a:r>
            <a:r>
              <a:rPr lang="en-US" dirty="0" smtClean="0"/>
              <a:t>an application.</a:t>
            </a:r>
          </a:p>
          <a:p>
            <a:r>
              <a:rPr lang="en-US" dirty="0"/>
              <a:t>It is called </a:t>
            </a:r>
            <a:r>
              <a:rPr lang="en-US" i="1" dirty="0"/>
              <a:t>integrated</a:t>
            </a:r>
            <a:r>
              <a:rPr lang="en-US" dirty="0"/>
              <a:t> because we can access virtually all of the development tools that we need from one screen called an </a:t>
            </a:r>
            <a:r>
              <a:rPr lang="en-US" i="1" dirty="0"/>
              <a:t>interface</a:t>
            </a:r>
            <a:r>
              <a:rPr lang="en-US" dirty="0"/>
              <a:t>. </a:t>
            </a:r>
          </a:p>
          <a:p>
            <a:r>
              <a:rPr lang="en-US" dirty="0"/>
              <a:t>The IDE is also commonly referred to as the </a:t>
            </a:r>
            <a:r>
              <a:rPr lang="en-US" i="1" dirty="0"/>
              <a:t>design environment</a:t>
            </a:r>
            <a:r>
              <a:rPr lang="en-US" dirty="0"/>
              <a:t>, or the </a:t>
            </a:r>
            <a:r>
              <a:rPr lang="en-US" i="1" dirty="0"/>
              <a:t>program</a:t>
            </a:r>
            <a:r>
              <a:rPr lang="en-US" dirty="0"/>
              <a:t>.</a:t>
            </a:r>
          </a:p>
          <a:p>
            <a:r>
              <a:rPr lang="en-US" dirty="0" smtClean="0"/>
              <a:t>The </a:t>
            </a:r>
            <a:r>
              <a:rPr lang="en-US" dirty="0"/>
              <a:t>Visual Basic IDE is made up of a number of components</a:t>
            </a:r>
          </a:p>
          <a:p>
            <a:pPr lvl="1"/>
            <a:r>
              <a:rPr lang="en-US" dirty="0"/>
              <a:t>Menu Bar</a:t>
            </a:r>
          </a:p>
          <a:p>
            <a:pPr lvl="1"/>
            <a:r>
              <a:rPr lang="en-US" dirty="0"/>
              <a:t>Tool Bar</a:t>
            </a:r>
          </a:p>
          <a:p>
            <a:pPr lvl="1"/>
            <a:r>
              <a:rPr lang="en-US" dirty="0"/>
              <a:t>Project Explorer</a:t>
            </a:r>
          </a:p>
          <a:p>
            <a:pPr lvl="1"/>
            <a:r>
              <a:rPr lang="en-US" dirty="0"/>
              <a:t>Properties window</a:t>
            </a:r>
          </a:p>
          <a:p>
            <a:pPr lvl="1"/>
            <a:r>
              <a:rPr lang="en-US" dirty="0"/>
              <a:t>Form Layout Window</a:t>
            </a:r>
          </a:p>
          <a:p>
            <a:pPr lvl="1"/>
            <a:r>
              <a:rPr lang="en-US" dirty="0"/>
              <a:t>Toolbox</a:t>
            </a:r>
          </a:p>
          <a:p>
            <a:pPr lvl="1"/>
            <a:r>
              <a:rPr lang="en-US" dirty="0"/>
              <a:t>Form Designer</a:t>
            </a:r>
          </a:p>
          <a:p>
            <a:pPr marL="320040" lvl="1" indent="0">
              <a:buNone/>
            </a:pPr>
            <a:endParaRPr lang="en-US" dirty="0"/>
          </a:p>
        </p:txBody>
      </p:sp>
    </p:spTree>
    <p:extLst>
      <p:ext uri="{BB962C8B-B14F-4D97-AF65-F5344CB8AC3E}">
        <p14:creationId xmlns:p14="http://schemas.microsoft.com/office/powerpoint/2010/main" val="266937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smtClean="0"/>
              <a:t>Integrated Development Environment (IDE)</a:t>
            </a:r>
            <a:endParaRPr lang="en-US" dirty="0"/>
          </a:p>
        </p:txBody>
      </p:sp>
      <p:pic>
        <p:nvPicPr>
          <p:cNvPr id="4" name="Content Placeholder 3"/>
          <p:cNvPicPr>
            <a:picLocks noGrp="1" noChangeAspect="1"/>
          </p:cNvPicPr>
          <p:nvPr>
            <p:ph idx="1"/>
          </p:nvPr>
        </p:nvPicPr>
        <p:blipFill>
          <a:blip r:embed="rId2"/>
          <a:stretch>
            <a:fillRect/>
          </a:stretch>
        </p:blipFill>
        <p:spPr>
          <a:xfrm>
            <a:off x="667512" y="758953"/>
            <a:ext cx="10378440" cy="5682320"/>
          </a:xfrm>
          <a:prstGeom prst="rect">
            <a:avLst/>
          </a:prstGeom>
        </p:spPr>
      </p:pic>
    </p:spTree>
    <p:extLst>
      <p:ext uri="{BB962C8B-B14F-4D97-AF65-F5344CB8AC3E}">
        <p14:creationId xmlns:p14="http://schemas.microsoft.com/office/powerpoint/2010/main" val="24474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smtClean="0"/>
              <a:t>Integrated Development Environment (IDE)</a:t>
            </a:r>
            <a:endParaRPr lang="en-US" dirty="0"/>
          </a:p>
        </p:txBody>
      </p:sp>
      <p:sp>
        <p:nvSpPr>
          <p:cNvPr id="3" name="Content Placeholder 2"/>
          <p:cNvSpPr>
            <a:spLocks noGrp="1"/>
          </p:cNvSpPr>
          <p:nvPr>
            <p:ph idx="1"/>
          </p:nvPr>
        </p:nvSpPr>
        <p:spPr>
          <a:xfrm>
            <a:off x="502920" y="795528"/>
            <a:ext cx="11228832" cy="4919472"/>
          </a:xfrm>
        </p:spPr>
        <p:txBody>
          <a:bodyPr/>
          <a:lstStyle/>
          <a:p>
            <a:r>
              <a:rPr lang="en-US" b="1" dirty="0"/>
              <a:t>Toolbox</a:t>
            </a:r>
            <a:endParaRPr lang="en-US" dirty="0"/>
          </a:p>
          <a:p>
            <a:pPr marL="45720" indent="0">
              <a:buNone/>
            </a:pPr>
            <a:r>
              <a:rPr lang="en-US" dirty="0"/>
              <a:t>The toolbox is simply a library of controls which </a:t>
            </a:r>
            <a:r>
              <a:rPr lang="en-US" dirty="0" smtClean="0"/>
              <a:t>we </a:t>
            </a:r>
            <a:r>
              <a:rPr lang="en-US" dirty="0"/>
              <a:t>can place on </a:t>
            </a:r>
            <a:r>
              <a:rPr lang="en-US" dirty="0" smtClean="0"/>
              <a:t>the </a:t>
            </a:r>
            <a:r>
              <a:rPr lang="en-US" dirty="0"/>
              <a:t>application. The Toolbox contains a set of controls that are used to place on a Form at design time thereby creating the user interface area. Additional controls can be included in the toolbox by using the Components menu item on the Project menu. </a:t>
            </a:r>
            <a:endParaRPr lang="en-US" dirty="0" smtClean="0"/>
          </a:p>
          <a:p>
            <a:pPr marL="45720" indent="0">
              <a:buNone/>
            </a:pPr>
            <a:endParaRPr lang="en-US" dirty="0"/>
          </a:p>
        </p:txBody>
      </p:sp>
      <p:pic>
        <p:nvPicPr>
          <p:cNvPr id="4" name="Picture 3"/>
          <p:cNvPicPr>
            <a:picLocks noChangeAspect="1"/>
          </p:cNvPicPr>
          <p:nvPr/>
        </p:nvPicPr>
        <p:blipFill>
          <a:blip r:embed="rId2"/>
          <a:stretch>
            <a:fillRect/>
          </a:stretch>
        </p:blipFill>
        <p:spPr>
          <a:xfrm>
            <a:off x="4009557" y="2351400"/>
            <a:ext cx="2894163" cy="4396477"/>
          </a:xfrm>
          <a:prstGeom prst="rect">
            <a:avLst/>
          </a:prstGeom>
        </p:spPr>
      </p:pic>
    </p:spTree>
    <p:extLst>
      <p:ext uri="{BB962C8B-B14F-4D97-AF65-F5344CB8AC3E}">
        <p14:creationId xmlns:p14="http://schemas.microsoft.com/office/powerpoint/2010/main" val="43342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smtClean="0"/>
              <a:t>The Form Object </a:t>
            </a:r>
            <a:endParaRPr lang="en-US" dirty="0"/>
          </a:p>
        </p:txBody>
      </p:sp>
      <p:sp>
        <p:nvSpPr>
          <p:cNvPr id="3" name="Content Placeholder 2"/>
          <p:cNvSpPr>
            <a:spLocks noGrp="1"/>
          </p:cNvSpPr>
          <p:nvPr>
            <p:ph idx="1"/>
          </p:nvPr>
        </p:nvSpPr>
        <p:spPr>
          <a:xfrm>
            <a:off x="694944" y="676656"/>
            <a:ext cx="11128248" cy="5852160"/>
          </a:xfrm>
        </p:spPr>
        <p:txBody>
          <a:bodyPr>
            <a:normAutofit/>
          </a:bodyPr>
          <a:lstStyle/>
          <a:p>
            <a:r>
              <a:rPr lang="en-US" dirty="0" smtClean="0"/>
              <a:t>The </a:t>
            </a:r>
            <a:r>
              <a:rPr lang="en-US" dirty="0"/>
              <a:t>Form is where the user interface is drawn. </a:t>
            </a:r>
            <a:endParaRPr lang="en-US" dirty="0" smtClean="0"/>
          </a:p>
          <a:p>
            <a:r>
              <a:rPr lang="en-US" dirty="0" smtClean="0"/>
              <a:t>It </a:t>
            </a:r>
            <a:r>
              <a:rPr lang="en-US" dirty="0"/>
              <a:t>is central to the development of Visual Basic applications</a:t>
            </a:r>
            <a:r>
              <a:rPr lang="en-US" dirty="0" smtClean="0"/>
              <a:t>.</a:t>
            </a:r>
          </a:p>
          <a:p>
            <a:r>
              <a:rPr lang="en-US" dirty="0" smtClean="0"/>
              <a:t>It contains all other GUI components such as text box, command button , label etc.</a:t>
            </a:r>
          </a:p>
          <a:p>
            <a:r>
              <a:rPr lang="en-US" dirty="0" smtClean="0"/>
              <a:t> </a:t>
            </a:r>
            <a:r>
              <a:rPr lang="en-US" b="1" dirty="0"/>
              <a:t>Form Properties: </a:t>
            </a:r>
            <a:endParaRPr lang="en-US" b="1" dirty="0" smtClean="0"/>
          </a:p>
          <a:p>
            <a:pPr marL="45720" indent="0">
              <a:buNone/>
            </a:pPr>
            <a:endParaRPr lang="en-US" b="1" dirty="0" smtClean="0"/>
          </a:p>
          <a:p>
            <a:pPr marL="45720" indent="0">
              <a:buNone/>
            </a:pPr>
            <a:r>
              <a:rPr lang="en-US" b="1" dirty="0"/>
              <a:t>	</a:t>
            </a:r>
            <a:endParaRPr lang="en-US" dirty="0" smtClean="0"/>
          </a:p>
          <a:p>
            <a:pPr marL="45720" indent="0">
              <a:buNone/>
            </a:pPr>
            <a:endParaRPr lang="en-US" dirty="0"/>
          </a:p>
          <a:p>
            <a:pPr marL="45720" indent="0">
              <a:buNone/>
            </a:pPr>
            <a:endParaRPr lang="en-US" dirty="0" smtClean="0"/>
          </a:p>
        </p:txBody>
      </p:sp>
      <p:graphicFrame>
        <p:nvGraphicFramePr>
          <p:cNvPr id="4" name="Table 3"/>
          <p:cNvGraphicFramePr>
            <a:graphicFrameLocks noGrp="1"/>
          </p:cNvGraphicFramePr>
          <p:nvPr>
            <p:extLst/>
          </p:nvPr>
        </p:nvGraphicFramePr>
        <p:xfrm>
          <a:off x="1051560" y="2649050"/>
          <a:ext cx="10323576" cy="3337560"/>
        </p:xfrm>
        <a:graphic>
          <a:graphicData uri="http://schemas.openxmlformats.org/drawingml/2006/table">
            <a:tbl>
              <a:tblPr firstRow="1" bandRow="1">
                <a:tableStyleId>{5DA37D80-6434-44D0-A028-1B22A696006F}</a:tableStyleId>
              </a:tblPr>
              <a:tblGrid>
                <a:gridCol w="2329146">
                  <a:extLst>
                    <a:ext uri="{9D8B030D-6E8A-4147-A177-3AD203B41FA5}">
                      <a16:colId xmlns:a16="http://schemas.microsoft.com/office/drawing/2014/main" val="3673132500"/>
                    </a:ext>
                  </a:extLst>
                </a:gridCol>
                <a:gridCol w="7994430">
                  <a:extLst>
                    <a:ext uri="{9D8B030D-6E8A-4147-A177-3AD203B41FA5}">
                      <a16:colId xmlns:a16="http://schemas.microsoft.com/office/drawing/2014/main" val="107681085"/>
                    </a:ext>
                  </a:extLst>
                </a:gridCol>
              </a:tblGrid>
              <a:tr h="370840">
                <a:tc>
                  <a:txBody>
                    <a:bodyPr/>
                    <a:lstStyle/>
                    <a:p>
                      <a:r>
                        <a:rPr lang="en-US" dirty="0" smtClean="0"/>
                        <a:t>Property</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3700946035"/>
                  </a:ext>
                </a:extLst>
              </a:tr>
              <a:tr h="370840">
                <a:tc>
                  <a:txBody>
                    <a:bodyPr/>
                    <a:lstStyle/>
                    <a:p>
                      <a:r>
                        <a:rPr lang="en-US" dirty="0" smtClean="0"/>
                        <a:t>Name</a:t>
                      </a:r>
                      <a:endParaRPr lang="en-US" dirty="0"/>
                    </a:p>
                  </a:txBody>
                  <a:tcPr/>
                </a:tc>
                <a:tc>
                  <a:txBody>
                    <a:bodyPr/>
                    <a:lstStyle/>
                    <a:p>
                      <a:r>
                        <a:rPr lang="en-US" dirty="0" smtClean="0"/>
                        <a:t>Used to give</a:t>
                      </a:r>
                      <a:r>
                        <a:rPr lang="en-US" baseline="0" dirty="0" smtClean="0"/>
                        <a:t> a name to a form</a:t>
                      </a:r>
                      <a:endParaRPr lang="en-US" dirty="0"/>
                    </a:p>
                  </a:txBody>
                  <a:tcPr/>
                </a:tc>
                <a:extLst>
                  <a:ext uri="{0D108BD9-81ED-4DB2-BD59-A6C34878D82A}">
                    <a16:rowId xmlns:a16="http://schemas.microsoft.com/office/drawing/2014/main" val="348634257"/>
                  </a:ext>
                </a:extLst>
              </a:tr>
              <a:tr h="370840">
                <a:tc>
                  <a:txBody>
                    <a:bodyPr/>
                    <a:lstStyle/>
                    <a:p>
                      <a:r>
                        <a:rPr lang="en-US" dirty="0" smtClean="0"/>
                        <a:t>Caption</a:t>
                      </a:r>
                      <a:endParaRPr lang="en-US" dirty="0"/>
                    </a:p>
                  </a:txBody>
                  <a:tcPr/>
                </a:tc>
                <a:tc>
                  <a:txBody>
                    <a:bodyPr/>
                    <a:lstStyle/>
                    <a:p>
                      <a:r>
                        <a:rPr lang="en-US" dirty="0" smtClean="0"/>
                        <a:t>It sets the form window title</a:t>
                      </a:r>
                      <a:endParaRPr lang="en-US" dirty="0"/>
                    </a:p>
                  </a:txBody>
                  <a:tcPr/>
                </a:tc>
                <a:extLst>
                  <a:ext uri="{0D108BD9-81ED-4DB2-BD59-A6C34878D82A}">
                    <a16:rowId xmlns:a16="http://schemas.microsoft.com/office/drawing/2014/main" val="1205587737"/>
                  </a:ext>
                </a:extLst>
              </a:tr>
              <a:tr h="370840">
                <a:tc>
                  <a:txBody>
                    <a:bodyPr/>
                    <a:lstStyle/>
                    <a:p>
                      <a:r>
                        <a:rPr lang="en-US" dirty="0" err="1" smtClean="0"/>
                        <a:t>BackColor</a:t>
                      </a:r>
                      <a:endParaRPr lang="en-US" dirty="0"/>
                    </a:p>
                  </a:txBody>
                  <a:tcPr/>
                </a:tc>
                <a:tc>
                  <a:txBody>
                    <a:bodyPr/>
                    <a:lstStyle/>
                    <a:p>
                      <a:r>
                        <a:rPr lang="en-US" dirty="0" smtClean="0"/>
                        <a:t>Sets the form background color</a:t>
                      </a:r>
                      <a:endParaRPr lang="en-US" dirty="0"/>
                    </a:p>
                  </a:txBody>
                  <a:tcPr/>
                </a:tc>
                <a:extLst>
                  <a:ext uri="{0D108BD9-81ED-4DB2-BD59-A6C34878D82A}">
                    <a16:rowId xmlns:a16="http://schemas.microsoft.com/office/drawing/2014/main" val="2666201763"/>
                  </a:ext>
                </a:extLst>
              </a:tr>
              <a:tr h="370840">
                <a:tc>
                  <a:txBody>
                    <a:bodyPr/>
                    <a:lstStyle/>
                    <a:p>
                      <a:r>
                        <a:rPr lang="en-US" dirty="0" err="1" smtClean="0"/>
                        <a:t>BorderStyle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Sets the form border to be fixed or sizeable. </a:t>
                      </a:r>
                      <a:endParaRPr lang="en-US" dirty="0"/>
                    </a:p>
                  </a:txBody>
                  <a:tcPr/>
                </a:tc>
                <a:extLst>
                  <a:ext uri="{0D108BD9-81ED-4DB2-BD59-A6C34878D82A}">
                    <a16:rowId xmlns:a16="http://schemas.microsoft.com/office/drawing/2014/main" val="4196135877"/>
                  </a:ext>
                </a:extLst>
              </a:tr>
              <a:tr h="370840">
                <a:tc>
                  <a:txBody>
                    <a:bodyPr/>
                    <a:lstStyle/>
                    <a:p>
                      <a:r>
                        <a:rPr lang="en-US" dirty="0" err="1" smtClean="0"/>
                        <a:t>MaxButton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can be True</a:t>
                      </a:r>
                      <a:r>
                        <a:rPr lang="en-US" baseline="0" dirty="0" smtClean="0"/>
                        <a:t> or False. If set to False, the maximize button is not displayed</a:t>
                      </a:r>
                      <a:endParaRPr lang="en-US" dirty="0"/>
                    </a:p>
                  </a:txBody>
                  <a:tcPr/>
                </a:tc>
                <a:extLst>
                  <a:ext uri="{0D108BD9-81ED-4DB2-BD59-A6C34878D82A}">
                    <a16:rowId xmlns:a16="http://schemas.microsoft.com/office/drawing/2014/main" val="1284477476"/>
                  </a:ext>
                </a:extLst>
              </a:tr>
              <a:tr h="370840">
                <a:tc>
                  <a:txBody>
                    <a:bodyPr/>
                    <a:lstStyle/>
                    <a:p>
                      <a:r>
                        <a:rPr lang="en-US" dirty="0" err="1" smtClean="0"/>
                        <a:t>MinButton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can be True</a:t>
                      </a:r>
                      <a:r>
                        <a:rPr lang="en-US" baseline="0" dirty="0" smtClean="0"/>
                        <a:t> or False. If set to False, the minimize button is not displayed</a:t>
                      </a:r>
                      <a:endParaRPr lang="en-US" dirty="0" smtClean="0"/>
                    </a:p>
                  </a:txBody>
                  <a:tcPr/>
                </a:tc>
                <a:extLst>
                  <a:ext uri="{0D108BD9-81ED-4DB2-BD59-A6C34878D82A}">
                    <a16:rowId xmlns:a16="http://schemas.microsoft.com/office/drawing/2014/main" val="2567098022"/>
                  </a:ext>
                </a:extLst>
              </a:tr>
              <a:tr h="370840">
                <a:tc>
                  <a:txBody>
                    <a:bodyPr/>
                    <a:lstStyle/>
                    <a:p>
                      <a:r>
                        <a:rPr lang="en-US" dirty="0" smtClean="0"/>
                        <a:t>Top and</a:t>
                      </a:r>
                      <a:r>
                        <a:rPr lang="en-US" baseline="0" dirty="0" smtClean="0"/>
                        <a:t> Left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determine the position or location of the form on the window</a:t>
                      </a:r>
                      <a:endParaRPr lang="en-US" dirty="0"/>
                    </a:p>
                  </a:txBody>
                  <a:tcPr/>
                </a:tc>
                <a:extLst>
                  <a:ext uri="{0D108BD9-81ED-4DB2-BD59-A6C34878D82A}">
                    <a16:rowId xmlns:a16="http://schemas.microsoft.com/office/drawing/2014/main" val="2555721184"/>
                  </a:ext>
                </a:extLst>
              </a:tr>
              <a:tr h="370840">
                <a:tc>
                  <a:txBody>
                    <a:bodyPr/>
                    <a:lstStyle/>
                    <a:p>
                      <a:r>
                        <a:rPr lang="en-US" dirty="0" smtClean="0"/>
                        <a:t>Width and Height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decides</a:t>
                      </a:r>
                      <a:r>
                        <a:rPr lang="en-US" baseline="0" dirty="0" smtClean="0"/>
                        <a:t> the size of the form.</a:t>
                      </a:r>
                      <a:endParaRPr lang="en-US" dirty="0"/>
                    </a:p>
                  </a:txBody>
                  <a:tcPr/>
                </a:tc>
                <a:extLst>
                  <a:ext uri="{0D108BD9-81ED-4DB2-BD59-A6C34878D82A}">
                    <a16:rowId xmlns:a16="http://schemas.microsoft.com/office/drawing/2014/main" val="1215281689"/>
                  </a:ext>
                </a:extLst>
              </a:tr>
            </a:tbl>
          </a:graphicData>
        </a:graphic>
      </p:graphicFrame>
    </p:spTree>
    <p:extLst>
      <p:ext uri="{BB962C8B-B14F-4D97-AF65-F5344CB8AC3E}">
        <p14:creationId xmlns:p14="http://schemas.microsoft.com/office/powerpoint/2010/main" val="318701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smtClean="0"/>
              <a:t>The Form Object </a:t>
            </a:r>
            <a:endParaRPr lang="en-US" dirty="0"/>
          </a:p>
        </p:txBody>
      </p:sp>
      <p:sp>
        <p:nvSpPr>
          <p:cNvPr id="3" name="Content Placeholder 2"/>
          <p:cNvSpPr>
            <a:spLocks noGrp="1"/>
          </p:cNvSpPr>
          <p:nvPr>
            <p:ph idx="1"/>
          </p:nvPr>
        </p:nvSpPr>
        <p:spPr>
          <a:xfrm>
            <a:off x="694944" y="676656"/>
            <a:ext cx="11128248" cy="5852160"/>
          </a:xfrm>
        </p:spPr>
        <p:txBody>
          <a:bodyPr>
            <a:normAutofit/>
          </a:bodyPr>
          <a:lstStyle/>
          <a:p>
            <a:r>
              <a:rPr lang="en-US" b="1" dirty="0" smtClean="0"/>
              <a:t>Form Methods: </a:t>
            </a:r>
          </a:p>
          <a:p>
            <a:endParaRPr lang="en-US" b="1" dirty="0"/>
          </a:p>
          <a:p>
            <a:endParaRPr lang="en-US" b="1" dirty="0" smtClean="0"/>
          </a:p>
          <a:p>
            <a:endParaRPr lang="en-US" b="1" dirty="0"/>
          </a:p>
          <a:p>
            <a:endParaRPr lang="en-US" b="1" dirty="0" smtClean="0"/>
          </a:p>
          <a:p>
            <a:r>
              <a:rPr lang="en-US" b="1" dirty="0" smtClean="0"/>
              <a:t>Examples</a:t>
            </a:r>
          </a:p>
          <a:p>
            <a:pPr marL="45720" indent="0">
              <a:buNone/>
            </a:pPr>
            <a:r>
              <a:rPr lang="en-US" dirty="0" err="1" smtClean="0"/>
              <a:t>frmExample.Cls</a:t>
            </a:r>
            <a:r>
              <a:rPr lang="en-US" dirty="0" smtClean="0"/>
              <a:t>                  clears </a:t>
            </a:r>
            <a:r>
              <a:rPr lang="en-US" dirty="0"/>
              <a:t>the </a:t>
            </a:r>
            <a:r>
              <a:rPr lang="en-US" dirty="0" smtClean="0"/>
              <a:t>form</a:t>
            </a:r>
          </a:p>
          <a:p>
            <a:pPr marL="45720" indent="0">
              <a:buNone/>
            </a:pPr>
            <a:r>
              <a:rPr lang="en-US" dirty="0" smtClean="0"/>
              <a:t> </a:t>
            </a:r>
            <a:r>
              <a:rPr lang="en-US" dirty="0" err="1" smtClean="0"/>
              <a:t>frmExample.Print</a:t>
            </a:r>
            <a:r>
              <a:rPr lang="en-US" dirty="0"/>
              <a:t> </a:t>
            </a:r>
            <a:r>
              <a:rPr lang="en-US" dirty="0" smtClean="0"/>
              <a:t>"This </a:t>
            </a:r>
            <a:r>
              <a:rPr lang="en-US" dirty="0"/>
              <a:t>will print on the form"</a:t>
            </a:r>
            <a:r>
              <a:rPr lang="en-US" b="1" dirty="0" smtClean="0"/>
              <a:t> </a:t>
            </a:r>
          </a:p>
          <a:p>
            <a:pPr marL="45720" indent="0">
              <a:buNone/>
            </a:pPr>
            <a:endParaRPr lang="en-US" b="1" dirty="0" smtClean="0"/>
          </a:p>
          <a:p>
            <a:pPr marL="45720" indent="0">
              <a:buNone/>
            </a:pPr>
            <a:r>
              <a:rPr lang="en-US" b="1" dirty="0"/>
              <a:t>	</a:t>
            </a:r>
            <a:endParaRPr lang="en-US" dirty="0" smtClean="0"/>
          </a:p>
          <a:p>
            <a:pPr marL="45720" indent="0">
              <a:buNone/>
            </a:pPr>
            <a:endParaRPr lang="en-US" dirty="0"/>
          </a:p>
          <a:p>
            <a:pPr marL="45720" indent="0">
              <a:buNone/>
            </a:pPr>
            <a:endParaRPr lang="en-US" dirty="0" smtClean="0"/>
          </a:p>
        </p:txBody>
      </p:sp>
      <p:graphicFrame>
        <p:nvGraphicFramePr>
          <p:cNvPr id="4" name="Table 3"/>
          <p:cNvGraphicFramePr>
            <a:graphicFrameLocks noGrp="1"/>
          </p:cNvGraphicFramePr>
          <p:nvPr>
            <p:extLst/>
          </p:nvPr>
        </p:nvGraphicFramePr>
        <p:xfrm>
          <a:off x="1051560" y="1083564"/>
          <a:ext cx="10323576" cy="1854200"/>
        </p:xfrm>
        <a:graphic>
          <a:graphicData uri="http://schemas.openxmlformats.org/drawingml/2006/table">
            <a:tbl>
              <a:tblPr firstRow="1" bandRow="1">
                <a:tableStyleId>{5DA37D80-6434-44D0-A028-1B22A696006F}</a:tableStyleId>
              </a:tblPr>
              <a:tblGrid>
                <a:gridCol w="2329146">
                  <a:extLst>
                    <a:ext uri="{9D8B030D-6E8A-4147-A177-3AD203B41FA5}">
                      <a16:colId xmlns:a16="http://schemas.microsoft.com/office/drawing/2014/main" val="3673132500"/>
                    </a:ext>
                  </a:extLst>
                </a:gridCol>
                <a:gridCol w="7994430">
                  <a:extLst>
                    <a:ext uri="{9D8B030D-6E8A-4147-A177-3AD203B41FA5}">
                      <a16:colId xmlns:a16="http://schemas.microsoft.com/office/drawing/2014/main" val="107681085"/>
                    </a:ext>
                  </a:extLst>
                </a:gridCol>
              </a:tblGrid>
              <a:tr h="370840">
                <a:tc>
                  <a:txBody>
                    <a:bodyPr/>
                    <a:lstStyle/>
                    <a:p>
                      <a:r>
                        <a:rPr lang="en-US" dirty="0" smtClean="0"/>
                        <a:t>Method</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3700946035"/>
                  </a:ext>
                </a:extLst>
              </a:tr>
              <a:tr h="370840">
                <a:tc>
                  <a:txBody>
                    <a:bodyPr/>
                    <a:lstStyle/>
                    <a:p>
                      <a:r>
                        <a:rPr lang="en-US" dirty="0" err="1" smtClean="0"/>
                        <a:t>Cls</a:t>
                      </a:r>
                      <a:endParaRPr lang="en-US" dirty="0"/>
                    </a:p>
                  </a:txBody>
                  <a:tcPr/>
                </a:tc>
                <a:tc>
                  <a:txBody>
                    <a:bodyPr/>
                    <a:lstStyle/>
                    <a:p>
                      <a:r>
                        <a:rPr lang="en-US" dirty="0" smtClean="0"/>
                        <a:t>Clears all graphics and text from form. Does not clear any objects</a:t>
                      </a:r>
                      <a:endParaRPr lang="en-US" dirty="0"/>
                    </a:p>
                  </a:txBody>
                  <a:tcPr/>
                </a:tc>
                <a:extLst>
                  <a:ext uri="{0D108BD9-81ED-4DB2-BD59-A6C34878D82A}">
                    <a16:rowId xmlns:a16="http://schemas.microsoft.com/office/drawing/2014/main" val="348634257"/>
                  </a:ext>
                </a:extLst>
              </a:tr>
              <a:tr h="370840">
                <a:tc>
                  <a:txBody>
                    <a:bodyPr/>
                    <a:lstStyle/>
                    <a:p>
                      <a:r>
                        <a:rPr lang="en-US" dirty="0" smtClean="0"/>
                        <a:t>Print</a:t>
                      </a:r>
                      <a:endParaRPr lang="en-US" dirty="0"/>
                    </a:p>
                  </a:txBody>
                  <a:tcPr/>
                </a:tc>
                <a:tc>
                  <a:txBody>
                    <a:bodyPr/>
                    <a:lstStyle/>
                    <a:p>
                      <a:r>
                        <a:rPr lang="en-US" dirty="0" smtClean="0"/>
                        <a:t>Prints text string on the form</a:t>
                      </a:r>
                      <a:endParaRPr lang="en-US" dirty="0"/>
                    </a:p>
                  </a:txBody>
                  <a:tcPr/>
                </a:tc>
                <a:extLst>
                  <a:ext uri="{0D108BD9-81ED-4DB2-BD59-A6C34878D82A}">
                    <a16:rowId xmlns:a16="http://schemas.microsoft.com/office/drawing/2014/main" val="1205587737"/>
                  </a:ext>
                </a:extLst>
              </a:tr>
              <a:tr h="370840">
                <a:tc>
                  <a:txBody>
                    <a:bodyPr/>
                    <a:lstStyle/>
                    <a:p>
                      <a:r>
                        <a:rPr lang="en-US" dirty="0" smtClean="0"/>
                        <a:t>Open</a:t>
                      </a:r>
                      <a:endParaRPr lang="en-US" dirty="0"/>
                    </a:p>
                  </a:txBody>
                  <a:tcPr/>
                </a:tc>
                <a:tc>
                  <a:txBody>
                    <a:bodyPr/>
                    <a:lstStyle/>
                    <a:p>
                      <a:r>
                        <a:rPr lang="en-US" dirty="0" smtClean="0"/>
                        <a:t>Used</a:t>
                      </a:r>
                      <a:r>
                        <a:rPr lang="en-US" baseline="0" dirty="0" smtClean="0"/>
                        <a:t> to open a form</a:t>
                      </a:r>
                      <a:endParaRPr lang="en-US" dirty="0"/>
                    </a:p>
                  </a:txBody>
                  <a:tcPr/>
                </a:tc>
                <a:extLst>
                  <a:ext uri="{0D108BD9-81ED-4DB2-BD59-A6C34878D82A}">
                    <a16:rowId xmlns:a16="http://schemas.microsoft.com/office/drawing/2014/main" val="2666201763"/>
                  </a:ext>
                </a:extLst>
              </a:tr>
              <a:tr h="370840">
                <a:tc>
                  <a:txBody>
                    <a:bodyPr/>
                    <a:lstStyle/>
                    <a:p>
                      <a:r>
                        <a:rPr lang="en-US" dirty="0" smtClean="0"/>
                        <a:t>Move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Used to move a form to a</a:t>
                      </a:r>
                      <a:r>
                        <a:rPr lang="en-US" baseline="0" dirty="0" smtClean="0"/>
                        <a:t> new position.</a:t>
                      </a:r>
                      <a:endParaRPr lang="en-US" dirty="0"/>
                    </a:p>
                  </a:txBody>
                  <a:tcPr/>
                </a:tc>
                <a:extLst>
                  <a:ext uri="{0D108BD9-81ED-4DB2-BD59-A6C34878D82A}">
                    <a16:rowId xmlns:a16="http://schemas.microsoft.com/office/drawing/2014/main" val="4196135877"/>
                  </a:ext>
                </a:extLst>
              </a:tr>
            </a:tbl>
          </a:graphicData>
        </a:graphic>
      </p:graphicFrame>
    </p:spTree>
    <p:extLst>
      <p:ext uri="{BB962C8B-B14F-4D97-AF65-F5344CB8AC3E}">
        <p14:creationId xmlns:p14="http://schemas.microsoft.com/office/powerpoint/2010/main" val="161417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smtClean="0"/>
              <a:t>The Form Object </a:t>
            </a:r>
            <a:endParaRPr lang="en-US" dirty="0"/>
          </a:p>
        </p:txBody>
      </p:sp>
      <p:sp>
        <p:nvSpPr>
          <p:cNvPr id="3" name="Content Placeholder 2"/>
          <p:cNvSpPr>
            <a:spLocks noGrp="1"/>
          </p:cNvSpPr>
          <p:nvPr>
            <p:ph idx="1"/>
          </p:nvPr>
        </p:nvSpPr>
        <p:spPr>
          <a:xfrm>
            <a:off x="694944" y="676656"/>
            <a:ext cx="11128248" cy="5852160"/>
          </a:xfrm>
        </p:spPr>
        <p:txBody>
          <a:bodyPr>
            <a:normAutofit/>
          </a:bodyPr>
          <a:lstStyle/>
          <a:p>
            <a:r>
              <a:rPr lang="en-US" b="1" dirty="0" smtClean="0"/>
              <a:t>Form Events: </a:t>
            </a:r>
          </a:p>
          <a:p>
            <a:endParaRPr lang="en-US" b="1" dirty="0"/>
          </a:p>
          <a:p>
            <a:endParaRPr lang="en-US" b="1" dirty="0" smtClean="0"/>
          </a:p>
          <a:p>
            <a:endParaRPr lang="en-US" b="1" dirty="0"/>
          </a:p>
          <a:p>
            <a:endParaRPr lang="en-US" b="1" dirty="0" smtClean="0"/>
          </a:p>
          <a:p>
            <a:pPr marL="45720" indent="0">
              <a:buNone/>
            </a:pPr>
            <a:endParaRPr lang="en-US" dirty="0" smtClean="0"/>
          </a:p>
          <a:p>
            <a:pPr marL="45720" indent="0">
              <a:buNone/>
            </a:pPr>
            <a:r>
              <a:rPr lang="en-US" b="1" dirty="0"/>
              <a:t>	</a:t>
            </a:r>
            <a:endParaRPr lang="en-US" dirty="0" smtClean="0"/>
          </a:p>
          <a:p>
            <a:pPr marL="45720" indent="0">
              <a:buNone/>
            </a:pPr>
            <a:endParaRPr lang="en-US" dirty="0"/>
          </a:p>
          <a:p>
            <a:pPr marL="45720" indent="0">
              <a:buNone/>
            </a:pPr>
            <a:endParaRPr lang="en-US" dirty="0" smtClean="0"/>
          </a:p>
        </p:txBody>
      </p:sp>
      <p:graphicFrame>
        <p:nvGraphicFramePr>
          <p:cNvPr id="4" name="Table 3"/>
          <p:cNvGraphicFramePr>
            <a:graphicFrameLocks noGrp="1"/>
          </p:cNvGraphicFramePr>
          <p:nvPr>
            <p:extLst/>
          </p:nvPr>
        </p:nvGraphicFramePr>
        <p:xfrm>
          <a:off x="1051560" y="1083564"/>
          <a:ext cx="10323576" cy="2225040"/>
        </p:xfrm>
        <a:graphic>
          <a:graphicData uri="http://schemas.openxmlformats.org/drawingml/2006/table">
            <a:tbl>
              <a:tblPr firstRow="1" bandRow="1">
                <a:tableStyleId>{5DA37D80-6434-44D0-A028-1B22A696006F}</a:tableStyleId>
              </a:tblPr>
              <a:tblGrid>
                <a:gridCol w="2329146">
                  <a:extLst>
                    <a:ext uri="{9D8B030D-6E8A-4147-A177-3AD203B41FA5}">
                      <a16:colId xmlns:a16="http://schemas.microsoft.com/office/drawing/2014/main" val="3673132500"/>
                    </a:ext>
                  </a:extLst>
                </a:gridCol>
                <a:gridCol w="7994430">
                  <a:extLst>
                    <a:ext uri="{9D8B030D-6E8A-4147-A177-3AD203B41FA5}">
                      <a16:colId xmlns:a16="http://schemas.microsoft.com/office/drawing/2014/main" val="107681085"/>
                    </a:ext>
                  </a:extLst>
                </a:gridCol>
              </a:tblGrid>
              <a:tr h="370840">
                <a:tc>
                  <a:txBody>
                    <a:bodyPr/>
                    <a:lstStyle/>
                    <a:p>
                      <a:r>
                        <a:rPr lang="en-US" dirty="0" smtClean="0"/>
                        <a:t>Events</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3700946035"/>
                  </a:ext>
                </a:extLst>
              </a:tr>
              <a:tr h="370840">
                <a:tc>
                  <a:txBody>
                    <a:bodyPr/>
                    <a:lstStyle/>
                    <a:p>
                      <a:r>
                        <a:rPr lang="en-US" dirty="0" smtClean="0"/>
                        <a:t>Click </a:t>
                      </a:r>
                      <a:endParaRPr lang="en-US" dirty="0"/>
                    </a:p>
                  </a:txBody>
                  <a:tcPr/>
                </a:tc>
                <a:tc>
                  <a:txBody>
                    <a:bodyPr/>
                    <a:lstStyle/>
                    <a:p>
                      <a:r>
                        <a:rPr lang="en-US" dirty="0" err="1" smtClean="0"/>
                        <a:t>Form_Click</a:t>
                      </a:r>
                      <a:r>
                        <a:rPr lang="en-US" dirty="0" smtClean="0"/>
                        <a:t> event is triggered when user clicks on form.</a:t>
                      </a:r>
                      <a:endParaRPr lang="en-US" dirty="0"/>
                    </a:p>
                  </a:txBody>
                  <a:tcPr/>
                </a:tc>
                <a:extLst>
                  <a:ext uri="{0D108BD9-81ED-4DB2-BD59-A6C34878D82A}">
                    <a16:rowId xmlns:a16="http://schemas.microsoft.com/office/drawing/2014/main" val="348634257"/>
                  </a:ext>
                </a:extLst>
              </a:tr>
              <a:tr h="370840">
                <a:tc>
                  <a:txBody>
                    <a:bodyPr/>
                    <a:lstStyle/>
                    <a:p>
                      <a:r>
                        <a:rPr lang="en-US" dirty="0" err="1" smtClean="0"/>
                        <a:t>DblClick</a:t>
                      </a:r>
                      <a:endParaRPr lang="en-US" dirty="0"/>
                    </a:p>
                  </a:txBody>
                  <a:tcPr/>
                </a:tc>
                <a:tc>
                  <a:txBody>
                    <a:bodyPr/>
                    <a:lstStyle/>
                    <a:p>
                      <a:r>
                        <a:rPr lang="en-US" dirty="0" err="1" smtClean="0"/>
                        <a:t>Form_DblClick</a:t>
                      </a:r>
                      <a:r>
                        <a:rPr lang="en-US" dirty="0" smtClean="0"/>
                        <a:t> event is triggered when user </a:t>
                      </a:r>
                      <a:r>
                        <a:rPr lang="en-US" dirty="0" err="1" smtClean="0"/>
                        <a:t>doubleclicks</a:t>
                      </a:r>
                      <a:r>
                        <a:rPr lang="en-US" dirty="0" smtClean="0"/>
                        <a:t> on form</a:t>
                      </a:r>
                      <a:endParaRPr lang="en-US" dirty="0"/>
                    </a:p>
                  </a:txBody>
                  <a:tcPr/>
                </a:tc>
                <a:extLst>
                  <a:ext uri="{0D108BD9-81ED-4DB2-BD59-A6C34878D82A}">
                    <a16:rowId xmlns:a16="http://schemas.microsoft.com/office/drawing/2014/main" val="1205587737"/>
                  </a:ext>
                </a:extLst>
              </a:tr>
              <a:tr h="370840">
                <a:tc>
                  <a:txBody>
                    <a:bodyPr/>
                    <a:lstStyle/>
                    <a:p>
                      <a:r>
                        <a:rPr lang="en-US" dirty="0" smtClean="0"/>
                        <a:t>Load</a:t>
                      </a:r>
                      <a:endParaRPr lang="en-US" dirty="0"/>
                    </a:p>
                  </a:txBody>
                  <a:tcPr/>
                </a:tc>
                <a:tc>
                  <a:txBody>
                    <a:bodyPr/>
                    <a:lstStyle/>
                    <a:p>
                      <a:r>
                        <a:rPr lang="en-US" dirty="0" err="1" smtClean="0"/>
                        <a:t>Form_Load</a:t>
                      </a:r>
                      <a:r>
                        <a:rPr lang="en-US" dirty="0" smtClean="0"/>
                        <a:t> event occurs when form is loaded. </a:t>
                      </a:r>
                      <a:endParaRPr lang="en-US" b="1" dirty="0" smtClean="0"/>
                    </a:p>
                  </a:txBody>
                  <a:tcPr/>
                </a:tc>
                <a:extLst>
                  <a:ext uri="{0D108BD9-81ED-4DB2-BD59-A6C34878D82A}">
                    <a16:rowId xmlns:a16="http://schemas.microsoft.com/office/drawing/2014/main" val="2666201763"/>
                  </a:ext>
                </a:extLst>
              </a:tr>
              <a:tr h="370840">
                <a:tc>
                  <a:txBody>
                    <a:bodyPr/>
                    <a:lstStyle/>
                    <a:p>
                      <a:r>
                        <a:rPr lang="en-US" dirty="0" smtClean="0"/>
                        <a:t>Unload</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Form_Unload</a:t>
                      </a:r>
                      <a:r>
                        <a:rPr lang="en-US" dirty="0" smtClean="0"/>
                        <a:t> event occurs when form is unloaded</a:t>
                      </a:r>
                      <a:endParaRPr lang="en-US" dirty="0"/>
                    </a:p>
                  </a:txBody>
                  <a:tcPr/>
                </a:tc>
                <a:extLst>
                  <a:ext uri="{0D108BD9-81ED-4DB2-BD59-A6C34878D82A}">
                    <a16:rowId xmlns:a16="http://schemas.microsoft.com/office/drawing/2014/main" val="4196135877"/>
                  </a:ext>
                </a:extLst>
              </a:tr>
              <a:tr h="370840">
                <a:tc>
                  <a:txBody>
                    <a:bodyPr/>
                    <a:lstStyle/>
                    <a:p>
                      <a:r>
                        <a:rPr lang="en-US" dirty="0" smtClean="0"/>
                        <a:t>Resize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Form_Resize</a:t>
                      </a:r>
                      <a:r>
                        <a:rPr lang="en-US" dirty="0" smtClean="0"/>
                        <a:t> event occurs when </a:t>
                      </a:r>
                      <a:r>
                        <a:rPr lang="en-US" dirty="0" err="1" smtClean="0"/>
                        <a:t>auser</a:t>
                      </a:r>
                      <a:r>
                        <a:rPr lang="en-US" dirty="0" smtClean="0"/>
                        <a:t> resizes a window</a:t>
                      </a:r>
                      <a:endParaRPr lang="en-US" dirty="0"/>
                    </a:p>
                  </a:txBody>
                  <a:tcPr/>
                </a:tc>
                <a:extLst>
                  <a:ext uri="{0D108BD9-81ED-4DB2-BD59-A6C34878D82A}">
                    <a16:rowId xmlns:a16="http://schemas.microsoft.com/office/drawing/2014/main" val="3689824653"/>
                  </a:ext>
                </a:extLst>
              </a:tr>
            </a:tbl>
          </a:graphicData>
        </a:graphic>
      </p:graphicFrame>
    </p:spTree>
    <p:extLst>
      <p:ext uri="{BB962C8B-B14F-4D97-AF65-F5344CB8AC3E}">
        <p14:creationId xmlns:p14="http://schemas.microsoft.com/office/powerpoint/2010/main" val="93969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smtClean="0"/>
              <a:t>The Command Button </a:t>
            </a:r>
            <a:endParaRPr lang="en-US" dirty="0"/>
          </a:p>
        </p:txBody>
      </p:sp>
      <p:sp>
        <p:nvSpPr>
          <p:cNvPr id="3" name="Content Placeholder 2"/>
          <p:cNvSpPr>
            <a:spLocks noGrp="1"/>
          </p:cNvSpPr>
          <p:nvPr>
            <p:ph idx="1"/>
          </p:nvPr>
        </p:nvSpPr>
        <p:spPr>
          <a:xfrm>
            <a:off x="694944" y="676656"/>
            <a:ext cx="11128248" cy="5852160"/>
          </a:xfrm>
        </p:spPr>
        <p:txBody>
          <a:bodyPr>
            <a:normAutofit/>
          </a:bodyPr>
          <a:lstStyle/>
          <a:p>
            <a:r>
              <a:rPr lang="en-US" dirty="0"/>
              <a:t>The Command Button control is use to create buttons with a variety of uses on a form</a:t>
            </a:r>
            <a:r>
              <a:rPr lang="en-US" dirty="0" smtClean="0"/>
              <a:t>.</a:t>
            </a:r>
          </a:p>
          <a:p>
            <a:r>
              <a:rPr lang="en-US" dirty="0" smtClean="0"/>
              <a:t>A </a:t>
            </a:r>
            <a:r>
              <a:rPr lang="en-US" dirty="0"/>
              <a:t>command button is the most basic way to get user input while a program is running</a:t>
            </a:r>
            <a:r>
              <a:rPr lang="en-US" dirty="0" smtClean="0"/>
              <a:t>.</a:t>
            </a:r>
          </a:p>
          <a:p>
            <a:r>
              <a:rPr lang="en-US" dirty="0" smtClean="0"/>
              <a:t>By </a:t>
            </a:r>
            <a:r>
              <a:rPr lang="en-US" dirty="0"/>
              <a:t>clicking a command button, the user requests that a specific action be taken in the program</a:t>
            </a:r>
            <a:r>
              <a:rPr lang="en-US" dirty="0" smtClean="0"/>
              <a:t>.</a:t>
            </a:r>
          </a:p>
          <a:p>
            <a:r>
              <a:rPr lang="en-US" dirty="0" smtClean="0"/>
              <a:t> </a:t>
            </a:r>
            <a:r>
              <a:rPr lang="en-US" b="1" dirty="0" smtClean="0"/>
              <a:t>Command</a:t>
            </a:r>
            <a:r>
              <a:rPr lang="en-US" dirty="0" smtClean="0"/>
              <a:t> </a:t>
            </a:r>
            <a:r>
              <a:rPr lang="en-US" b="1" dirty="0" smtClean="0"/>
              <a:t>Button </a:t>
            </a:r>
            <a:r>
              <a:rPr lang="en-US" b="1" dirty="0"/>
              <a:t>Properties: </a:t>
            </a:r>
            <a:endParaRPr lang="en-US" b="1" dirty="0" smtClean="0"/>
          </a:p>
          <a:p>
            <a:pPr marL="45720" indent="0">
              <a:buNone/>
            </a:pPr>
            <a:endParaRPr lang="en-US" b="1" dirty="0" smtClean="0"/>
          </a:p>
          <a:p>
            <a:pPr marL="45720" indent="0">
              <a:buNone/>
            </a:pPr>
            <a:r>
              <a:rPr lang="en-US" b="1" dirty="0"/>
              <a:t>	</a:t>
            </a:r>
            <a:endParaRPr lang="en-US" dirty="0" smtClean="0"/>
          </a:p>
          <a:p>
            <a:pPr marL="45720" indent="0">
              <a:buNone/>
            </a:pPr>
            <a:endParaRPr lang="en-US" dirty="0" smtClean="0"/>
          </a:p>
        </p:txBody>
      </p:sp>
      <p:graphicFrame>
        <p:nvGraphicFramePr>
          <p:cNvPr id="4" name="Table 3"/>
          <p:cNvGraphicFramePr>
            <a:graphicFrameLocks noGrp="1"/>
          </p:cNvGraphicFramePr>
          <p:nvPr>
            <p:extLst/>
          </p:nvPr>
        </p:nvGraphicFramePr>
        <p:xfrm>
          <a:off x="1051560" y="2672867"/>
          <a:ext cx="10323576" cy="3774440"/>
        </p:xfrm>
        <a:graphic>
          <a:graphicData uri="http://schemas.openxmlformats.org/drawingml/2006/table">
            <a:tbl>
              <a:tblPr firstRow="1" bandRow="1">
                <a:tableStyleId>{5DA37D80-6434-44D0-A028-1B22A696006F}</a:tableStyleId>
              </a:tblPr>
              <a:tblGrid>
                <a:gridCol w="2329146">
                  <a:extLst>
                    <a:ext uri="{9D8B030D-6E8A-4147-A177-3AD203B41FA5}">
                      <a16:colId xmlns:a16="http://schemas.microsoft.com/office/drawing/2014/main" val="3673132500"/>
                    </a:ext>
                  </a:extLst>
                </a:gridCol>
                <a:gridCol w="7994430">
                  <a:extLst>
                    <a:ext uri="{9D8B030D-6E8A-4147-A177-3AD203B41FA5}">
                      <a16:colId xmlns:a16="http://schemas.microsoft.com/office/drawing/2014/main" val="107681085"/>
                    </a:ext>
                  </a:extLst>
                </a:gridCol>
              </a:tblGrid>
              <a:tr h="370840">
                <a:tc>
                  <a:txBody>
                    <a:bodyPr/>
                    <a:lstStyle/>
                    <a:p>
                      <a:r>
                        <a:rPr lang="en-US" dirty="0" smtClean="0"/>
                        <a:t>Property</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3700946035"/>
                  </a:ext>
                </a:extLst>
              </a:tr>
              <a:tr h="370840">
                <a:tc>
                  <a:txBody>
                    <a:bodyPr/>
                    <a:lstStyle/>
                    <a:p>
                      <a:r>
                        <a:rPr lang="en-US" dirty="0" smtClean="0"/>
                        <a:t>Name</a:t>
                      </a:r>
                      <a:endParaRPr lang="en-US" dirty="0"/>
                    </a:p>
                  </a:txBody>
                  <a:tcPr/>
                </a:tc>
                <a:tc>
                  <a:txBody>
                    <a:bodyPr/>
                    <a:lstStyle/>
                    <a:p>
                      <a:r>
                        <a:rPr lang="en-US" dirty="0" smtClean="0"/>
                        <a:t>Used to give</a:t>
                      </a:r>
                      <a:r>
                        <a:rPr lang="en-US" baseline="0" dirty="0" smtClean="0"/>
                        <a:t> a name to a command button</a:t>
                      </a:r>
                      <a:endParaRPr lang="en-US" dirty="0"/>
                    </a:p>
                  </a:txBody>
                  <a:tcPr/>
                </a:tc>
                <a:extLst>
                  <a:ext uri="{0D108BD9-81ED-4DB2-BD59-A6C34878D82A}">
                    <a16:rowId xmlns:a16="http://schemas.microsoft.com/office/drawing/2014/main" val="348634257"/>
                  </a:ext>
                </a:extLst>
              </a:tr>
              <a:tr h="370840">
                <a:tc>
                  <a:txBody>
                    <a:bodyPr/>
                    <a:lstStyle/>
                    <a:p>
                      <a:r>
                        <a:rPr lang="en-US" dirty="0" smtClean="0"/>
                        <a:t>Caption</a:t>
                      </a:r>
                      <a:endParaRPr lang="en-US" dirty="0"/>
                    </a:p>
                  </a:txBody>
                  <a:tcPr/>
                </a:tc>
                <a:tc>
                  <a:txBody>
                    <a:bodyPr/>
                    <a:lstStyle/>
                    <a:p>
                      <a:r>
                        <a:rPr lang="en-US" dirty="0" smtClean="0"/>
                        <a:t>Text to be displayed on button</a:t>
                      </a:r>
                      <a:endParaRPr lang="en-US" dirty="0"/>
                    </a:p>
                  </a:txBody>
                  <a:tcPr/>
                </a:tc>
                <a:extLst>
                  <a:ext uri="{0D108BD9-81ED-4DB2-BD59-A6C34878D82A}">
                    <a16:rowId xmlns:a16="http://schemas.microsoft.com/office/drawing/2014/main" val="1205587737"/>
                  </a:ext>
                </a:extLst>
              </a:tr>
              <a:tr h="370840">
                <a:tc>
                  <a:txBody>
                    <a:bodyPr/>
                    <a:lstStyle/>
                    <a:p>
                      <a:r>
                        <a:rPr lang="en-US" b="1" dirty="0" smtClean="0"/>
                        <a:t>Cancel</a:t>
                      </a:r>
                      <a:endParaRPr lang="en-US" b="1" dirty="0"/>
                    </a:p>
                  </a:txBody>
                  <a:tcPr/>
                </a:tc>
                <a:tc>
                  <a:txBody>
                    <a:bodyPr/>
                    <a:lstStyle/>
                    <a:p>
                      <a:r>
                        <a:rPr lang="en-US" dirty="0" smtClean="0"/>
                        <a:t>Allows selection of button with Esc key (only one button on a form can have this property True)</a:t>
                      </a:r>
                      <a:endParaRPr lang="en-US" dirty="0"/>
                    </a:p>
                  </a:txBody>
                  <a:tcPr/>
                </a:tc>
                <a:extLst>
                  <a:ext uri="{0D108BD9-81ED-4DB2-BD59-A6C34878D82A}">
                    <a16:rowId xmlns:a16="http://schemas.microsoft.com/office/drawing/2014/main" val="2666201763"/>
                  </a:ext>
                </a:extLst>
              </a:tr>
              <a:tr h="370840">
                <a:tc>
                  <a:txBody>
                    <a:bodyPr/>
                    <a:lstStyle/>
                    <a:p>
                      <a:r>
                        <a:rPr lang="en-US" b="1" dirty="0" smtClean="0"/>
                        <a:t>Default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Allows selection of button with Enter key (only one button on a form can have this property True).</a:t>
                      </a:r>
                      <a:endParaRPr lang="en-US" dirty="0"/>
                    </a:p>
                  </a:txBody>
                  <a:tcPr/>
                </a:tc>
                <a:extLst>
                  <a:ext uri="{0D108BD9-81ED-4DB2-BD59-A6C34878D82A}">
                    <a16:rowId xmlns:a16="http://schemas.microsoft.com/office/drawing/2014/main" val="4196135877"/>
                  </a:ext>
                </a:extLst>
              </a:tr>
              <a:tr h="370840">
                <a:tc>
                  <a:txBody>
                    <a:bodyPr/>
                    <a:lstStyle/>
                    <a:p>
                      <a:r>
                        <a:rPr lang="en-US" dirty="0" err="1" smtClean="0"/>
                        <a:t>BackColor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Sets the command</a:t>
                      </a:r>
                      <a:r>
                        <a:rPr lang="en-US" baseline="0" dirty="0" smtClean="0"/>
                        <a:t> button </a:t>
                      </a:r>
                      <a:r>
                        <a:rPr lang="en-US" dirty="0" smtClean="0"/>
                        <a:t>background color</a:t>
                      </a:r>
                    </a:p>
                  </a:txBody>
                  <a:tcPr/>
                </a:tc>
                <a:extLst>
                  <a:ext uri="{0D108BD9-81ED-4DB2-BD59-A6C34878D82A}">
                    <a16:rowId xmlns:a16="http://schemas.microsoft.com/office/drawing/2014/main" val="1284477476"/>
                  </a:ext>
                </a:extLst>
              </a:tr>
              <a:tr h="370840">
                <a:tc>
                  <a:txBody>
                    <a:bodyPr/>
                    <a:lstStyle/>
                    <a:p>
                      <a:r>
                        <a:rPr lang="en-US" dirty="0" err="1" smtClean="0"/>
                        <a:t>TabIndex</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Sets the order in which the</a:t>
                      </a:r>
                      <a:r>
                        <a:rPr lang="en-US" baseline="0" dirty="0" smtClean="0"/>
                        <a:t> controls will get focus when the tab key is pressed</a:t>
                      </a:r>
                      <a:endParaRPr lang="en-US" dirty="0" smtClean="0"/>
                    </a:p>
                  </a:txBody>
                  <a:tcPr/>
                </a:tc>
                <a:extLst>
                  <a:ext uri="{0D108BD9-81ED-4DB2-BD59-A6C34878D82A}">
                    <a16:rowId xmlns:a16="http://schemas.microsoft.com/office/drawing/2014/main" val="2567098022"/>
                  </a:ext>
                </a:extLst>
              </a:tr>
              <a:tr h="370840">
                <a:tc>
                  <a:txBody>
                    <a:bodyPr/>
                    <a:lstStyle/>
                    <a:p>
                      <a:r>
                        <a:rPr lang="en-US" dirty="0" err="1" smtClean="0"/>
                        <a:t>ToolTipText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 this property is set,</a:t>
                      </a:r>
                      <a:r>
                        <a:rPr lang="en-US" baseline="0" dirty="0" smtClean="0"/>
                        <a:t> the text will popup over the command button when user hovers the mouse pointer over it.</a:t>
                      </a:r>
                      <a:endParaRPr lang="en-US" dirty="0"/>
                    </a:p>
                  </a:txBody>
                  <a:tcPr/>
                </a:tc>
                <a:extLst>
                  <a:ext uri="{0D108BD9-81ED-4DB2-BD59-A6C34878D82A}">
                    <a16:rowId xmlns:a16="http://schemas.microsoft.com/office/drawing/2014/main" val="2555721184"/>
                  </a:ext>
                </a:extLst>
              </a:tr>
            </a:tbl>
          </a:graphicData>
        </a:graphic>
      </p:graphicFrame>
    </p:spTree>
    <p:extLst>
      <p:ext uri="{BB962C8B-B14F-4D97-AF65-F5344CB8AC3E}">
        <p14:creationId xmlns:p14="http://schemas.microsoft.com/office/powerpoint/2010/main" val="36446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944" y="676656"/>
            <a:ext cx="11128248" cy="5852160"/>
          </a:xfrm>
        </p:spPr>
        <p:txBody>
          <a:bodyPr>
            <a:normAutofit/>
          </a:bodyPr>
          <a:lstStyle/>
          <a:p>
            <a:r>
              <a:rPr lang="en-US" b="1" dirty="0" smtClean="0"/>
              <a:t>Command Button Methods: </a:t>
            </a:r>
          </a:p>
          <a:p>
            <a:endParaRPr lang="en-US" b="1" dirty="0"/>
          </a:p>
          <a:p>
            <a:endParaRPr lang="en-US" b="1" dirty="0" smtClean="0"/>
          </a:p>
          <a:p>
            <a:endParaRPr lang="en-US" b="1" dirty="0"/>
          </a:p>
          <a:p>
            <a:r>
              <a:rPr lang="en-US" b="1" dirty="0"/>
              <a:t>Command Button Events: </a:t>
            </a:r>
          </a:p>
          <a:p>
            <a:pPr marL="45720" indent="0">
              <a:buNone/>
            </a:pPr>
            <a:endParaRPr lang="en-US" b="1" dirty="0" smtClean="0"/>
          </a:p>
          <a:p>
            <a:pPr marL="45720" indent="0">
              <a:buNone/>
            </a:pPr>
            <a:endParaRPr lang="en-US" b="1" dirty="0" smtClean="0"/>
          </a:p>
          <a:p>
            <a:pPr marL="45720" indent="0">
              <a:buNone/>
            </a:pPr>
            <a:r>
              <a:rPr lang="en-US" b="1" dirty="0"/>
              <a:t>	</a:t>
            </a:r>
            <a:endParaRPr lang="en-US" dirty="0" smtClean="0"/>
          </a:p>
          <a:p>
            <a:pPr marL="45720" indent="0">
              <a:buNone/>
            </a:pPr>
            <a:endParaRPr lang="en-US" dirty="0"/>
          </a:p>
          <a:p>
            <a:pPr marL="45720" indent="0">
              <a:buNone/>
            </a:pPr>
            <a:endParaRPr lang="en-US" dirty="0" smtClean="0"/>
          </a:p>
        </p:txBody>
      </p:sp>
      <p:graphicFrame>
        <p:nvGraphicFramePr>
          <p:cNvPr id="4" name="Table 3"/>
          <p:cNvGraphicFramePr>
            <a:graphicFrameLocks noGrp="1"/>
          </p:cNvGraphicFramePr>
          <p:nvPr>
            <p:extLst/>
          </p:nvPr>
        </p:nvGraphicFramePr>
        <p:xfrm>
          <a:off x="1051560" y="1083564"/>
          <a:ext cx="10323576" cy="1112520"/>
        </p:xfrm>
        <a:graphic>
          <a:graphicData uri="http://schemas.openxmlformats.org/drawingml/2006/table">
            <a:tbl>
              <a:tblPr firstRow="1" bandRow="1">
                <a:tableStyleId>{5DA37D80-6434-44D0-A028-1B22A696006F}</a:tableStyleId>
              </a:tblPr>
              <a:tblGrid>
                <a:gridCol w="2329146">
                  <a:extLst>
                    <a:ext uri="{9D8B030D-6E8A-4147-A177-3AD203B41FA5}">
                      <a16:colId xmlns:a16="http://schemas.microsoft.com/office/drawing/2014/main" val="3673132500"/>
                    </a:ext>
                  </a:extLst>
                </a:gridCol>
                <a:gridCol w="7994430">
                  <a:extLst>
                    <a:ext uri="{9D8B030D-6E8A-4147-A177-3AD203B41FA5}">
                      <a16:colId xmlns:a16="http://schemas.microsoft.com/office/drawing/2014/main" val="107681085"/>
                    </a:ext>
                  </a:extLst>
                </a:gridCol>
              </a:tblGrid>
              <a:tr h="370840">
                <a:tc>
                  <a:txBody>
                    <a:bodyPr/>
                    <a:lstStyle/>
                    <a:p>
                      <a:r>
                        <a:rPr lang="en-US" dirty="0" smtClean="0"/>
                        <a:t>Method</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3700946035"/>
                  </a:ext>
                </a:extLst>
              </a:tr>
              <a:tr h="370840">
                <a:tc>
                  <a:txBody>
                    <a:bodyPr/>
                    <a:lstStyle/>
                    <a:p>
                      <a:r>
                        <a:rPr lang="en-US" dirty="0" smtClean="0"/>
                        <a:t>Move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Used to move a command button during program execution</a:t>
                      </a:r>
                      <a:r>
                        <a:rPr lang="en-US" baseline="0" dirty="0" smtClean="0"/>
                        <a:t>.</a:t>
                      </a:r>
                      <a:endParaRPr lang="en-US" dirty="0"/>
                    </a:p>
                  </a:txBody>
                  <a:tcPr/>
                </a:tc>
                <a:extLst>
                  <a:ext uri="{0D108BD9-81ED-4DB2-BD59-A6C34878D82A}">
                    <a16:rowId xmlns:a16="http://schemas.microsoft.com/office/drawing/2014/main" val="348634257"/>
                  </a:ext>
                </a:extLst>
              </a:tr>
              <a:tr h="370840">
                <a:tc>
                  <a:txBody>
                    <a:bodyPr/>
                    <a:lstStyle/>
                    <a:p>
                      <a:r>
                        <a:rPr lang="en-US" dirty="0" err="1" smtClean="0"/>
                        <a:t>SetFocus</a:t>
                      </a:r>
                      <a:endParaRPr lang="en-US" dirty="0"/>
                    </a:p>
                  </a:txBody>
                  <a:tcPr/>
                </a:tc>
                <a:tc>
                  <a:txBody>
                    <a:bodyPr/>
                    <a:lstStyle/>
                    <a:p>
                      <a:r>
                        <a:rPr lang="en-US" dirty="0" smtClean="0"/>
                        <a:t>Sets the focus to command button</a:t>
                      </a:r>
                      <a:endParaRPr lang="en-US" dirty="0"/>
                    </a:p>
                  </a:txBody>
                  <a:tcPr/>
                </a:tc>
                <a:extLst>
                  <a:ext uri="{0D108BD9-81ED-4DB2-BD59-A6C34878D82A}">
                    <a16:rowId xmlns:a16="http://schemas.microsoft.com/office/drawing/2014/main" val="1205587737"/>
                  </a:ext>
                </a:extLst>
              </a:tr>
            </a:tbl>
          </a:graphicData>
        </a:graphic>
      </p:graphicFrame>
      <p:graphicFrame>
        <p:nvGraphicFramePr>
          <p:cNvPr id="6" name="Table 5"/>
          <p:cNvGraphicFramePr>
            <a:graphicFrameLocks noGrp="1"/>
          </p:cNvGraphicFramePr>
          <p:nvPr>
            <p:extLst/>
          </p:nvPr>
        </p:nvGraphicFramePr>
        <p:xfrm>
          <a:off x="987552" y="3351530"/>
          <a:ext cx="10323576" cy="2021840"/>
        </p:xfrm>
        <a:graphic>
          <a:graphicData uri="http://schemas.openxmlformats.org/drawingml/2006/table">
            <a:tbl>
              <a:tblPr firstRow="1" bandRow="1">
                <a:tableStyleId>{5DA37D80-6434-44D0-A028-1B22A696006F}</a:tableStyleId>
              </a:tblPr>
              <a:tblGrid>
                <a:gridCol w="2329146">
                  <a:extLst>
                    <a:ext uri="{9D8B030D-6E8A-4147-A177-3AD203B41FA5}">
                      <a16:colId xmlns:a16="http://schemas.microsoft.com/office/drawing/2014/main" val="3673132500"/>
                    </a:ext>
                  </a:extLst>
                </a:gridCol>
                <a:gridCol w="7994430">
                  <a:extLst>
                    <a:ext uri="{9D8B030D-6E8A-4147-A177-3AD203B41FA5}">
                      <a16:colId xmlns:a16="http://schemas.microsoft.com/office/drawing/2014/main" val="107681085"/>
                    </a:ext>
                  </a:extLst>
                </a:gridCol>
              </a:tblGrid>
              <a:tr h="370840">
                <a:tc>
                  <a:txBody>
                    <a:bodyPr/>
                    <a:lstStyle/>
                    <a:p>
                      <a:r>
                        <a:rPr lang="en-US" dirty="0" smtClean="0"/>
                        <a:t>Events</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3700946035"/>
                  </a:ext>
                </a:extLst>
              </a:tr>
              <a:tr h="370840">
                <a:tc>
                  <a:txBody>
                    <a:bodyPr/>
                    <a:lstStyle/>
                    <a:p>
                      <a:r>
                        <a:rPr lang="en-US" dirty="0" smtClean="0"/>
                        <a:t>Click </a:t>
                      </a:r>
                      <a:endParaRPr lang="en-US" dirty="0"/>
                    </a:p>
                  </a:txBody>
                  <a:tcPr/>
                </a:tc>
                <a:tc>
                  <a:txBody>
                    <a:bodyPr/>
                    <a:lstStyle/>
                    <a:p>
                      <a:r>
                        <a:rPr lang="en-US" sz="1800" b="0" i="0" kern="1200" dirty="0" smtClean="0">
                          <a:solidFill>
                            <a:schemeClr val="tx1"/>
                          </a:solidFill>
                          <a:effectLst/>
                          <a:latin typeface="+mn-lt"/>
                          <a:ea typeface="+mn-ea"/>
                          <a:cs typeface="+mn-cs"/>
                        </a:rPr>
                        <a:t>Event triggered when button is selected either by clicking on it or by pressing the access key.</a:t>
                      </a:r>
                      <a:endParaRPr lang="en-US" dirty="0"/>
                    </a:p>
                  </a:txBody>
                  <a:tcPr/>
                </a:tc>
                <a:extLst>
                  <a:ext uri="{0D108BD9-81ED-4DB2-BD59-A6C34878D82A}">
                    <a16:rowId xmlns:a16="http://schemas.microsoft.com/office/drawing/2014/main" val="348634257"/>
                  </a:ext>
                </a:extLst>
              </a:tr>
              <a:tr h="370840">
                <a:tc>
                  <a:txBody>
                    <a:bodyPr/>
                    <a:lstStyle/>
                    <a:p>
                      <a:r>
                        <a:rPr lang="en-US" dirty="0" err="1" smtClean="0"/>
                        <a:t>GotFocus</a:t>
                      </a:r>
                      <a:endParaRPr lang="en-US" dirty="0"/>
                    </a:p>
                  </a:txBody>
                  <a:tcPr/>
                </a:tc>
                <a:tc>
                  <a:txBody>
                    <a:bodyPr/>
                    <a:lstStyle/>
                    <a:p>
                      <a:r>
                        <a:rPr lang="en-US" dirty="0" smtClean="0"/>
                        <a:t>Occurs when the button gets focus</a:t>
                      </a:r>
                      <a:r>
                        <a:rPr lang="en-US" baseline="0" dirty="0" smtClean="0"/>
                        <a:t> either from the tab key, when it is clicked on by the user or by using the </a:t>
                      </a:r>
                      <a:r>
                        <a:rPr lang="en-US" baseline="0" dirty="0" err="1" smtClean="0"/>
                        <a:t>SetFocus</a:t>
                      </a:r>
                      <a:endParaRPr lang="en-US" dirty="0"/>
                    </a:p>
                  </a:txBody>
                  <a:tcPr/>
                </a:tc>
                <a:extLst>
                  <a:ext uri="{0D108BD9-81ED-4DB2-BD59-A6C34878D82A}">
                    <a16:rowId xmlns:a16="http://schemas.microsoft.com/office/drawing/2014/main" val="1205587737"/>
                  </a:ext>
                </a:extLst>
              </a:tr>
              <a:tr h="370840">
                <a:tc>
                  <a:txBody>
                    <a:bodyPr/>
                    <a:lstStyle/>
                    <a:p>
                      <a:r>
                        <a:rPr lang="en-US" dirty="0" err="1" smtClean="0"/>
                        <a:t>LostFocus</a:t>
                      </a:r>
                      <a:endParaRPr lang="en-US" dirty="0"/>
                    </a:p>
                  </a:txBody>
                  <a:tcPr/>
                </a:tc>
                <a:tc>
                  <a:txBody>
                    <a:bodyPr/>
                    <a:lstStyle/>
                    <a:p>
                      <a:r>
                        <a:rPr lang="en-US" dirty="0" smtClean="0"/>
                        <a:t>It</a:t>
                      </a:r>
                      <a:r>
                        <a:rPr lang="en-US" baseline="0" dirty="0" smtClean="0"/>
                        <a:t> occurs when the command button loses focus.</a:t>
                      </a:r>
                      <a:endParaRPr lang="en-US" b="1" dirty="0" smtClean="0"/>
                    </a:p>
                  </a:txBody>
                  <a:tcPr/>
                </a:tc>
                <a:extLst>
                  <a:ext uri="{0D108BD9-81ED-4DB2-BD59-A6C34878D82A}">
                    <a16:rowId xmlns:a16="http://schemas.microsoft.com/office/drawing/2014/main" val="2666201763"/>
                  </a:ext>
                </a:extLst>
              </a:tr>
            </a:tbl>
          </a:graphicData>
        </a:graphic>
      </p:graphicFrame>
    </p:spTree>
    <p:extLst>
      <p:ext uri="{BB962C8B-B14F-4D97-AF65-F5344CB8AC3E}">
        <p14:creationId xmlns:p14="http://schemas.microsoft.com/office/powerpoint/2010/main" val="102429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smtClean="0"/>
              <a:t>The Text Box </a:t>
            </a:r>
            <a:endParaRPr lang="en-US" dirty="0"/>
          </a:p>
        </p:txBody>
      </p:sp>
      <p:sp>
        <p:nvSpPr>
          <p:cNvPr id="3" name="Content Placeholder 2"/>
          <p:cNvSpPr>
            <a:spLocks noGrp="1"/>
          </p:cNvSpPr>
          <p:nvPr>
            <p:ph idx="1"/>
          </p:nvPr>
        </p:nvSpPr>
        <p:spPr>
          <a:xfrm>
            <a:off x="694944" y="676656"/>
            <a:ext cx="11128248" cy="5852160"/>
          </a:xfrm>
        </p:spPr>
        <p:txBody>
          <a:bodyPr>
            <a:normAutofit/>
          </a:bodyPr>
          <a:lstStyle/>
          <a:p>
            <a:r>
              <a:rPr lang="en-US" sz="2400" dirty="0"/>
              <a:t>A Textbox is used to display information entered at design time, by a user at run-time, or assigned within code</a:t>
            </a:r>
            <a:r>
              <a:rPr lang="en-US" sz="2400" dirty="0" smtClean="0"/>
              <a:t>.</a:t>
            </a:r>
          </a:p>
          <a:p>
            <a:r>
              <a:rPr lang="en-US" sz="2400" dirty="0" smtClean="0"/>
              <a:t>The </a:t>
            </a:r>
            <a:r>
              <a:rPr lang="en-US" sz="2400" dirty="0"/>
              <a:t>displayed text may be edited</a:t>
            </a:r>
            <a:r>
              <a:rPr lang="en-US" sz="2400" dirty="0" smtClean="0"/>
              <a:t>.</a:t>
            </a:r>
          </a:p>
          <a:p>
            <a:r>
              <a:rPr lang="en-US" sz="2400" dirty="0" smtClean="0"/>
              <a:t>The </a:t>
            </a:r>
            <a:r>
              <a:rPr lang="en-US" sz="2400" dirty="0"/>
              <a:t>Textbox control is one of the most versatile tools in the Visual Basic toolbox</a:t>
            </a:r>
            <a:r>
              <a:rPr lang="en-US" sz="2400" dirty="0" smtClean="0"/>
              <a:t>.</a:t>
            </a:r>
          </a:p>
          <a:p>
            <a:r>
              <a:rPr lang="en-US" sz="2400" dirty="0"/>
              <a:t>This control performs two functions</a:t>
            </a:r>
            <a:r>
              <a:rPr lang="en-US" sz="2400" dirty="0" smtClean="0"/>
              <a:t>:</a:t>
            </a:r>
          </a:p>
          <a:p>
            <a:pPr lvl="1"/>
            <a:r>
              <a:rPr lang="en-US" sz="2400" dirty="0" smtClean="0"/>
              <a:t>Displaying </a:t>
            </a:r>
            <a:r>
              <a:rPr lang="en-US" sz="2400" dirty="0"/>
              <a:t>output (such as operating instructions or the contents of a file) on a form</a:t>
            </a:r>
            <a:r>
              <a:rPr lang="en-US" sz="2400" dirty="0" smtClean="0"/>
              <a:t>.</a:t>
            </a:r>
          </a:p>
          <a:p>
            <a:pPr lvl="1"/>
            <a:r>
              <a:rPr lang="en-US" sz="2400" dirty="0" smtClean="0"/>
              <a:t> </a:t>
            </a:r>
            <a:r>
              <a:rPr lang="en-US" sz="2400" dirty="0"/>
              <a:t>Receiving text (such as names and phone numbers) as user input</a:t>
            </a:r>
            <a:r>
              <a:rPr lang="en-US" sz="2400" dirty="0" smtClean="0"/>
              <a:t>.</a:t>
            </a:r>
          </a:p>
          <a:p>
            <a:pPr marL="45720" indent="0">
              <a:buNone/>
            </a:pPr>
            <a:r>
              <a:rPr lang="en-US" sz="2400" b="1" dirty="0"/>
              <a:t>	</a:t>
            </a:r>
            <a:endParaRPr lang="en-US" sz="2400" dirty="0" smtClean="0"/>
          </a:p>
          <a:p>
            <a:pPr marL="45720" indent="0">
              <a:buNone/>
            </a:pPr>
            <a:endParaRPr lang="en-US" sz="2400" dirty="0" smtClean="0"/>
          </a:p>
        </p:txBody>
      </p:sp>
    </p:spTree>
    <p:extLst>
      <p:ext uri="{BB962C8B-B14F-4D97-AF65-F5344CB8AC3E}">
        <p14:creationId xmlns:p14="http://schemas.microsoft.com/office/powerpoint/2010/main" val="336012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lstStyle/>
          <a:p>
            <a:r>
              <a:rPr lang="en-US" dirty="0"/>
              <a:t>Advantages</a:t>
            </a:r>
          </a:p>
        </p:txBody>
      </p:sp>
      <p:sp>
        <p:nvSpPr>
          <p:cNvPr id="3" name="Content Placeholder 2"/>
          <p:cNvSpPr>
            <a:spLocks noGrp="1"/>
          </p:cNvSpPr>
          <p:nvPr>
            <p:ph idx="1"/>
          </p:nvPr>
        </p:nvSpPr>
        <p:spPr>
          <a:xfrm>
            <a:off x="886690" y="1286440"/>
            <a:ext cx="10954328" cy="4643305"/>
          </a:xfrm>
        </p:spPr>
        <p:txBody>
          <a:bodyPr>
            <a:noAutofit/>
          </a:bodyPr>
          <a:lstStyle/>
          <a:p>
            <a:pPr marL="914400" lvl="1" indent="-514350">
              <a:buFont typeface="+mj-lt"/>
              <a:buAutoNum type="arabicPeriod"/>
            </a:pPr>
            <a:r>
              <a:rPr lang="en-US" sz="2800" dirty="0"/>
              <a:t>Reduced Cost</a:t>
            </a:r>
          </a:p>
          <a:p>
            <a:pPr marL="914400" lvl="1" indent="-514350">
              <a:buFont typeface="+mj-lt"/>
              <a:buAutoNum type="arabicPeriod"/>
            </a:pPr>
            <a:r>
              <a:rPr lang="en-US" sz="2800" dirty="0"/>
              <a:t>Time Saving</a:t>
            </a:r>
          </a:p>
          <a:p>
            <a:pPr marL="914400" lvl="1" indent="-514350">
              <a:buFont typeface="+mj-lt"/>
              <a:buAutoNum type="arabicPeriod"/>
            </a:pPr>
            <a:r>
              <a:rPr lang="en-US" sz="2800" dirty="0"/>
              <a:t>Lower advertising cost</a:t>
            </a:r>
          </a:p>
          <a:p>
            <a:pPr marL="914400" lvl="1" indent="-514350">
              <a:buFont typeface="+mj-lt"/>
              <a:buAutoNum type="arabicPeriod"/>
            </a:pPr>
            <a:r>
              <a:rPr lang="en-US" sz="2800" dirty="0"/>
              <a:t>Global scope</a:t>
            </a:r>
          </a:p>
          <a:p>
            <a:pPr marL="914400" lvl="1" indent="-514350">
              <a:buFont typeface="+mj-lt"/>
              <a:buAutoNum type="arabicPeriod"/>
            </a:pPr>
            <a:r>
              <a:rPr lang="en-US" sz="2800" dirty="0"/>
              <a:t>Better quality of products</a:t>
            </a:r>
          </a:p>
          <a:p>
            <a:pPr marL="914400" lvl="1" indent="-514350">
              <a:buFont typeface="+mj-lt"/>
              <a:buAutoNum type="arabicPeriod"/>
            </a:pPr>
            <a:r>
              <a:rPr lang="en-US" sz="2800" dirty="0"/>
              <a:t>Equal opportunities for all merchants</a:t>
            </a:r>
          </a:p>
          <a:p>
            <a:pPr marL="914400" lvl="1" indent="-514350">
              <a:buFont typeface="+mj-lt"/>
              <a:buAutoNum type="arabicPeriod"/>
            </a:pPr>
            <a:r>
              <a:rPr lang="en-US" sz="2800" dirty="0"/>
              <a:t>Online Payments</a:t>
            </a:r>
          </a:p>
          <a:p>
            <a:pPr marL="914400" lvl="1" indent="-514350">
              <a:buFont typeface="+mj-lt"/>
              <a:buAutoNum type="arabicPeriod"/>
            </a:pPr>
            <a:r>
              <a:rPr lang="en-US" sz="2800" dirty="0"/>
              <a:t>Availability</a:t>
            </a:r>
          </a:p>
          <a:p>
            <a:pPr algn="just"/>
            <a:endParaRPr lang="en-US" sz="2800" dirty="0"/>
          </a:p>
        </p:txBody>
      </p:sp>
    </p:spTree>
    <p:extLst>
      <p:ext uri="{BB962C8B-B14F-4D97-AF65-F5344CB8AC3E}">
        <p14:creationId xmlns:p14="http://schemas.microsoft.com/office/powerpoint/2010/main" val="331509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smtClean="0"/>
              <a:t>The Text Box </a:t>
            </a:r>
            <a:endParaRPr lang="en-US" dirty="0"/>
          </a:p>
        </p:txBody>
      </p:sp>
      <p:sp>
        <p:nvSpPr>
          <p:cNvPr id="3" name="Content Placeholder 2"/>
          <p:cNvSpPr>
            <a:spLocks noGrp="1"/>
          </p:cNvSpPr>
          <p:nvPr>
            <p:ph idx="1"/>
          </p:nvPr>
        </p:nvSpPr>
        <p:spPr>
          <a:xfrm>
            <a:off x="694944" y="676656"/>
            <a:ext cx="11128248" cy="5852160"/>
          </a:xfrm>
        </p:spPr>
        <p:txBody>
          <a:bodyPr>
            <a:normAutofit/>
          </a:bodyPr>
          <a:lstStyle/>
          <a:p>
            <a:r>
              <a:rPr lang="en-US" b="1" dirty="0" smtClean="0"/>
              <a:t>Text</a:t>
            </a:r>
            <a:r>
              <a:rPr lang="en-US" dirty="0" smtClean="0"/>
              <a:t> </a:t>
            </a:r>
            <a:r>
              <a:rPr lang="en-US" b="1" dirty="0" smtClean="0"/>
              <a:t>Box </a:t>
            </a:r>
            <a:r>
              <a:rPr lang="en-US" b="1" dirty="0"/>
              <a:t>Properties: </a:t>
            </a:r>
            <a:r>
              <a:rPr lang="en-US" b="1" dirty="0" smtClean="0"/>
              <a:t>   </a:t>
            </a:r>
            <a:r>
              <a:rPr lang="en-US" b="1" dirty="0" err="1" smtClean="0"/>
              <a:t>txtName.Text</a:t>
            </a:r>
            <a:r>
              <a:rPr lang="en-US" b="1" dirty="0" smtClean="0"/>
              <a:t>=“</a:t>
            </a:r>
            <a:r>
              <a:rPr lang="en-US" b="1" dirty="0" err="1" smtClean="0"/>
              <a:t>Sumit</a:t>
            </a:r>
            <a:r>
              <a:rPr lang="en-US" b="1" dirty="0" smtClean="0"/>
              <a:t>”        </a:t>
            </a:r>
            <a:r>
              <a:rPr lang="en-US" b="1" dirty="0" err="1" smtClean="0"/>
              <a:t>txtName</a:t>
            </a:r>
            <a:r>
              <a:rPr lang="en-US" b="1" dirty="0" smtClean="0"/>
              <a:t>=“</a:t>
            </a:r>
            <a:r>
              <a:rPr lang="en-US" b="1" dirty="0" err="1" smtClean="0"/>
              <a:t>Sumit</a:t>
            </a:r>
            <a:r>
              <a:rPr lang="en-US" b="1" dirty="0" smtClean="0"/>
              <a:t>”</a:t>
            </a:r>
          </a:p>
          <a:p>
            <a:pPr marL="45720" indent="0">
              <a:buNone/>
            </a:pPr>
            <a:endParaRPr lang="en-US" b="1" dirty="0" smtClean="0"/>
          </a:p>
          <a:p>
            <a:pPr marL="45720" indent="0">
              <a:buNone/>
            </a:pPr>
            <a:r>
              <a:rPr lang="en-US" b="1" dirty="0"/>
              <a:t>	</a:t>
            </a:r>
            <a:endParaRPr lang="en-US" dirty="0" smtClean="0"/>
          </a:p>
          <a:p>
            <a:pPr marL="45720" indent="0">
              <a:buNone/>
            </a:pPr>
            <a:endParaRPr lang="en-US" dirty="0" smtClean="0"/>
          </a:p>
        </p:txBody>
      </p:sp>
      <p:graphicFrame>
        <p:nvGraphicFramePr>
          <p:cNvPr id="4" name="Table 3"/>
          <p:cNvGraphicFramePr>
            <a:graphicFrameLocks noGrp="1"/>
          </p:cNvGraphicFramePr>
          <p:nvPr>
            <p:extLst/>
          </p:nvPr>
        </p:nvGraphicFramePr>
        <p:xfrm>
          <a:off x="694944" y="1164107"/>
          <a:ext cx="10834116" cy="4145280"/>
        </p:xfrm>
        <a:graphic>
          <a:graphicData uri="http://schemas.openxmlformats.org/drawingml/2006/table">
            <a:tbl>
              <a:tblPr firstRow="1" bandRow="1">
                <a:tableStyleId>{5DA37D80-6434-44D0-A028-1B22A696006F}</a:tableStyleId>
              </a:tblPr>
              <a:tblGrid>
                <a:gridCol w="2444331">
                  <a:extLst>
                    <a:ext uri="{9D8B030D-6E8A-4147-A177-3AD203B41FA5}">
                      <a16:colId xmlns:a16="http://schemas.microsoft.com/office/drawing/2014/main" val="3673132500"/>
                    </a:ext>
                  </a:extLst>
                </a:gridCol>
                <a:gridCol w="8389785">
                  <a:extLst>
                    <a:ext uri="{9D8B030D-6E8A-4147-A177-3AD203B41FA5}">
                      <a16:colId xmlns:a16="http://schemas.microsoft.com/office/drawing/2014/main" val="107681085"/>
                    </a:ext>
                  </a:extLst>
                </a:gridCol>
              </a:tblGrid>
              <a:tr h="370840">
                <a:tc>
                  <a:txBody>
                    <a:bodyPr/>
                    <a:lstStyle/>
                    <a:p>
                      <a:r>
                        <a:rPr lang="en-US" dirty="0" smtClean="0"/>
                        <a:t>Property</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3700946035"/>
                  </a:ext>
                </a:extLst>
              </a:tr>
              <a:tr h="370840">
                <a:tc>
                  <a:txBody>
                    <a:bodyPr/>
                    <a:lstStyle/>
                    <a:p>
                      <a:r>
                        <a:rPr lang="en-US" dirty="0" smtClean="0"/>
                        <a:t>Name</a:t>
                      </a:r>
                      <a:endParaRPr lang="en-US" dirty="0"/>
                    </a:p>
                  </a:txBody>
                  <a:tcPr/>
                </a:tc>
                <a:tc>
                  <a:txBody>
                    <a:bodyPr/>
                    <a:lstStyle/>
                    <a:p>
                      <a:r>
                        <a:rPr lang="en-US" dirty="0" smtClean="0"/>
                        <a:t>Used to give</a:t>
                      </a:r>
                      <a:r>
                        <a:rPr lang="en-US" baseline="0" dirty="0" smtClean="0"/>
                        <a:t> a name to a text box</a:t>
                      </a:r>
                      <a:endParaRPr lang="en-US" dirty="0"/>
                    </a:p>
                  </a:txBody>
                  <a:tcPr/>
                </a:tc>
                <a:extLst>
                  <a:ext uri="{0D108BD9-81ED-4DB2-BD59-A6C34878D82A}">
                    <a16:rowId xmlns:a16="http://schemas.microsoft.com/office/drawing/2014/main" val="348634257"/>
                  </a:ext>
                </a:extLst>
              </a:tr>
              <a:tr h="370840">
                <a:tc>
                  <a:txBody>
                    <a:bodyPr/>
                    <a:lstStyle/>
                    <a:p>
                      <a:r>
                        <a:rPr lang="en-US" dirty="0" smtClean="0"/>
                        <a:t>Alignment</a:t>
                      </a:r>
                      <a:endParaRPr lang="en-US" dirty="0"/>
                    </a:p>
                  </a:txBody>
                  <a:tcPr/>
                </a:tc>
                <a:tc>
                  <a:txBody>
                    <a:bodyPr/>
                    <a:lstStyle/>
                    <a:p>
                      <a:r>
                        <a:rPr lang="en-US" dirty="0" smtClean="0"/>
                        <a:t>To change the alignment of text within the text box. The values can only be set at design time and not at run time.</a:t>
                      </a:r>
                      <a:endParaRPr lang="en-US" dirty="0"/>
                    </a:p>
                  </a:txBody>
                  <a:tcPr/>
                </a:tc>
                <a:extLst>
                  <a:ext uri="{0D108BD9-81ED-4DB2-BD59-A6C34878D82A}">
                    <a16:rowId xmlns:a16="http://schemas.microsoft.com/office/drawing/2014/main" val="1205587737"/>
                  </a:ext>
                </a:extLst>
              </a:tr>
              <a:tr h="370840">
                <a:tc>
                  <a:txBody>
                    <a:bodyPr/>
                    <a:lstStyle/>
                    <a:p>
                      <a:r>
                        <a:rPr lang="en-US" dirty="0" smtClean="0"/>
                        <a:t>Enabled</a:t>
                      </a:r>
                      <a:endParaRPr lang="en-US" dirty="0"/>
                    </a:p>
                  </a:txBody>
                  <a:tcPr/>
                </a:tc>
                <a:tc>
                  <a:txBody>
                    <a:bodyPr/>
                    <a:lstStyle/>
                    <a:p>
                      <a:r>
                        <a:rPr lang="en-US" dirty="0" smtClean="0"/>
                        <a:t>Value must be True or False. If False, user cannot enter data into the text</a:t>
                      </a:r>
                      <a:r>
                        <a:rPr lang="en-US" baseline="0" dirty="0" smtClean="0"/>
                        <a:t> box but can be displayed through the program.</a:t>
                      </a:r>
                      <a:endParaRPr lang="en-US" dirty="0"/>
                    </a:p>
                  </a:txBody>
                  <a:tcPr/>
                </a:tc>
                <a:extLst>
                  <a:ext uri="{0D108BD9-81ED-4DB2-BD59-A6C34878D82A}">
                    <a16:rowId xmlns:a16="http://schemas.microsoft.com/office/drawing/2014/main" val="2666201763"/>
                  </a:ext>
                </a:extLst>
              </a:tr>
              <a:tr h="370840">
                <a:tc>
                  <a:txBody>
                    <a:bodyPr/>
                    <a:lstStyle/>
                    <a:p>
                      <a:r>
                        <a:rPr lang="en-US" dirty="0" err="1" smtClean="0"/>
                        <a:t>MaxLength</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effectLst/>
                          <a:latin typeface="+mn-lt"/>
                          <a:ea typeface="+mn-ea"/>
                          <a:cs typeface="+mn-cs"/>
                        </a:rPr>
                        <a:t> Limits the length of displayed text (0 value indicates unlimited length)</a:t>
                      </a:r>
                      <a:endParaRPr lang="en-US" dirty="0"/>
                    </a:p>
                  </a:txBody>
                  <a:tcPr/>
                </a:tc>
                <a:extLst>
                  <a:ext uri="{0D108BD9-81ED-4DB2-BD59-A6C34878D82A}">
                    <a16:rowId xmlns:a16="http://schemas.microsoft.com/office/drawing/2014/main" val="4196135877"/>
                  </a:ext>
                </a:extLst>
              </a:tr>
              <a:tr h="370840">
                <a:tc>
                  <a:txBody>
                    <a:bodyPr/>
                    <a:lstStyle/>
                    <a:p>
                      <a:r>
                        <a:rPr lang="en-US" dirty="0" err="1" smtClean="0"/>
                        <a:t>MultiLine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effectLst/>
                          <a:latin typeface="+mn-lt"/>
                          <a:ea typeface="+mn-ea"/>
                          <a:cs typeface="+mn-cs"/>
                        </a:rPr>
                        <a:t> Specifies whether text box displays single line or multiple lines</a:t>
                      </a:r>
                      <a:endParaRPr lang="en-US" dirty="0" smtClean="0"/>
                    </a:p>
                  </a:txBody>
                  <a:tcPr/>
                </a:tc>
                <a:extLst>
                  <a:ext uri="{0D108BD9-81ED-4DB2-BD59-A6C34878D82A}">
                    <a16:rowId xmlns:a16="http://schemas.microsoft.com/office/drawing/2014/main" val="1284477476"/>
                  </a:ext>
                </a:extLst>
              </a:tr>
              <a:tr h="370840">
                <a:tc>
                  <a:txBody>
                    <a:bodyPr/>
                    <a:lstStyle/>
                    <a:p>
                      <a:r>
                        <a:rPr lang="en-US" b="1" dirty="0" smtClean="0"/>
                        <a:t>Text </a:t>
                      </a:r>
                    </a:p>
                    <a:p>
                      <a:r>
                        <a:rPr lang="en-US" b="1" dirty="0" smtClean="0"/>
                        <a:t>(Default Property)</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read or set the text in the text box.</a:t>
                      </a:r>
                    </a:p>
                  </a:txBody>
                  <a:tcPr/>
                </a:tc>
                <a:extLst>
                  <a:ext uri="{0D108BD9-81ED-4DB2-BD59-A6C34878D82A}">
                    <a16:rowId xmlns:a16="http://schemas.microsoft.com/office/drawing/2014/main" val="2567098022"/>
                  </a:ext>
                </a:extLst>
              </a:tr>
              <a:tr h="370840">
                <a:tc>
                  <a:txBody>
                    <a:bodyPr/>
                    <a:lstStyle/>
                    <a:p>
                      <a:r>
                        <a:rPr lang="en-US" dirty="0" err="1" smtClean="0"/>
                        <a:t>PasswordChar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effectLst/>
                          <a:latin typeface="+mn-lt"/>
                          <a:ea typeface="+mn-ea"/>
                          <a:cs typeface="+mn-cs"/>
                        </a:rPr>
                        <a:t>Hides text with a single character</a:t>
                      </a:r>
                      <a:endParaRPr lang="en-US" dirty="0"/>
                    </a:p>
                  </a:txBody>
                  <a:tcPr/>
                </a:tc>
                <a:extLst>
                  <a:ext uri="{0D108BD9-81ED-4DB2-BD59-A6C34878D82A}">
                    <a16:rowId xmlns:a16="http://schemas.microsoft.com/office/drawing/2014/main" val="2555721184"/>
                  </a:ext>
                </a:extLst>
              </a:tr>
              <a:tr h="370840">
                <a:tc>
                  <a:txBody>
                    <a:bodyPr/>
                    <a:lstStyle/>
                    <a:p>
                      <a:r>
                        <a:rPr lang="en-US" dirty="0" smtClean="0"/>
                        <a:t>Font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kern="1200" dirty="0" smtClean="0">
                          <a:solidFill>
                            <a:schemeClr val="tx1"/>
                          </a:solidFill>
                          <a:effectLst/>
                          <a:latin typeface="+mn-lt"/>
                          <a:ea typeface="+mn-ea"/>
                          <a:cs typeface="+mn-cs"/>
                        </a:rPr>
                        <a:t>Sets font type, style, size.</a:t>
                      </a:r>
                      <a:endParaRPr lang="en-US" dirty="0"/>
                    </a:p>
                  </a:txBody>
                  <a:tcPr/>
                </a:tc>
                <a:extLst>
                  <a:ext uri="{0D108BD9-81ED-4DB2-BD59-A6C34878D82A}">
                    <a16:rowId xmlns:a16="http://schemas.microsoft.com/office/drawing/2014/main" val="2099225807"/>
                  </a:ext>
                </a:extLst>
              </a:tr>
            </a:tbl>
          </a:graphicData>
        </a:graphic>
      </p:graphicFrame>
    </p:spTree>
    <p:extLst>
      <p:ext uri="{BB962C8B-B14F-4D97-AF65-F5344CB8AC3E}">
        <p14:creationId xmlns:p14="http://schemas.microsoft.com/office/powerpoint/2010/main" val="37085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944" y="310896"/>
            <a:ext cx="11128248" cy="6217920"/>
          </a:xfrm>
        </p:spPr>
        <p:txBody>
          <a:bodyPr>
            <a:normAutofit/>
          </a:bodyPr>
          <a:lstStyle/>
          <a:p>
            <a:r>
              <a:rPr lang="en-US" b="1" dirty="0" smtClean="0"/>
              <a:t>Text Box Methods: </a:t>
            </a:r>
          </a:p>
          <a:p>
            <a:endParaRPr lang="en-US" b="1" dirty="0"/>
          </a:p>
          <a:p>
            <a:endParaRPr lang="en-US" b="1" dirty="0" smtClean="0"/>
          </a:p>
          <a:p>
            <a:r>
              <a:rPr lang="en-US" b="1" dirty="0" smtClean="0"/>
              <a:t>Text Box </a:t>
            </a:r>
            <a:r>
              <a:rPr lang="en-US" b="1" dirty="0"/>
              <a:t>Events: </a:t>
            </a:r>
          </a:p>
          <a:p>
            <a:pPr marL="45720" indent="0">
              <a:buNone/>
            </a:pPr>
            <a:endParaRPr lang="en-US" b="1" dirty="0" smtClean="0"/>
          </a:p>
          <a:p>
            <a:pPr marL="45720" indent="0">
              <a:buNone/>
            </a:pPr>
            <a:endParaRPr lang="en-US" b="1" dirty="0" smtClean="0"/>
          </a:p>
          <a:p>
            <a:pPr marL="45720" indent="0">
              <a:buNone/>
            </a:pPr>
            <a:r>
              <a:rPr lang="en-US" b="1" dirty="0"/>
              <a:t>	</a:t>
            </a:r>
            <a:endParaRPr lang="en-US" dirty="0" smtClean="0"/>
          </a:p>
          <a:p>
            <a:pPr marL="45720" indent="0">
              <a:buNone/>
            </a:pPr>
            <a:endParaRPr lang="en-US" dirty="0"/>
          </a:p>
          <a:p>
            <a:pPr marL="45720" indent="0">
              <a:buNone/>
            </a:pPr>
            <a:endParaRPr lang="en-US" dirty="0" smtClean="0"/>
          </a:p>
        </p:txBody>
      </p:sp>
      <p:graphicFrame>
        <p:nvGraphicFramePr>
          <p:cNvPr id="4" name="Table 3"/>
          <p:cNvGraphicFramePr>
            <a:graphicFrameLocks noGrp="1"/>
          </p:cNvGraphicFramePr>
          <p:nvPr>
            <p:extLst/>
          </p:nvPr>
        </p:nvGraphicFramePr>
        <p:xfrm>
          <a:off x="1014984" y="819404"/>
          <a:ext cx="10323576" cy="741680"/>
        </p:xfrm>
        <a:graphic>
          <a:graphicData uri="http://schemas.openxmlformats.org/drawingml/2006/table">
            <a:tbl>
              <a:tblPr firstRow="1" bandRow="1">
                <a:tableStyleId>{5DA37D80-6434-44D0-A028-1B22A696006F}</a:tableStyleId>
              </a:tblPr>
              <a:tblGrid>
                <a:gridCol w="1536192">
                  <a:extLst>
                    <a:ext uri="{9D8B030D-6E8A-4147-A177-3AD203B41FA5}">
                      <a16:colId xmlns:a16="http://schemas.microsoft.com/office/drawing/2014/main" val="3673132500"/>
                    </a:ext>
                  </a:extLst>
                </a:gridCol>
                <a:gridCol w="8787384">
                  <a:extLst>
                    <a:ext uri="{9D8B030D-6E8A-4147-A177-3AD203B41FA5}">
                      <a16:colId xmlns:a16="http://schemas.microsoft.com/office/drawing/2014/main" val="107681085"/>
                    </a:ext>
                  </a:extLst>
                </a:gridCol>
              </a:tblGrid>
              <a:tr h="370840">
                <a:tc>
                  <a:txBody>
                    <a:bodyPr/>
                    <a:lstStyle/>
                    <a:p>
                      <a:r>
                        <a:rPr lang="en-US" dirty="0" smtClean="0"/>
                        <a:t>Method</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3700946035"/>
                  </a:ext>
                </a:extLst>
              </a:tr>
              <a:tr h="370840">
                <a:tc>
                  <a:txBody>
                    <a:bodyPr/>
                    <a:lstStyle/>
                    <a:p>
                      <a:r>
                        <a:rPr lang="en-US" dirty="0" err="1" smtClean="0"/>
                        <a:t>SetFocus</a:t>
                      </a:r>
                      <a:endParaRPr lang="en-US" dirty="0"/>
                    </a:p>
                  </a:txBody>
                  <a:tcPr/>
                </a:tc>
                <a:tc>
                  <a:txBody>
                    <a:bodyPr/>
                    <a:lstStyle/>
                    <a:p>
                      <a:r>
                        <a:rPr lang="en-US" dirty="0" smtClean="0"/>
                        <a:t>Sets the focus to text box</a:t>
                      </a:r>
                      <a:endParaRPr lang="en-US" dirty="0"/>
                    </a:p>
                  </a:txBody>
                  <a:tcPr/>
                </a:tc>
                <a:extLst>
                  <a:ext uri="{0D108BD9-81ED-4DB2-BD59-A6C34878D82A}">
                    <a16:rowId xmlns:a16="http://schemas.microsoft.com/office/drawing/2014/main" val="1205587737"/>
                  </a:ext>
                </a:extLst>
              </a:tr>
            </a:tbl>
          </a:graphicData>
        </a:graphic>
      </p:graphicFrame>
      <p:graphicFrame>
        <p:nvGraphicFramePr>
          <p:cNvPr id="6" name="Table 5"/>
          <p:cNvGraphicFramePr>
            <a:graphicFrameLocks noGrp="1"/>
          </p:cNvGraphicFramePr>
          <p:nvPr>
            <p:extLst/>
          </p:nvPr>
        </p:nvGraphicFramePr>
        <p:xfrm>
          <a:off x="905256" y="2318258"/>
          <a:ext cx="10323576" cy="3505200"/>
        </p:xfrm>
        <a:graphic>
          <a:graphicData uri="http://schemas.openxmlformats.org/drawingml/2006/table">
            <a:tbl>
              <a:tblPr firstRow="1" bandRow="1">
                <a:tableStyleId>{5DA37D80-6434-44D0-A028-1B22A696006F}</a:tableStyleId>
              </a:tblPr>
              <a:tblGrid>
                <a:gridCol w="1627632">
                  <a:extLst>
                    <a:ext uri="{9D8B030D-6E8A-4147-A177-3AD203B41FA5}">
                      <a16:colId xmlns:a16="http://schemas.microsoft.com/office/drawing/2014/main" val="3673132500"/>
                    </a:ext>
                  </a:extLst>
                </a:gridCol>
                <a:gridCol w="8695944">
                  <a:extLst>
                    <a:ext uri="{9D8B030D-6E8A-4147-A177-3AD203B41FA5}">
                      <a16:colId xmlns:a16="http://schemas.microsoft.com/office/drawing/2014/main" val="107681085"/>
                    </a:ext>
                  </a:extLst>
                </a:gridCol>
              </a:tblGrid>
              <a:tr h="370840">
                <a:tc>
                  <a:txBody>
                    <a:bodyPr/>
                    <a:lstStyle/>
                    <a:p>
                      <a:r>
                        <a:rPr lang="en-US" dirty="0" smtClean="0"/>
                        <a:t>Events</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3700946035"/>
                  </a:ext>
                </a:extLst>
              </a:tr>
              <a:tr h="370840">
                <a:tc>
                  <a:txBody>
                    <a:bodyPr/>
                    <a:lstStyle/>
                    <a:p>
                      <a:r>
                        <a:rPr lang="en-US" dirty="0" smtClean="0"/>
                        <a:t>Change</a:t>
                      </a:r>
                      <a:endParaRPr lang="en-US" dirty="0"/>
                    </a:p>
                  </a:txBody>
                  <a:tcPr/>
                </a:tc>
                <a:tc>
                  <a:txBody>
                    <a:bodyPr/>
                    <a:lstStyle/>
                    <a:p>
                      <a:r>
                        <a:rPr lang="en-US" sz="1800" b="0" i="0" kern="1200" dirty="0" smtClean="0">
                          <a:solidFill>
                            <a:schemeClr val="tx1"/>
                          </a:solidFill>
                          <a:effectLst/>
                          <a:latin typeface="+mn-lt"/>
                          <a:ea typeface="+mn-ea"/>
                          <a:cs typeface="+mn-cs"/>
                        </a:rPr>
                        <a:t>Triggered every time the Text property changes</a:t>
                      </a:r>
                      <a:endParaRPr lang="en-US" dirty="0"/>
                    </a:p>
                  </a:txBody>
                  <a:tcPr/>
                </a:tc>
                <a:extLst>
                  <a:ext uri="{0D108BD9-81ED-4DB2-BD59-A6C34878D82A}">
                    <a16:rowId xmlns:a16="http://schemas.microsoft.com/office/drawing/2014/main" val="2047691742"/>
                  </a:ext>
                </a:extLst>
              </a:tr>
              <a:tr h="370840">
                <a:tc>
                  <a:txBody>
                    <a:bodyPr/>
                    <a:lstStyle/>
                    <a:p>
                      <a:r>
                        <a:rPr lang="en-US" dirty="0" smtClean="0"/>
                        <a:t>Click </a:t>
                      </a:r>
                      <a:endParaRPr lang="en-US" dirty="0"/>
                    </a:p>
                  </a:txBody>
                  <a:tcPr/>
                </a:tc>
                <a:tc>
                  <a:txBody>
                    <a:bodyPr/>
                    <a:lstStyle/>
                    <a:p>
                      <a:r>
                        <a:rPr lang="en-US" sz="1800" b="0" i="0" kern="1200" dirty="0" smtClean="0">
                          <a:solidFill>
                            <a:schemeClr val="tx1"/>
                          </a:solidFill>
                          <a:effectLst/>
                          <a:latin typeface="+mn-lt"/>
                          <a:ea typeface="+mn-ea"/>
                          <a:cs typeface="+mn-cs"/>
                        </a:rPr>
                        <a:t>Event triggered when button is selected either by clicking on it or by pressing the access key.</a:t>
                      </a:r>
                      <a:endParaRPr lang="en-US" dirty="0"/>
                    </a:p>
                  </a:txBody>
                  <a:tcPr/>
                </a:tc>
                <a:extLst>
                  <a:ext uri="{0D108BD9-81ED-4DB2-BD59-A6C34878D82A}">
                    <a16:rowId xmlns:a16="http://schemas.microsoft.com/office/drawing/2014/main" val="348634257"/>
                  </a:ext>
                </a:extLst>
              </a:tr>
              <a:tr h="370840">
                <a:tc>
                  <a:txBody>
                    <a:bodyPr/>
                    <a:lstStyle/>
                    <a:p>
                      <a:r>
                        <a:rPr lang="en-US" dirty="0" err="1" smtClean="0"/>
                        <a:t>GotFocus</a:t>
                      </a:r>
                      <a:endParaRPr lang="en-US" dirty="0"/>
                    </a:p>
                  </a:txBody>
                  <a:tcPr/>
                </a:tc>
                <a:tc>
                  <a:txBody>
                    <a:bodyPr/>
                    <a:lstStyle/>
                    <a:p>
                      <a:r>
                        <a:rPr lang="en-US" dirty="0" smtClean="0"/>
                        <a:t>Occurs when the text box gets focus</a:t>
                      </a:r>
                      <a:r>
                        <a:rPr lang="en-US" baseline="0" dirty="0" smtClean="0"/>
                        <a:t> either from the tab key, when it is clicked on by the user or by using the </a:t>
                      </a:r>
                      <a:r>
                        <a:rPr lang="en-US" baseline="0" dirty="0" err="1" smtClean="0"/>
                        <a:t>SetFocus</a:t>
                      </a:r>
                      <a:endParaRPr lang="en-US" dirty="0"/>
                    </a:p>
                  </a:txBody>
                  <a:tcPr/>
                </a:tc>
                <a:extLst>
                  <a:ext uri="{0D108BD9-81ED-4DB2-BD59-A6C34878D82A}">
                    <a16:rowId xmlns:a16="http://schemas.microsoft.com/office/drawing/2014/main" val="1205587737"/>
                  </a:ext>
                </a:extLst>
              </a:tr>
              <a:tr h="370840">
                <a:tc>
                  <a:txBody>
                    <a:bodyPr/>
                    <a:lstStyle/>
                    <a:p>
                      <a:r>
                        <a:rPr lang="en-US" dirty="0" err="1" smtClean="0"/>
                        <a:t>LostFocus</a:t>
                      </a:r>
                      <a:endParaRPr lang="en-US" dirty="0"/>
                    </a:p>
                  </a:txBody>
                  <a:tcPr/>
                </a:tc>
                <a:tc>
                  <a:txBody>
                    <a:bodyPr/>
                    <a:lstStyle/>
                    <a:p>
                      <a:r>
                        <a:rPr lang="en-US" dirty="0" smtClean="0"/>
                        <a:t>It</a:t>
                      </a:r>
                      <a:r>
                        <a:rPr lang="en-US" baseline="0" dirty="0" smtClean="0"/>
                        <a:t> occurs when the text box loses focus.</a:t>
                      </a:r>
                      <a:endParaRPr lang="en-US" b="1" dirty="0" smtClean="0"/>
                    </a:p>
                  </a:txBody>
                  <a:tcPr/>
                </a:tc>
                <a:extLst>
                  <a:ext uri="{0D108BD9-81ED-4DB2-BD59-A6C34878D82A}">
                    <a16:rowId xmlns:a16="http://schemas.microsoft.com/office/drawing/2014/main" val="2666201763"/>
                  </a:ext>
                </a:extLst>
              </a:tr>
              <a:tr h="370840">
                <a:tc>
                  <a:txBody>
                    <a:bodyPr/>
                    <a:lstStyle/>
                    <a:p>
                      <a:r>
                        <a:rPr lang="en-US" dirty="0" err="1" smtClean="0"/>
                        <a:t>KeyPress</a:t>
                      </a:r>
                      <a:endParaRPr lang="en-US" dirty="0"/>
                    </a:p>
                  </a:txBody>
                  <a:tcPr/>
                </a:tc>
                <a:tc>
                  <a:txBody>
                    <a:bodyPr/>
                    <a:lstStyle/>
                    <a:p>
                      <a:r>
                        <a:rPr lang="en-US" sz="1800" b="0" i="0" kern="1200" dirty="0" smtClean="0">
                          <a:solidFill>
                            <a:schemeClr val="tx1"/>
                          </a:solidFill>
                          <a:effectLst/>
                          <a:latin typeface="+mn-lt"/>
                          <a:ea typeface="+mn-ea"/>
                          <a:cs typeface="+mn-cs"/>
                        </a:rPr>
                        <a:t>Triggered whenever a key is pressed. Used for key trapping, as seen in last class.</a:t>
                      </a:r>
                      <a:endParaRPr lang="en-US" b="1" dirty="0" smtClean="0"/>
                    </a:p>
                  </a:txBody>
                  <a:tcPr/>
                </a:tc>
                <a:extLst>
                  <a:ext uri="{0D108BD9-81ED-4DB2-BD59-A6C34878D82A}">
                    <a16:rowId xmlns:a16="http://schemas.microsoft.com/office/drawing/2014/main" val="1509813987"/>
                  </a:ext>
                </a:extLst>
              </a:tr>
              <a:tr h="370840">
                <a:tc>
                  <a:txBody>
                    <a:bodyPr/>
                    <a:lstStyle/>
                    <a:p>
                      <a:r>
                        <a:rPr lang="en-US" dirty="0" err="1" smtClean="0"/>
                        <a:t>KeyDown</a:t>
                      </a:r>
                      <a:endParaRPr lang="en-US" dirty="0"/>
                    </a:p>
                  </a:txBody>
                  <a:tcPr/>
                </a:tc>
                <a:tc>
                  <a:txBody>
                    <a:bodyPr/>
                    <a:lstStyle/>
                    <a:p>
                      <a:r>
                        <a:rPr lang="en-US" sz="1800" b="0" i="0" kern="1200" dirty="0" smtClean="0">
                          <a:solidFill>
                            <a:schemeClr val="tx1"/>
                          </a:solidFill>
                          <a:effectLst/>
                          <a:latin typeface="+mn-lt"/>
                          <a:ea typeface="+mn-ea"/>
                          <a:cs typeface="+mn-cs"/>
                        </a:rPr>
                        <a:t>Triggered when a key is pressed while the focus is in a text box.</a:t>
                      </a:r>
                      <a:endParaRPr lang="en-US" b="1" dirty="0" smtClean="0"/>
                    </a:p>
                  </a:txBody>
                  <a:tcPr/>
                </a:tc>
                <a:extLst>
                  <a:ext uri="{0D108BD9-81ED-4DB2-BD59-A6C34878D82A}">
                    <a16:rowId xmlns:a16="http://schemas.microsoft.com/office/drawing/2014/main" val="772148127"/>
                  </a:ext>
                </a:extLst>
              </a:tr>
              <a:tr h="370840">
                <a:tc>
                  <a:txBody>
                    <a:bodyPr/>
                    <a:lstStyle/>
                    <a:p>
                      <a:r>
                        <a:rPr lang="en-US" dirty="0" err="1" smtClean="0"/>
                        <a:t>KeyUp</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effectLst/>
                          <a:latin typeface="+mn-lt"/>
                          <a:ea typeface="+mn-ea"/>
                          <a:cs typeface="+mn-cs"/>
                        </a:rPr>
                        <a:t>Triggered when a key is released while the focus is in a text box.</a:t>
                      </a:r>
                      <a:endParaRPr lang="en-US" b="1" dirty="0" smtClean="0"/>
                    </a:p>
                  </a:txBody>
                  <a:tcPr/>
                </a:tc>
                <a:extLst>
                  <a:ext uri="{0D108BD9-81ED-4DB2-BD59-A6C34878D82A}">
                    <a16:rowId xmlns:a16="http://schemas.microsoft.com/office/drawing/2014/main" val="797085202"/>
                  </a:ext>
                </a:extLst>
              </a:tr>
            </a:tbl>
          </a:graphicData>
        </a:graphic>
      </p:graphicFrame>
    </p:spTree>
    <p:extLst>
      <p:ext uri="{BB962C8B-B14F-4D97-AF65-F5344CB8AC3E}">
        <p14:creationId xmlns:p14="http://schemas.microsoft.com/office/powerpoint/2010/main" val="375994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smtClean="0"/>
              <a:t>The Label </a:t>
            </a:r>
            <a:endParaRPr lang="en-US" dirty="0"/>
          </a:p>
        </p:txBody>
      </p:sp>
      <p:sp>
        <p:nvSpPr>
          <p:cNvPr id="3" name="Content Placeholder 2"/>
          <p:cNvSpPr>
            <a:spLocks noGrp="1"/>
          </p:cNvSpPr>
          <p:nvPr>
            <p:ph idx="1"/>
          </p:nvPr>
        </p:nvSpPr>
        <p:spPr>
          <a:xfrm>
            <a:off x="694944" y="676656"/>
            <a:ext cx="11128248" cy="5852160"/>
          </a:xfrm>
        </p:spPr>
        <p:txBody>
          <a:bodyPr>
            <a:normAutofit/>
          </a:bodyPr>
          <a:lstStyle/>
          <a:p>
            <a:r>
              <a:rPr lang="en-US" sz="2400" dirty="0"/>
              <a:t> Label, the simplest control in the Visual Basic toolbox, displays formatted text on a user interface form. </a:t>
            </a:r>
            <a:endParaRPr lang="en-US" sz="2400" dirty="0" smtClean="0"/>
          </a:p>
          <a:p>
            <a:r>
              <a:rPr lang="en-US" sz="2400" dirty="0" smtClean="0"/>
              <a:t>The label cannot be changed directly by the user at run time.</a:t>
            </a:r>
          </a:p>
          <a:p>
            <a:r>
              <a:rPr lang="en-US" sz="2400" dirty="0" smtClean="0"/>
              <a:t>Its contents can be changed through the program or at design time.</a:t>
            </a:r>
          </a:p>
          <a:p>
            <a:r>
              <a:rPr lang="en-US" sz="2400" dirty="0" smtClean="0"/>
              <a:t>Typical </a:t>
            </a:r>
            <a:r>
              <a:rPr lang="en-US" sz="2400" dirty="0"/>
              <a:t>uses for the </a:t>
            </a:r>
            <a:r>
              <a:rPr lang="en-US" sz="2400" dirty="0" smtClean="0"/>
              <a:t>Label </a:t>
            </a:r>
            <a:r>
              <a:rPr lang="en-US" sz="2400" dirty="0"/>
              <a:t>control include</a:t>
            </a:r>
            <a:r>
              <a:rPr lang="en-US" sz="2400" dirty="0" smtClean="0"/>
              <a:t>:</a:t>
            </a:r>
          </a:p>
          <a:p>
            <a:pPr lvl="1"/>
            <a:r>
              <a:rPr lang="en-US" sz="2400" dirty="0" smtClean="0"/>
              <a:t>Help text</a:t>
            </a:r>
          </a:p>
          <a:p>
            <a:pPr lvl="1"/>
            <a:r>
              <a:rPr lang="en-US" sz="2400" dirty="0" smtClean="0"/>
              <a:t>Program </a:t>
            </a:r>
            <a:r>
              <a:rPr lang="en-US" sz="2400" dirty="0"/>
              <a:t>splash screen </a:t>
            </a:r>
            <a:r>
              <a:rPr lang="en-US" sz="2400" dirty="0" smtClean="0"/>
              <a:t>headings</a:t>
            </a:r>
          </a:p>
          <a:p>
            <a:pPr lvl="1"/>
            <a:r>
              <a:rPr lang="en-US" sz="2400" dirty="0" smtClean="0"/>
              <a:t>Formatted </a:t>
            </a:r>
            <a:r>
              <a:rPr lang="en-US" sz="2400" dirty="0"/>
              <a:t>output, such as names, times, and </a:t>
            </a:r>
            <a:r>
              <a:rPr lang="en-US" sz="2400" dirty="0" smtClean="0"/>
              <a:t>dates</a:t>
            </a:r>
          </a:p>
          <a:p>
            <a:pPr lvl="1"/>
            <a:r>
              <a:rPr lang="en-US" sz="2400" dirty="0" smtClean="0"/>
              <a:t>Descriptive </a:t>
            </a:r>
            <a:r>
              <a:rPr lang="en-US" sz="2400" dirty="0"/>
              <a:t>labels for other objects, including text boxes and list boxes.</a:t>
            </a:r>
            <a:r>
              <a:rPr lang="en-US" sz="2400" b="1" dirty="0"/>
              <a:t>	</a:t>
            </a:r>
            <a:endParaRPr lang="en-US" sz="2400" dirty="0" smtClean="0"/>
          </a:p>
          <a:p>
            <a:pPr marL="45720" indent="0">
              <a:buNone/>
            </a:pPr>
            <a:endParaRPr lang="en-US" sz="2400" dirty="0" smtClean="0"/>
          </a:p>
        </p:txBody>
      </p:sp>
    </p:spTree>
    <p:extLst>
      <p:ext uri="{BB962C8B-B14F-4D97-AF65-F5344CB8AC3E}">
        <p14:creationId xmlns:p14="http://schemas.microsoft.com/office/powerpoint/2010/main" val="330975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smtClean="0"/>
              <a:t>The Label </a:t>
            </a:r>
            <a:endParaRPr lang="en-US" dirty="0"/>
          </a:p>
        </p:txBody>
      </p:sp>
      <p:sp>
        <p:nvSpPr>
          <p:cNvPr id="3" name="Content Placeholder 2"/>
          <p:cNvSpPr>
            <a:spLocks noGrp="1"/>
          </p:cNvSpPr>
          <p:nvPr>
            <p:ph idx="1"/>
          </p:nvPr>
        </p:nvSpPr>
        <p:spPr>
          <a:xfrm>
            <a:off x="694944" y="676656"/>
            <a:ext cx="11128248" cy="5852160"/>
          </a:xfrm>
        </p:spPr>
        <p:txBody>
          <a:bodyPr>
            <a:normAutofit/>
          </a:bodyPr>
          <a:lstStyle/>
          <a:p>
            <a:r>
              <a:rPr lang="en-US" b="1" dirty="0" smtClean="0"/>
              <a:t>Label Properties</a:t>
            </a:r>
            <a:r>
              <a:rPr lang="en-US" b="1" dirty="0"/>
              <a:t>: </a:t>
            </a:r>
            <a:endParaRPr lang="en-US" b="1" dirty="0" smtClean="0"/>
          </a:p>
          <a:p>
            <a:pPr marL="45720" indent="0">
              <a:buNone/>
            </a:pPr>
            <a:endParaRPr lang="en-US" b="1" dirty="0" smtClean="0"/>
          </a:p>
          <a:p>
            <a:pPr marL="45720" indent="0">
              <a:buNone/>
            </a:pPr>
            <a:r>
              <a:rPr lang="en-US" b="1" dirty="0"/>
              <a:t>	</a:t>
            </a:r>
            <a:endParaRPr lang="en-US" dirty="0" smtClean="0"/>
          </a:p>
          <a:p>
            <a:pPr marL="45720" indent="0">
              <a:buNone/>
            </a:pPr>
            <a:endParaRPr lang="en-US" dirty="0" smtClean="0"/>
          </a:p>
        </p:txBody>
      </p:sp>
      <p:graphicFrame>
        <p:nvGraphicFramePr>
          <p:cNvPr id="4" name="Table 3"/>
          <p:cNvGraphicFramePr>
            <a:graphicFrameLocks noGrp="1"/>
          </p:cNvGraphicFramePr>
          <p:nvPr>
            <p:extLst/>
          </p:nvPr>
        </p:nvGraphicFramePr>
        <p:xfrm>
          <a:off x="694944" y="1164107"/>
          <a:ext cx="10834116" cy="2865120"/>
        </p:xfrm>
        <a:graphic>
          <a:graphicData uri="http://schemas.openxmlformats.org/drawingml/2006/table">
            <a:tbl>
              <a:tblPr firstRow="1" bandRow="1">
                <a:tableStyleId>{5DA37D80-6434-44D0-A028-1B22A696006F}</a:tableStyleId>
              </a:tblPr>
              <a:tblGrid>
                <a:gridCol w="2444331">
                  <a:extLst>
                    <a:ext uri="{9D8B030D-6E8A-4147-A177-3AD203B41FA5}">
                      <a16:colId xmlns:a16="http://schemas.microsoft.com/office/drawing/2014/main" val="3673132500"/>
                    </a:ext>
                  </a:extLst>
                </a:gridCol>
                <a:gridCol w="8389785">
                  <a:extLst>
                    <a:ext uri="{9D8B030D-6E8A-4147-A177-3AD203B41FA5}">
                      <a16:colId xmlns:a16="http://schemas.microsoft.com/office/drawing/2014/main" val="107681085"/>
                    </a:ext>
                  </a:extLst>
                </a:gridCol>
              </a:tblGrid>
              <a:tr h="370840">
                <a:tc>
                  <a:txBody>
                    <a:bodyPr/>
                    <a:lstStyle/>
                    <a:p>
                      <a:r>
                        <a:rPr lang="en-US" dirty="0" smtClean="0"/>
                        <a:t>Property</a:t>
                      </a:r>
                      <a:endParaRPr lang="en-US" dirty="0"/>
                    </a:p>
                  </a:txBody>
                  <a:tcPr/>
                </a:tc>
                <a:tc>
                  <a:txBody>
                    <a:bodyPr/>
                    <a:lstStyle/>
                    <a:p>
                      <a:r>
                        <a:rPr lang="en-US" dirty="0" smtClean="0"/>
                        <a:t>Description </a:t>
                      </a:r>
                      <a:endParaRPr lang="en-US" dirty="0"/>
                    </a:p>
                  </a:txBody>
                  <a:tcPr/>
                </a:tc>
                <a:extLst>
                  <a:ext uri="{0D108BD9-81ED-4DB2-BD59-A6C34878D82A}">
                    <a16:rowId xmlns:a16="http://schemas.microsoft.com/office/drawing/2014/main" val="3700946035"/>
                  </a:ext>
                </a:extLst>
              </a:tr>
              <a:tr h="370840">
                <a:tc>
                  <a:txBody>
                    <a:bodyPr/>
                    <a:lstStyle/>
                    <a:p>
                      <a:r>
                        <a:rPr lang="en-US" dirty="0" smtClean="0"/>
                        <a:t>Name</a:t>
                      </a:r>
                      <a:endParaRPr lang="en-US" dirty="0"/>
                    </a:p>
                  </a:txBody>
                  <a:tcPr/>
                </a:tc>
                <a:tc>
                  <a:txBody>
                    <a:bodyPr/>
                    <a:lstStyle/>
                    <a:p>
                      <a:r>
                        <a:rPr lang="en-US" dirty="0" smtClean="0"/>
                        <a:t>Used to give</a:t>
                      </a:r>
                      <a:r>
                        <a:rPr lang="en-US" baseline="0" dirty="0" smtClean="0"/>
                        <a:t> a name to a label</a:t>
                      </a:r>
                      <a:endParaRPr lang="en-US" dirty="0"/>
                    </a:p>
                  </a:txBody>
                  <a:tcPr/>
                </a:tc>
                <a:extLst>
                  <a:ext uri="{0D108BD9-81ED-4DB2-BD59-A6C34878D82A}">
                    <a16:rowId xmlns:a16="http://schemas.microsoft.com/office/drawing/2014/main" val="348634257"/>
                  </a:ext>
                </a:extLst>
              </a:tr>
              <a:tr h="370840">
                <a:tc>
                  <a:txBody>
                    <a:bodyPr/>
                    <a:lstStyle/>
                    <a:p>
                      <a:r>
                        <a:rPr lang="en-US" dirty="0" smtClean="0"/>
                        <a:t>Alignment</a:t>
                      </a:r>
                      <a:endParaRPr lang="en-US" dirty="0"/>
                    </a:p>
                  </a:txBody>
                  <a:tcPr/>
                </a:tc>
                <a:tc>
                  <a:txBody>
                    <a:bodyPr/>
                    <a:lstStyle/>
                    <a:p>
                      <a:r>
                        <a:rPr lang="en-US" sz="1800" b="0" i="0" kern="1200" dirty="0" smtClean="0">
                          <a:solidFill>
                            <a:schemeClr val="tx1"/>
                          </a:solidFill>
                          <a:effectLst/>
                          <a:latin typeface="+mn-lt"/>
                          <a:ea typeface="+mn-ea"/>
                          <a:cs typeface="+mn-cs"/>
                        </a:rPr>
                        <a:t>Aligns caption within border.</a:t>
                      </a:r>
                      <a:endParaRPr lang="en-US" dirty="0"/>
                    </a:p>
                  </a:txBody>
                  <a:tcPr/>
                </a:tc>
                <a:extLst>
                  <a:ext uri="{0D108BD9-81ED-4DB2-BD59-A6C34878D82A}">
                    <a16:rowId xmlns:a16="http://schemas.microsoft.com/office/drawing/2014/main" val="1205587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Caption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 (Default Property)</a:t>
                      </a:r>
                      <a:endParaRPr lang="en-US" b="1" dirty="0"/>
                    </a:p>
                  </a:txBody>
                  <a:tcPr/>
                </a:tc>
                <a:tc>
                  <a:txBody>
                    <a:bodyPr/>
                    <a:lstStyle/>
                    <a:p>
                      <a:r>
                        <a:rPr lang="en-US" dirty="0" smtClean="0"/>
                        <a:t>Text to be displayed on the label. This</a:t>
                      </a:r>
                      <a:r>
                        <a:rPr lang="en-US" baseline="0" dirty="0" smtClean="0"/>
                        <a:t> can be changed at design time or at run time</a:t>
                      </a:r>
                      <a:endParaRPr lang="en-US" dirty="0"/>
                    </a:p>
                  </a:txBody>
                  <a:tcPr/>
                </a:tc>
                <a:extLst>
                  <a:ext uri="{0D108BD9-81ED-4DB2-BD59-A6C34878D82A}">
                    <a16:rowId xmlns:a16="http://schemas.microsoft.com/office/drawing/2014/main" val="2666201763"/>
                  </a:ext>
                </a:extLst>
              </a:tr>
              <a:tr h="370840">
                <a:tc>
                  <a:txBody>
                    <a:bodyPr/>
                    <a:lstStyle/>
                    <a:p>
                      <a:r>
                        <a:rPr lang="en-US" dirty="0" err="1" smtClean="0"/>
                        <a:t>FontBold</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kern="1200" dirty="0" smtClean="0">
                          <a:solidFill>
                            <a:schemeClr val="tx1"/>
                          </a:solidFill>
                          <a:effectLst/>
                          <a:latin typeface="+mn-lt"/>
                          <a:ea typeface="+mn-ea"/>
                          <a:cs typeface="+mn-cs"/>
                        </a:rPr>
                        <a:t>To display the </a:t>
                      </a:r>
                      <a:r>
                        <a:rPr lang="fr-FR" sz="1800" b="0" i="0" kern="1200" dirty="0" err="1" smtClean="0">
                          <a:solidFill>
                            <a:schemeClr val="tx1"/>
                          </a:solidFill>
                          <a:effectLst/>
                          <a:latin typeface="+mn-lt"/>
                          <a:ea typeface="+mn-ea"/>
                          <a:cs typeface="+mn-cs"/>
                        </a:rPr>
                        <a:t>text</a:t>
                      </a:r>
                      <a:r>
                        <a:rPr lang="fr-FR" sz="1800" b="0" i="0" kern="1200" dirty="0" smtClean="0">
                          <a:solidFill>
                            <a:schemeClr val="tx1"/>
                          </a:solidFill>
                          <a:effectLst/>
                          <a:latin typeface="+mn-lt"/>
                          <a:ea typeface="+mn-ea"/>
                          <a:cs typeface="+mn-cs"/>
                        </a:rPr>
                        <a:t> in a </a:t>
                      </a:r>
                      <a:r>
                        <a:rPr lang="fr-FR" sz="1800" b="0" i="0" kern="1200" dirty="0" err="1" smtClean="0">
                          <a:solidFill>
                            <a:schemeClr val="tx1"/>
                          </a:solidFill>
                          <a:effectLst/>
                          <a:latin typeface="+mn-lt"/>
                          <a:ea typeface="+mn-ea"/>
                          <a:cs typeface="+mn-cs"/>
                        </a:rPr>
                        <a:t>bold</a:t>
                      </a:r>
                      <a:r>
                        <a:rPr lang="fr-FR" sz="1800" b="0" i="0" kern="1200" dirty="0" smtClean="0">
                          <a:solidFill>
                            <a:schemeClr val="tx1"/>
                          </a:solidFill>
                          <a:effectLst/>
                          <a:latin typeface="+mn-lt"/>
                          <a:ea typeface="+mn-ea"/>
                          <a:cs typeface="+mn-cs"/>
                        </a:rPr>
                        <a:t> font</a:t>
                      </a:r>
                      <a:endParaRPr lang="en-US" dirty="0"/>
                    </a:p>
                  </a:txBody>
                  <a:tcPr/>
                </a:tc>
                <a:extLst>
                  <a:ext uri="{0D108BD9-81ED-4DB2-BD59-A6C34878D82A}">
                    <a16:rowId xmlns:a16="http://schemas.microsoft.com/office/drawing/2014/main" val="2099225807"/>
                  </a:ext>
                </a:extLst>
              </a:tr>
              <a:tr h="370840">
                <a:tc>
                  <a:txBody>
                    <a:bodyPr/>
                    <a:lstStyle/>
                    <a:p>
                      <a:r>
                        <a:rPr lang="en-US" dirty="0" err="1" smtClean="0"/>
                        <a:t>FontItalic</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kern="1200" dirty="0" smtClean="0">
                          <a:solidFill>
                            <a:schemeClr val="tx1"/>
                          </a:solidFill>
                          <a:effectLst/>
                          <a:latin typeface="+mn-lt"/>
                          <a:ea typeface="+mn-ea"/>
                          <a:cs typeface="+mn-cs"/>
                        </a:rPr>
                        <a:t>To display the </a:t>
                      </a:r>
                      <a:r>
                        <a:rPr lang="fr-FR" sz="1800" b="0" i="0" kern="1200" dirty="0" err="1" smtClean="0">
                          <a:solidFill>
                            <a:schemeClr val="tx1"/>
                          </a:solidFill>
                          <a:effectLst/>
                          <a:latin typeface="+mn-lt"/>
                          <a:ea typeface="+mn-ea"/>
                          <a:cs typeface="+mn-cs"/>
                        </a:rPr>
                        <a:t>text</a:t>
                      </a:r>
                      <a:r>
                        <a:rPr lang="fr-FR" sz="1800" b="0" i="0" kern="1200" dirty="0" smtClean="0">
                          <a:solidFill>
                            <a:schemeClr val="tx1"/>
                          </a:solidFill>
                          <a:effectLst/>
                          <a:latin typeface="+mn-lt"/>
                          <a:ea typeface="+mn-ea"/>
                          <a:cs typeface="+mn-cs"/>
                        </a:rPr>
                        <a:t> in a </a:t>
                      </a:r>
                      <a:r>
                        <a:rPr lang="fr-FR" sz="1800" b="0" i="0" kern="1200" dirty="0" err="1" smtClean="0">
                          <a:solidFill>
                            <a:schemeClr val="tx1"/>
                          </a:solidFill>
                          <a:effectLst/>
                          <a:latin typeface="+mn-lt"/>
                          <a:ea typeface="+mn-ea"/>
                          <a:cs typeface="+mn-cs"/>
                        </a:rPr>
                        <a:t>italic</a:t>
                      </a:r>
                      <a:r>
                        <a:rPr lang="fr-FR" sz="1800" b="0" i="0" kern="1200" dirty="0" smtClean="0">
                          <a:solidFill>
                            <a:schemeClr val="tx1"/>
                          </a:solidFill>
                          <a:effectLst/>
                          <a:latin typeface="+mn-lt"/>
                          <a:ea typeface="+mn-ea"/>
                          <a:cs typeface="+mn-cs"/>
                        </a:rPr>
                        <a:t> font</a:t>
                      </a:r>
                      <a:endParaRPr lang="en-US" dirty="0"/>
                    </a:p>
                  </a:txBody>
                  <a:tcPr/>
                </a:tc>
                <a:extLst>
                  <a:ext uri="{0D108BD9-81ED-4DB2-BD59-A6C34878D82A}">
                    <a16:rowId xmlns:a16="http://schemas.microsoft.com/office/drawing/2014/main" val="3090505775"/>
                  </a:ext>
                </a:extLst>
              </a:tr>
              <a:tr h="370840">
                <a:tc>
                  <a:txBody>
                    <a:bodyPr/>
                    <a:lstStyle/>
                    <a:p>
                      <a:r>
                        <a:rPr lang="en-US" dirty="0" err="1" smtClean="0"/>
                        <a:t>WordWarp</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True, the text in the caption will display in multiple lines.</a:t>
                      </a:r>
                      <a:endParaRPr lang="en-US" dirty="0"/>
                    </a:p>
                  </a:txBody>
                  <a:tcPr/>
                </a:tc>
                <a:extLst>
                  <a:ext uri="{0D108BD9-81ED-4DB2-BD59-A6C34878D82A}">
                    <a16:rowId xmlns:a16="http://schemas.microsoft.com/office/drawing/2014/main" val="3563671409"/>
                  </a:ext>
                </a:extLst>
              </a:tr>
            </a:tbl>
          </a:graphicData>
        </a:graphic>
      </p:graphicFrame>
    </p:spTree>
    <p:extLst>
      <p:ext uri="{BB962C8B-B14F-4D97-AF65-F5344CB8AC3E}">
        <p14:creationId xmlns:p14="http://schemas.microsoft.com/office/powerpoint/2010/main" val="68254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944" y="310896"/>
            <a:ext cx="11128248" cy="6217920"/>
          </a:xfrm>
        </p:spPr>
        <p:txBody>
          <a:bodyPr>
            <a:normAutofit/>
          </a:bodyPr>
          <a:lstStyle/>
          <a:p>
            <a:r>
              <a:rPr lang="en-US" b="1" dirty="0"/>
              <a:t>Label </a:t>
            </a:r>
            <a:r>
              <a:rPr lang="en-US" b="1" dirty="0" smtClean="0"/>
              <a:t>Methods: </a:t>
            </a:r>
          </a:p>
          <a:p>
            <a:endParaRPr lang="en-US" b="1" dirty="0"/>
          </a:p>
          <a:p>
            <a:endParaRPr lang="en-US" b="1" dirty="0" smtClean="0"/>
          </a:p>
          <a:p>
            <a:r>
              <a:rPr lang="en-US" b="1" dirty="0"/>
              <a:t>Label </a:t>
            </a:r>
            <a:r>
              <a:rPr lang="en-US" b="1" dirty="0" smtClean="0"/>
              <a:t>Events</a:t>
            </a:r>
            <a:r>
              <a:rPr lang="en-US" b="1" dirty="0"/>
              <a:t>: </a:t>
            </a:r>
          </a:p>
          <a:p>
            <a:pPr marL="45720" indent="0">
              <a:buNone/>
            </a:pPr>
            <a:endParaRPr lang="en-US" b="1" dirty="0" smtClean="0"/>
          </a:p>
          <a:p>
            <a:pPr marL="45720" indent="0">
              <a:buNone/>
            </a:pPr>
            <a:endParaRPr lang="en-US" b="1" dirty="0" smtClean="0"/>
          </a:p>
          <a:p>
            <a:pPr marL="45720" indent="0">
              <a:buNone/>
            </a:pPr>
            <a:r>
              <a:rPr lang="en-US" b="1" dirty="0"/>
              <a:t>	</a:t>
            </a:r>
            <a:endParaRPr lang="en-US" dirty="0" smtClean="0"/>
          </a:p>
          <a:p>
            <a:pPr marL="45720" indent="0">
              <a:buNone/>
            </a:pPr>
            <a:endParaRPr lang="en-US" dirty="0"/>
          </a:p>
          <a:p>
            <a:pPr marL="45720" indent="0">
              <a:buNone/>
            </a:pPr>
            <a:endParaRPr lang="en-US" dirty="0" smtClean="0"/>
          </a:p>
        </p:txBody>
      </p:sp>
      <p:graphicFrame>
        <p:nvGraphicFramePr>
          <p:cNvPr id="4" name="Table 3"/>
          <p:cNvGraphicFramePr>
            <a:graphicFrameLocks noGrp="1"/>
          </p:cNvGraphicFramePr>
          <p:nvPr>
            <p:extLst/>
          </p:nvPr>
        </p:nvGraphicFramePr>
        <p:xfrm>
          <a:off x="1014984" y="819404"/>
          <a:ext cx="10323576" cy="741680"/>
        </p:xfrm>
        <a:graphic>
          <a:graphicData uri="http://schemas.openxmlformats.org/drawingml/2006/table">
            <a:tbl>
              <a:tblPr firstRow="1" bandRow="1">
                <a:tableStyleId>{5DA37D80-6434-44D0-A028-1B22A696006F}</a:tableStyleId>
              </a:tblPr>
              <a:tblGrid>
                <a:gridCol w="1536192">
                  <a:extLst>
                    <a:ext uri="{9D8B030D-6E8A-4147-A177-3AD203B41FA5}">
                      <a16:colId xmlns:a16="http://schemas.microsoft.com/office/drawing/2014/main" val="3673132500"/>
                    </a:ext>
                  </a:extLst>
                </a:gridCol>
                <a:gridCol w="8787384">
                  <a:extLst>
                    <a:ext uri="{9D8B030D-6E8A-4147-A177-3AD203B41FA5}">
                      <a16:colId xmlns:a16="http://schemas.microsoft.com/office/drawing/2014/main" val="107681085"/>
                    </a:ext>
                  </a:extLst>
                </a:gridCol>
              </a:tblGrid>
              <a:tr h="370840">
                <a:tc>
                  <a:txBody>
                    <a:bodyPr/>
                    <a:lstStyle/>
                    <a:p>
                      <a:r>
                        <a:rPr lang="en-US" dirty="0" smtClean="0"/>
                        <a:t>Method</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3700946035"/>
                  </a:ext>
                </a:extLst>
              </a:tr>
              <a:tr h="370840">
                <a:tc>
                  <a:txBody>
                    <a:bodyPr/>
                    <a:lstStyle/>
                    <a:p>
                      <a:r>
                        <a:rPr lang="en-US" dirty="0" smtClean="0"/>
                        <a:t>Move</a:t>
                      </a:r>
                      <a:endParaRPr lang="en-US" dirty="0"/>
                    </a:p>
                  </a:txBody>
                  <a:tcPr/>
                </a:tc>
                <a:tc>
                  <a:txBody>
                    <a:bodyPr/>
                    <a:lstStyle/>
                    <a:p>
                      <a:r>
                        <a:rPr lang="en-US" dirty="0" smtClean="0"/>
                        <a:t>Moves the label</a:t>
                      </a:r>
                      <a:r>
                        <a:rPr lang="en-US" baseline="0" dirty="0" smtClean="0"/>
                        <a:t> at run time</a:t>
                      </a:r>
                      <a:endParaRPr lang="en-US" dirty="0"/>
                    </a:p>
                  </a:txBody>
                  <a:tcPr/>
                </a:tc>
                <a:extLst>
                  <a:ext uri="{0D108BD9-81ED-4DB2-BD59-A6C34878D82A}">
                    <a16:rowId xmlns:a16="http://schemas.microsoft.com/office/drawing/2014/main" val="1205587737"/>
                  </a:ext>
                </a:extLst>
              </a:tr>
            </a:tbl>
          </a:graphicData>
        </a:graphic>
      </p:graphicFrame>
      <p:graphicFrame>
        <p:nvGraphicFramePr>
          <p:cNvPr id="6" name="Table 5"/>
          <p:cNvGraphicFramePr>
            <a:graphicFrameLocks noGrp="1"/>
          </p:cNvGraphicFramePr>
          <p:nvPr>
            <p:extLst/>
          </p:nvPr>
        </p:nvGraphicFramePr>
        <p:xfrm>
          <a:off x="905256" y="2318258"/>
          <a:ext cx="10323576" cy="1483360"/>
        </p:xfrm>
        <a:graphic>
          <a:graphicData uri="http://schemas.openxmlformats.org/drawingml/2006/table">
            <a:tbl>
              <a:tblPr firstRow="1" bandRow="1">
                <a:tableStyleId>{5DA37D80-6434-44D0-A028-1B22A696006F}</a:tableStyleId>
              </a:tblPr>
              <a:tblGrid>
                <a:gridCol w="1627632">
                  <a:extLst>
                    <a:ext uri="{9D8B030D-6E8A-4147-A177-3AD203B41FA5}">
                      <a16:colId xmlns:a16="http://schemas.microsoft.com/office/drawing/2014/main" val="3673132500"/>
                    </a:ext>
                  </a:extLst>
                </a:gridCol>
                <a:gridCol w="8695944">
                  <a:extLst>
                    <a:ext uri="{9D8B030D-6E8A-4147-A177-3AD203B41FA5}">
                      <a16:colId xmlns:a16="http://schemas.microsoft.com/office/drawing/2014/main" val="107681085"/>
                    </a:ext>
                  </a:extLst>
                </a:gridCol>
              </a:tblGrid>
              <a:tr h="370840">
                <a:tc>
                  <a:txBody>
                    <a:bodyPr/>
                    <a:lstStyle/>
                    <a:p>
                      <a:r>
                        <a:rPr lang="en-US" dirty="0" smtClean="0"/>
                        <a:t>Events</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3700946035"/>
                  </a:ext>
                </a:extLst>
              </a:tr>
              <a:tr h="370840">
                <a:tc>
                  <a:txBody>
                    <a:bodyPr/>
                    <a:lstStyle/>
                    <a:p>
                      <a:r>
                        <a:rPr lang="en-US" dirty="0" smtClean="0"/>
                        <a:t>Click </a:t>
                      </a:r>
                      <a:endParaRPr lang="en-US" dirty="0"/>
                    </a:p>
                  </a:txBody>
                  <a:tcPr/>
                </a:tc>
                <a:tc>
                  <a:txBody>
                    <a:bodyPr/>
                    <a:lstStyle/>
                    <a:p>
                      <a:r>
                        <a:rPr lang="en-US" sz="1800" b="0" i="0" kern="1200" dirty="0" smtClean="0">
                          <a:solidFill>
                            <a:schemeClr val="tx1"/>
                          </a:solidFill>
                          <a:effectLst/>
                          <a:latin typeface="+mn-lt"/>
                          <a:ea typeface="+mn-ea"/>
                          <a:cs typeface="+mn-cs"/>
                        </a:rPr>
                        <a:t>Event triggered when user clicks on a label.</a:t>
                      </a:r>
                      <a:endParaRPr lang="en-US" dirty="0"/>
                    </a:p>
                  </a:txBody>
                  <a:tcPr/>
                </a:tc>
                <a:extLst>
                  <a:ext uri="{0D108BD9-81ED-4DB2-BD59-A6C34878D82A}">
                    <a16:rowId xmlns:a16="http://schemas.microsoft.com/office/drawing/2014/main" val="348634257"/>
                  </a:ext>
                </a:extLst>
              </a:tr>
              <a:tr h="370840">
                <a:tc>
                  <a:txBody>
                    <a:bodyPr/>
                    <a:lstStyle/>
                    <a:p>
                      <a:r>
                        <a:rPr lang="en-US" dirty="0" err="1" smtClean="0"/>
                        <a:t>DblClick</a:t>
                      </a:r>
                      <a:endParaRPr lang="en-US" dirty="0"/>
                    </a:p>
                  </a:txBody>
                  <a:tcPr/>
                </a:tc>
                <a:tc>
                  <a:txBody>
                    <a:bodyPr/>
                    <a:lstStyle/>
                    <a:p>
                      <a:r>
                        <a:rPr lang="en-US" sz="1800" b="0" i="0" kern="1200" dirty="0" smtClean="0">
                          <a:solidFill>
                            <a:schemeClr val="tx1"/>
                          </a:solidFill>
                          <a:effectLst/>
                          <a:latin typeface="+mn-lt"/>
                          <a:ea typeface="+mn-ea"/>
                          <a:cs typeface="+mn-cs"/>
                        </a:rPr>
                        <a:t>Event triggered when user double-clicks on a label</a:t>
                      </a:r>
                      <a:endParaRPr lang="en-US" dirty="0"/>
                    </a:p>
                  </a:txBody>
                  <a:tcPr/>
                </a:tc>
                <a:extLst>
                  <a:ext uri="{0D108BD9-81ED-4DB2-BD59-A6C34878D82A}">
                    <a16:rowId xmlns:a16="http://schemas.microsoft.com/office/drawing/2014/main" val="1205587737"/>
                  </a:ext>
                </a:extLst>
              </a:tr>
              <a:tr h="370840">
                <a:tc>
                  <a:txBody>
                    <a:bodyPr/>
                    <a:lstStyle/>
                    <a:p>
                      <a:r>
                        <a:rPr lang="en-US" dirty="0" smtClean="0"/>
                        <a:t>Change</a:t>
                      </a:r>
                      <a:endParaRPr lang="en-US" dirty="0"/>
                    </a:p>
                  </a:txBody>
                  <a:tcPr/>
                </a:tc>
                <a:tc>
                  <a:txBody>
                    <a:bodyPr/>
                    <a:lstStyle/>
                    <a:p>
                      <a:r>
                        <a:rPr lang="en-US" dirty="0" smtClean="0"/>
                        <a:t>Triggered when the text of the label is changed by the application.</a:t>
                      </a:r>
                      <a:endParaRPr lang="en-US" b="1" dirty="0" smtClean="0"/>
                    </a:p>
                  </a:txBody>
                  <a:tcPr/>
                </a:tc>
                <a:extLst>
                  <a:ext uri="{0D108BD9-81ED-4DB2-BD59-A6C34878D82A}">
                    <a16:rowId xmlns:a16="http://schemas.microsoft.com/office/drawing/2014/main" val="2666201763"/>
                  </a:ext>
                </a:extLst>
              </a:tr>
            </a:tbl>
          </a:graphicData>
        </a:graphic>
      </p:graphicFrame>
    </p:spTree>
    <p:extLst>
      <p:ext uri="{BB962C8B-B14F-4D97-AF65-F5344CB8AC3E}">
        <p14:creationId xmlns:p14="http://schemas.microsoft.com/office/powerpoint/2010/main" val="325602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smtClean="0"/>
              <a:t>The Check Box </a:t>
            </a:r>
            <a:endParaRPr lang="en-US" dirty="0"/>
          </a:p>
        </p:txBody>
      </p:sp>
      <p:sp>
        <p:nvSpPr>
          <p:cNvPr id="3" name="Content Placeholder 2"/>
          <p:cNvSpPr>
            <a:spLocks noGrp="1"/>
          </p:cNvSpPr>
          <p:nvPr>
            <p:ph idx="1"/>
          </p:nvPr>
        </p:nvSpPr>
        <p:spPr>
          <a:xfrm>
            <a:off x="694944" y="676656"/>
            <a:ext cx="11128248" cy="5852160"/>
          </a:xfrm>
        </p:spPr>
        <p:txBody>
          <a:bodyPr>
            <a:normAutofit/>
          </a:bodyPr>
          <a:lstStyle/>
          <a:p>
            <a:r>
              <a:rPr lang="en-US" sz="2400" dirty="0"/>
              <a:t> </a:t>
            </a:r>
            <a:r>
              <a:rPr lang="en-US" dirty="0"/>
              <a:t>Check boxes provide a way to make choices from a list of potential </a:t>
            </a:r>
            <a:r>
              <a:rPr lang="en-US" dirty="0" smtClean="0"/>
              <a:t>options.</a:t>
            </a:r>
          </a:p>
          <a:p>
            <a:r>
              <a:rPr lang="en-US" dirty="0" smtClean="0"/>
              <a:t> </a:t>
            </a:r>
            <a:r>
              <a:rPr lang="en-US" dirty="0"/>
              <a:t>Some, all, or none of the choices in a group may be </a:t>
            </a:r>
            <a:r>
              <a:rPr lang="en-US" dirty="0" smtClean="0"/>
              <a:t>selected</a:t>
            </a:r>
            <a:endParaRPr lang="en-US" dirty="0"/>
          </a:p>
          <a:p>
            <a:r>
              <a:rPr lang="en-US" dirty="0"/>
              <a:t>In any group of check boxes, any number of check boxes can be </a:t>
            </a:r>
            <a:r>
              <a:rPr lang="en-US" dirty="0" smtClean="0"/>
              <a:t>selected.</a:t>
            </a:r>
          </a:p>
          <a:p>
            <a:r>
              <a:rPr lang="en-US" dirty="0"/>
              <a:t>If check box is </a:t>
            </a:r>
            <a:r>
              <a:rPr lang="en-US" dirty="0" smtClean="0"/>
              <a:t>selected </a:t>
            </a:r>
            <a:r>
              <a:rPr lang="en-US" dirty="0"/>
              <a:t>, its Value property becomes 1 otherwise it </a:t>
            </a:r>
            <a:r>
              <a:rPr lang="en-US" dirty="0" smtClean="0"/>
              <a:t>becomes </a:t>
            </a:r>
            <a:r>
              <a:rPr lang="en-US" dirty="0"/>
              <a:t>0</a:t>
            </a:r>
            <a:r>
              <a:rPr lang="en-US" dirty="0" smtClean="0"/>
              <a:t>.</a:t>
            </a:r>
          </a:p>
          <a:p>
            <a:r>
              <a:rPr lang="en-US" b="1" dirty="0" smtClean="0"/>
              <a:t>Check Box  </a:t>
            </a:r>
            <a:r>
              <a:rPr lang="en-US" b="1" dirty="0"/>
              <a:t>Properties: </a:t>
            </a:r>
            <a:endParaRPr lang="en-US" b="1" dirty="0" smtClean="0"/>
          </a:p>
          <a:p>
            <a:endParaRPr lang="en-US" b="1" dirty="0"/>
          </a:p>
          <a:p>
            <a:endParaRPr lang="en-US" b="1" dirty="0" smtClean="0"/>
          </a:p>
          <a:p>
            <a:endParaRPr lang="en-US" b="1" dirty="0"/>
          </a:p>
          <a:p>
            <a:endParaRPr lang="en-US" b="1" dirty="0" smtClean="0"/>
          </a:p>
          <a:p>
            <a:r>
              <a:rPr lang="en-US" b="1" dirty="0"/>
              <a:t>Check Box  </a:t>
            </a:r>
            <a:r>
              <a:rPr lang="en-US" b="1" dirty="0" smtClean="0"/>
              <a:t>Events: </a:t>
            </a:r>
            <a:endParaRPr lang="en-US" b="1" dirty="0"/>
          </a:p>
          <a:p>
            <a:endParaRPr lang="en-US" b="1" dirty="0"/>
          </a:p>
          <a:p>
            <a:endParaRPr lang="en-US" b="1" dirty="0"/>
          </a:p>
        </p:txBody>
      </p:sp>
      <p:graphicFrame>
        <p:nvGraphicFramePr>
          <p:cNvPr id="4" name="Table 3"/>
          <p:cNvGraphicFramePr>
            <a:graphicFrameLocks noGrp="1"/>
          </p:cNvGraphicFramePr>
          <p:nvPr>
            <p:extLst/>
          </p:nvPr>
        </p:nvGraphicFramePr>
        <p:xfrm>
          <a:off x="950214" y="3212363"/>
          <a:ext cx="10834116" cy="1752600"/>
        </p:xfrm>
        <a:graphic>
          <a:graphicData uri="http://schemas.openxmlformats.org/drawingml/2006/table">
            <a:tbl>
              <a:tblPr firstRow="1" bandRow="1">
                <a:tableStyleId>{5DA37D80-6434-44D0-A028-1B22A696006F}</a:tableStyleId>
              </a:tblPr>
              <a:tblGrid>
                <a:gridCol w="2444331">
                  <a:extLst>
                    <a:ext uri="{9D8B030D-6E8A-4147-A177-3AD203B41FA5}">
                      <a16:colId xmlns:a16="http://schemas.microsoft.com/office/drawing/2014/main" val="3673132500"/>
                    </a:ext>
                  </a:extLst>
                </a:gridCol>
                <a:gridCol w="8389785">
                  <a:extLst>
                    <a:ext uri="{9D8B030D-6E8A-4147-A177-3AD203B41FA5}">
                      <a16:colId xmlns:a16="http://schemas.microsoft.com/office/drawing/2014/main" val="107681085"/>
                    </a:ext>
                  </a:extLst>
                </a:gridCol>
              </a:tblGrid>
              <a:tr h="370840">
                <a:tc>
                  <a:txBody>
                    <a:bodyPr/>
                    <a:lstStyle/>
                    <a:p>
                      <a:r>
                        <a:rPr lang="en-US" dirty="0" smtClean="0"/>
                        <a:t>Property</a:t>
                      </a:r>
                      <a:endParaRPr lang="en-US" dirty="0"/>
                    </a:p>
                  </a:txBody>
                  <a:tcPr/>
                </a:tc>
                <a:tc>
                  <a:txBody>
                    <a:bodyPr/>
                    <a:lstStyle/>
                    <a:p>
                      <a:r>
                        <a:rPr lang="en-US" dirty="0" smtClean="0"/>
                        <a:t>Description </a:t>
                      </a:r>
                      <a:endParaRPr lang="en-US" dirty="0"/>
                    </a:p>
                  </a:txBody>
                  <a:tcPr/>
                </a:tc>
                <a:extLst>
                  <a:ext uri="{0D108BD9-81ED-4DB2-BD59-A6C34878D82A}">
                    <a16:rowId xmlns:a16="http://schemas.microsoft.com/office/drawing/2014/main" val="3700946035"/>
                  </a:ext>
                </a:extLst>
              </a:tr>
              <a:tr h="370840">
                <a:tc>
                  <a:txBody>
                    <a:bodyPr/>
                    <a:lstStyle/>
                    <a:p>
                      <a:r>
                        <a:rPr lang="en-US" dirty="0" smtClean="0"/>
                        <a:t>Name</a:t>
                      </a:r>
                      <a:endParaRPr lang="en-US" dirty="0"/>
                    </a:p>
                  </a:txBody>
                  <a:tcPr/>
                </a:tc>
                <a:tc>
                  <a:txBody>
                    <a:bodyPr/>
                    <a:lstStyle/>
                    <a:p>
                      <a:r>
                        <a:rPr lang="en-US" dirty="0" smtClean="0"/>
                        <a:t>Used to give</a:t>
                      </a:r>
                      <a:r>
                        <a:rPr lang="en-US" baseline="0" dirty="0" smtClean="0"/>
                        <a:t> a name to a check box</a:t>
                      </a:r>
                      <a:endParaRPr lang="en-US" dirty="0"/>
                    </a:p>
                  </a:txBody>
                  <a:tcPr/>
                </a:tc>
                <a:extLst>
                  <a:ext uri="{0D108BD9-81ED-4DB2-BD59-A6C34878D82A}">
                    <a16:rowId xmlns:a16="http://schemas.microsoft.com/office/drawing/2014/main" val="348634257"/>
                  </a:ext>
                </a:extLst>
              </a:tr>
              <a:tr h="370840">
                <a:tc>
                  <a:txBody>
                    <a:bodyPr/>
                    <a:lstStyle/>
                    <a:p>
                      <a:r>
                        <a:rPr lang="en-US" dirty="0" smtClean="0"/>
                        <a:t>Caption</a:t>
                      </a:r>
                      <a:endParaRPr lang="en-US" dirty="0"/>
                    </a:p>
                  </a:txBody>
                  <a:tcPr/>
                </a:tc>
                <a:tc>
                  <a:txBody>
                    <a:bodyPr/>
                    <a:lstStyle/>
                    <a:p>
                      <a:r>
                        <a:rPr lang="en-US" sz="1800" b="0" i="0" kern="1200" dirty="0" smtClean="0">
                          <a:solidFill>
                            <a:schemeClr val="tx1"/>
                          </a:solidFill>
                          <a:effectLst/>
                          <a:latin typeface="+mn-lt"/>
                          <a:ea typeface="+mn-ea"/>
                          <a:cs typeface="+mn-cs"/>
                        </a:rPr>
                        <a:t>Identifying text next to box</a:t>
                      </a:r>
                      <a:endParaRPr lang="en-US" dirty="0"/>
                    </a:p>
                  </a:txBody>
                  <a:tcPr/>
                </a:tc>
                <a:extLst>
                  <a:ext uri="{0D108BD9-81ED-4DB2-BD59-A6C34878D82A}">
                    <a16:rowId xmlns:a16="http://schemas.microsoft.com/office/drawing/2014/main" val="1205587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Value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 (Default Property)</a:t>
                      </a:r>
                      <a:endParaRPr lang="en-US" b="1" dirty="0"/>
                    </a:p>
                  </a:txBody>
                  <a:tcPr/>
                </a:tc>
                <a:tc>
                  <a:txBody>
                    <a:bodyPr/>
                    <a:lstStyle/>
                    <a:p>
                      <a:r>
                        <a:rPr lang="en-US" sz="1800" b="0" i="0" kern="1200" dirty="0" smtClean="0">
                          <a:solidFill>
                            <a:schemeClr val="tx1"/>
                          </a:solidFill>
                          <a:effectLst/>
                          <a:latin typeface="+mn-lt"/>
                          <a:ea typeface="+mn-ea"/>
                          <a:cs typeface="+mn-cs"/>
                        </a:rPr>
                        <a:t>Indicates if unchecked (0, </a:t>
                      </a:r>
                      <a:r>
                        <a:rPr lang="en-US" sz="1800" b="0" i="0" kern="1200" dirty="0" err="1" smtClean="0">
                          <a:solidFill>
                            <a:schemeClr val="tx1"/>
                          </a:solidFill>
                          <a:effectLst/>
                          <a:latin typeface="+mn-lt"/>
                          <a:ea typeface="+mn-ea"/>
                          <a:cs typeface="+mn-cs"/>
                        </a:rPr>
                        <a:t>vbUnchecked</a:t>
                      </a:r>
                      <a:r>
                        <a:rPr lang="en-US" sz="1800" b="0" i="0" kern="1200" dirty="0" smtClean="0">
                          <a:solidFill>
                            <a:schemeClr val="tx1"/>
                          </a:solidFill>
                          <a:effectLst/>
                          <a:latin typeface="+mn-lt"/>
                          <a:ea typeface="+mn-ea"/>
                          <a:cs typeface="+mn-cs"/>
                        </a:rPr>
                        <a:t>), checked (1,vbChecked), or grayed out (2, </a:t>
                      </a:r>
                      <a:r>
                        <a:rPr lang="en-US" sz="1800" b="0" i="0" kern="1200" dirty="0" err="1" smtClean="0">
                          <a:solidFill>
                            <a:schemeClr val="tx1"/>
                          </a:solidFill>
                          <a:effectLst/>
                          <a:latin typeface="+mn-lt"/>
                          <a:ea typeface="+mn-ea"/>
                          <a:cs typeface="+mn-cs"/>
                        </a:rPr>
                        <a:t>vbGrayed</a:t>
                      </a:r>
                      <a:r>
                        <a:rPr lang="en-US" sz="1800" b="0" i="0" kern="1200" dirty="0" smtClean="0">
                          <a:solidFill>
                            <a:schemeClr val="tx1"/>
                          </a:solidFill>
                          <a:effectLst/>
                          <a:latin typeface="+mn-lt"/>
                          <a:ea typeface="+mn-ea"/>
                          <a:cs typeface="+mn-cs"/>
                        </a:rPr>
                        <a:t>).</a:t>
                      </a:r>
                      <a:endParaRPr lang="en-US" dirty="0"/>
                    </a:p>
                  </a:txBody>
                  <a:tcPr/>
                </a:tc>
                <a:extLst>
                  <a:ext uri="{0D108BD9-81ED-4DB2-BD59-A6C34878D82A}">
                    <a16:rowId xmlns:a16="http://schemas.microsoft.com/office/drawing/2014/main" val="2666201763"/>
                  </a:ext>
                </a:extLst>
              </a:tr>
            </a:tbl>
          </a:graphicData>
        </a:graphic>
      </p:graphicFrame>
      <p:graphicFrame>
        <p:nvGraphicFramePr>
          <p:cNvPr id="5" name="Table 4"/>
          <p:cNvGraphicFramePr>
            <a:graphicFrameLocks noGrp="1"/>
          </p:cNvGraphicFramePr>
          <p:nvPr>
            <p:extLst/>
          </p:nvPr>
        </p:nvGraphicFramePr>
        <p:xfrm>
          <a:off x="950214" y="5650992"/>
          <a:ext cx="10323576" cy="736600"/>
        </p:xfrm>
        <a:graphic>
          <a:graphicData uri="http://schemas.openxmlformats.org/drawingml/2006/table">
            <a:tbl>
              <a:tblPr firstRow="1" bandRow="1">
                <a:tableStyleId>{5DA37D80-6434-44D0-A028-1B22A696006F}</a:tableStyleId>
              </a:tblPr>
              <a:tblGrid>
                <a:gridCol w="1627632">
                  <a:extLst>
                    <a:ext uri="{9D8B030D-6E8A-4147-A177-3AD203B41FA5}">
                      <a16:colId xmlns:a16="http://schemas.microsoft.com/office/drawing/2014/main" val="3673132500"/>
                    </a:ext>
                  </a:extLst>
                </a:gridCol>
                <a:gridCol w="8695944">
                  <a:extLst>
                    <a:ext uri="{9D8B030D-6E8A-4147-A177-3AD203B41FA5}">
                      <a16:colId xmlns:a16="http://schemas.microsoft.com/office/drawing/2014/main" val="107681085"/>
                    </a:ext>
                  </a:extLst>
                </a:gridCol>
              </a:tblGrid>
              <a:tr h="256794">
                <a:tc>
                  <a:txBody>
                    <a:bodyPr/>
                    <a:lstStyle/>
                    <a:p>
                      <a:r>
                        <a:rPr lang="en-US" dirty="0" smtClean="0"/>
                        <a:t>Events</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3700946035"/>
                  </a:ext>
                </a:extLst>
              </a:tr>
              <a:tr h="370840">
                <a:tc>
                  <a:txBody>
                    <a:bodyPr/>
                    <a:lstStyle/>
                    <a:p>
                      <a:r>
                        <a:rPr lang="en-US" dirty="0" smtClean="0"/>
                        <a:t>Click </a:t>
                      </a:r>
                      <a:endParaRPr lang="en-US" dirty="0"/>
                    </a:p>
                  </a:txBody>
                  <a:tcPr/>
                </a:tc>
                <a:tc>
                  <a:txBody>
                    <a:bodyPr/>
                    <a:lstStyle/>
                    <a:p>
                      <a:r>
                        <a:rPr lang="en-US" sz="1800" b="0" i="0" kern="1200" dirty="0" smtClean="0">
                          <a:solidFill>
                            <a:schemeClr val="tx1"/>
                          </a:solidFill>
                          <a:effectLst/>
                          <a:latin typeface="+mn-lt"/>
                          <a:ea typeface="+mn-ea"/>
                          <a:cs typeface="+mn-cs"/>
                        </a:rPr>
                        <a:t>Triggered when a box is clicked. Value property is automatically changed by VB</a:t>
                      </a:r>
                      <a:endParaRPr lang="en-US" dirty="0"/>
                    </a:p>
                  </a:txBody>
                  <a:tcPr/>
                </a:tc>
                <a:extLst>
                  <a:ext uri="{0D108BD9-81ED-4DB2-BD59-A6C34878D82A}">
                    <a16:rowId xmlns:a16="http://schemas.microsoft.com/office/drawing/2014/main" val="348634257"/>
                  </a:ext>
                </a:extLst>
              </a:tr>
            </a:tbl>
          </a:graphicData>
        </a:graphic>
      </p:graphicFrame>
    </p:spTree>
    <p:extLst>
      <p:ext uri="{BB962C8B-B14F-4D97-AF65-F5344CB8AC3E}">
        <p14:creationId xmlns:p14="http://schemas.microsoft.com/office/powerpoint/2010/main" val="425227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smtClean="0"/>
              <a:t>The Option Button (Radio Button) </a:t>
            </a:r>
            <a:endParaRPr lang="en-US" dirty="0"/>
          </a:p>
        </p:txBody>
      </p:sp>
      <p:sp>
        <p:nvSpPr>
          <p:cNvPr id="3" name="Content Placeholder 2"/>
          <p:cNvSpPr>
            <a:spLocks noGrp="1"/>
          </p:cNvSpPr>
          <p:nvPr>
            <p:ph idx="1"/>
          </p:nvPr>
        </p:nvSpPr>
        <p:spPr>
          <a:xfrm>
            <a:off x="694944" y="676656"/>
            <a:ext cx="11128248" cy="5852160"/>
          </a:xfrm>
        </p:spPr>
        <p:txBody>
          <a:bodyPr>
            <a:normAutofit/>
          </a:bodyPr>
          <a:lstStyle/>
          <a:p>
            <a:r>
              <a:rPr lang="en-US" sz="2400" dirty="0"/>
              <a:t> </a:t>
            </a:r>
            <a:r>
              <a:rPr lang="en-US" dirty="0"/>
              <a:t>Option buttons provide the capability to make a mutually exclusive choice among a group of potential candidate choices</a:t>
            </a:r>
            <a:r>
              <a:rPr lang="en-US" dirty="0" smtClean="0"/>
              <a:t>.</a:t>
            </a:r>
          </a:p>
          <a:p>
            <a:r>
              <a:rPr lang="en-US" dirty="0" smtClean="0"/>
              <a:t>Hence</a:t>
            </a:r>
            <a:r>
              <a:rPr lang="en-US" dirty="0"/>
              <a:t>, option buttons work as a group, </a:t>
            </a:r>
            <a:r>
              <a:rPr lang="en-US" b="1" dirty="0"/>
              <a:t>only</a:t>
            </a:r>
            <a:r>
              <a:rPr lang="en-US" dirty="0"/>
              <a:t> </a:t>
            </a:r>
            <a:r>
              <a:rPr lang="en-US" b="1" dirty="0"/>
              <a:t>one</a:t>
            </a:r>
            <a:r>
              <a:rPr lang="en-US" dirty="0"/>
              <a:t> of which can have a True (or selected) value</a:t>
            </a:r>
            <a:r>
              <a:rPr lang="en-US" dirty="0" smtClean="0"/>
              <a:t>.</a:t>
            </a:r>
          </a:p>
          <a:p>
            <a:r>
              <a:rPr lang="en-US" dirty="0" smtClean="0"/>
              <a:t>All related option buttons must be placed inside the frame and not on the form.</a:t>
            </a:r>
          </a:p>
          <a:p>
            <a:r>
              <a:rPr lang="en-US" b="1" dirty="0" smtClean="0"/>
              <a:t>Option Button Properties</a:t>
            </a:r>
            <a:r>
              <a:rPr lang="en-US" b="1" dirty="0"/>
              <a:t>: </a:t>
            </a:r>
            <a:endParaRPr lang="en-US" b="1" dirty="0" smtClean="0"/>
          </a:p>
          <a:p>
            <a:endParaRPr lang="en-US" b="1" dirty="0"/>
          </a:p>
          <a:p>
            <a:endParaRPr lang="en-US" b="1" dirty="0" smtClean="0"/>
          </a:p>
          <a:p>
            <a:endParaRPr lang="en-US" b="1" dirty="0"/>
          </a:p>
          <a:p>
            <a:endParaRPr lang="en-US" b="1" dirty="0" smtClean="0"/>
          </a:p>
          <a:p>
            <a:r>
              <a:rPr lang="en-US" b="1" dirty="0" smtClean="0"/>
              <a:t>Option Button  Events: </a:t>
            </a:r>
            <a:endParaRPr lang="en-US" b="1" dirty="0"/>
          </a:p>
          <a:p>
            <a:endParaRPr lang="en-US" b="1" dirty="0"/>
          </a:p>
          <a:p>
            <a:endParaRPr lang="en-US" b="1" dirty="0"/>
          </a:p>
        </p:txBody>
      </p:sp>
      <p:graphicFrame>
        <p:nvGraphicFramePr>
          <p:cNvPr id="4" name="Table 3"/>
          <p:cNvGraphicFramePr>
            <a:graphicFrameLocks noGrp="1"/>
          </p:cNvGraphicFramePr>
          <p:nvPr>
            <p:extLst/>
          </p:nvPr>
        </p:nvGraphicFramePr>
        <p:xfrm>
          <a:off x="989076" y="2901467"/>
          <a:ext cx="10834116" cy="2026920"/>
        </p:xfrm>
        <a:graphic>
          <a:graphicData uri="http://schemas.openxmlformats.org/drawingml/2006/table">
            <a:tbl>
              <a:tblPr firstRow="1" bandRow="1">
                <a:tableStyleId>{5DA37D80-6434-44D0-A028-1B22A696006F}</a:tableStyleId>
              </a:tblPr>
              <a:tblGrid>
                <a:gridCol w="2444331">
                  <a:extLst>
                    <a:ext uri="{9D8B030D-6E8A-4147-A177-3AD203B41FA5}">
                      <a16:colId xmlns:a16="http://schemas.microsoft.com/office/drawing/2014/main" val="3673132500"/>
                    </a:ext>
                  </a:extLst>
                </a:gridCol>
                <a:gridCol w="8389785">
                  <a:extLst>
                    <a:ext uri="{9D8B030D-6E8A-4147-A177-3AD203B41FA5}">
                      <a16:colId xmlns:a16="http://schemas.microsoft.com/office/drawing/2014/main" val="107681085"/>
                    </a:ext>
                  </a:extLst>
                </a:gridCol>
              </a:tblGrid>
              <a:tr h="370840">
                <a:tc>
                  <a:txBody>
                    <a:bodyPr/>
                    <a:lstStyle/>
                    <a:p>
                      <a:r>
                        <a:rPr lang="en-US" dirty="0" smtClean="0"/>
                        <a:t>Property</a:t>
                      </a:r>
                      <a:endParaRPr lang="en-US" dirty="0"/>
                    </a:p>
                  </a:txBody>
                  <a:tcPr/>
                </a:tc>
                <a:tc>
                  <a:txBody>
                    <a:bodyPr/>
                    <a:lstStyle/>
                    <a:p>
                      <a:r>
                        <a:rPr lang="en-US" dirty="0" smtClean="0"/>
                        <a:t>Description </a:t>
                      </a:r>
                      <a:endParaRPr lang="en-US" dirty="0"/>
                    </a:p>
                  </a:txBody>
                  <a:tcPr/>
                </a:tc>
                <a:extLst>
                  <a:ext uri="{0D108BD9-81ED-4DB2-BD59-A6C34878D82A}">
                    <a16:rowId xmlns:a16="http://schemas.microsoft.com/office/drawing/2014/main" val="3700946035"/>
                  </a:ext>
                </a:extLst>
              </a:tr>
              <a:tr h="370840">
                <a:tc>
                  <a:txBody>
                    <a:bodyPr/>
                    <a:lstStyle/>
                    <a:p>
                      <a:r>
                        <a:rPr lang="en-US" dirty="0" smtClean="0"/>
                        <a:t>Name</a:t>
                      </a:r>
                      <a:endParaRPr lang="en-US" dirty="0"/>
                    </a:p>
                  </a:txBody>
                  <a:tcPr/>
                </a:tc>
                <a:tc>
                  <a:txBody>
                    <a:bodyPr/>
                    <a:lstStyle/>
                    <a:p>
                      <a:r>
                        <a:rPr lang="en-US" dirty="0" smtClean="0"/>
                        <a:t>Used to give</a:t>
                      </a:r>
                      <a:r>
                        <a:rPr lang="en-US" baseline="0" dirty="0" smtClean="0"/>
                        <a:t> a name to a option button</a:t>
                      </a:r>
                      <a:endParaRPr lang="en-US" dirty="0"/>
                    </a:p>
                  </a:txBody>
                  <a:tcPr/>
                </a:tc>
                <a:extLst>
                  <a:ext uri="{0D108BD9-81ED-4DB2-BD59-A6C34878D82A}">
                    <a16:rowId xmlns:a16="http://schemas.microsoft.com/office/drawing/2014/main" val="348634257"/>
                  </a:ext>
                </a:extLst>
              </a:tr>
              <a:tr h="370840">
                <a:tc>
                  <a:txBody>
                    <a:bodyPr/>
                    <a:lstStyle/>
                    <a:p>
                      <a:r>
                        <a:rPr lang="en-US" dirty="0" smtClean="0"/>
                        <a:t>Caption</a:t>
                      </a:r>
                      <a:endParaRPr lang="en-US" dirty="0"/>
                    </a:p>
                  </a:txBody>
                  <a:tcPr/>
                </a:tc>
                <a:tc>
                  <a:txBody>
                    <a:bodyPr/>
                    <a:lstStyle/>
                    <a:p>
                      <a:r>
                        <a:rPr lang="en-US" sz="1800" b="0" i="0" kern="1200" dirty="0" smtClean="0">
                          <a:solidFill>
                            <a:schemeClr val="tx1"/>
                          </a:solidFill>
                          <a:effectLst/>
                          <a:latin typeface="+mn-lt"/>
                          <a:ea typeface="+mn-ea"/>
                          <a:cs typeface="+mn-cs"/>
                        </a:rPr>
                        <a:t>Identifying text next to option button</a:t>
                      </a:r>
                      <a:endParaRPr lang="en-US" dirty="0"/>
                    </a:p>
                  </a:txBody>
                  <a:tcPr/>
                </a:tc>
                <a:extLst>
                  <a:ext uri="{0D108BD9-81ED-4DB2-BD59-A6C34878D82A}">
                    <a16:rowId xmlns:a16="http://schemas.microsoft.com/office/drawing/2014/main" val="1205587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Value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 (Default Property)</a:t>
                      </a:r>
                      <a:endParaRPr lang="en-US" b="1" dirty="0"/>
                    </a:p>
                  </a:txBody>
                  <a:tcPr/>
                </a:tc>
                <a:tc>
                  <a:txBody>
                    <a:bodyPr/>
                    <a:lstStyle/>
                    <a:p>
                      <a:r>
                        <a:rPr lang="en-US" sz="1800" b="0" i="0" kern="1200" dirty="0" smtClean="0">
                          <a:solidFill>
                            <a:schemeClr val="tx1"/>
                          </a:solidFill>
                          <a:effectLst/>
                          <a:latin typeface="+mn-lt"/>
                          <a:ea typeface="+mn-ea"/>
                          <a:cs typeface="+mn-cs"/>
                        </a:rPr>
                        <a:t>Indicates if selected (True) or not (False). Only one option button in a group can be True. One button in each group of option buttons should always be initialized to True at design time.</a:t>
                      </a:r>
                      <a:endParaRPr lang="en-US" dirty="0"/>
                    </a:p>
                  </a:txBody>
                  <a:tcPr/>
                </a:tc>
                <a:extLst>
                  <a:ext uri="{0D108BD9-81ED-4DB2-BD59-A6C34878D82A}">
                    <a16:rowId xmlns:a16="http://schemas.microsoft.com/office/drawing/2014/main" val="2666201763"/>
                  </a:ext>
                </a:extLst>
              </a:tr>
            </a:tbl>
          </a:graphicData>
        </a:graphic>
      </p:graphicFrame>
      <p:graphicFrame>
        <p:nvGraphicFramePr>
          <p:cNvPr id="5" name="Table 4"/>
          <p:cNvGraphicFramePr>
            <a:graphicFrameLocks noGrp="1"/>
          </p:cNvGraphicFramePr>
          <p:nvPr>
            <p:extLst/>
          </p:nvPr>
        </p:nvGraphicFramePr>
        <p:xfrm>
          <a:off x="989076" y="5376672"/>
          <a:ext cx="10323576" cy="1005840"/>
        </p:xfrm>
        <a:graphic>
          <a:graphicData uri="http://schemas.openxmlformats.org/drawingml/2006/table">
            <a:tbl>
              <a:tblPr firstRow="1" bandRow="1">
                <a:tableStyleId>{5DA37D80-6434-44D0-A028-1B22A696006F}</a:tableStyleId>
              </a:tblPr>
              <a:tblGrid>
                <a:gridCol w="1627632">
                  <a:extLst>
                    <a:ext uri="{9D8B030D-6E8A-4147-A177-3AD203B41FA5}">
                      <a16:colId xmlns:a16="http://schemas.microsoft.com/office/drawing/2014/main" val="3673132500"/>
                    </a:ext>
                  </a:extLst>
                </a:gridCol>
                <a:gridCol w="8695944">
                  <a:extLst>
                    <a:ext uri="{9D8B030D-6E8A-4147-A177-3AD203B41FA5}">
                      <a16:colId xmlns:a16="http://schemas.microsoft.com/office/drawing/2014/main" val="107681085"/>
                    </a:ext>
                  </a:extLst>
                </a:gridCol>
              </a:tblGrid>
              <a:tr h="256794">
                <a:tc>
                  <a:txBody>
                    <a:bodyPr/>
                    <a:lstStyle/>
                    <a:p>
                      <a:r>
                        <a:rPr lang="en-US" dirty="0" smtClean="0"/>
                        <a:t>Events</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3700946035"/>
                  </a:ext>
                </a:extLst>
              </a:tr>
              <a:tr h="370840">
                <a:tc>
                  <a:txBody>
                    <a:bodyPr/>
                    <a:lstStyle/>
                    <a:p>
                      <a:r>
                        <a:rPr lang="en-US" dirty="0" smtClean="0"/>
                        <a:t>Click </a:t>
                      </a:r>
                      <a:endParaRPr lang="en-US" dirty="0"/>
                    </a:p>
                  </a:txBody>
                  <a:tcPr/>
                </a:tc>
                <a:tc>
                  <a:txBody>
                    <a:bodyPr/>
                    <a:lstStyle/>
                    <a:p>
                      <a:r>
                        <a:rPr lang="en-US" sz="1800" b="0" i="0" kern="1200" dirty="0" smtClean="0">
                          <a:solidFill>
                            <a:schemeClr val="tx1"/>
                          </a:solidFill>
                          <a:effectLst/>
                          <a:latin typeface="+mn-lt"/>
                          <a:ea typeface="+mn-ea"/>
                          <a:cs typeface="+mn-cs"/>
                        </a:rPr>
                        <a:t>Triggered when a option</a:t>
                      </a:r>
                      <a:r>
                        <a:rPr lang="en-US" sz="1800" b="0" i="0" kern="1200" baseline="0" dirty="0" smtClean="0">
                          <a:solidFill>
                            <a:schemeClr val="tx1"/>
                          </a:solidFill>
                          <a:effectLst/>
                          <a:latin typeface="+mn-lt"/>
                          <a:ea typeface="+mn-ea"/>
                          <a:cs typeface="+mn-cs"/>
                        </a:rPr>
                        <a:t> button </a:t>
                      </a:r>
                      <a:r>
                        <a:rPr lang="en-US" sz="1800" b="0" i="0" kern="1200" dirty="0" smtClean="0">
                          <a:solidFill>
                            <a:schemeClr val="tx1"/>
                          </a:solidFill>
                          <a:effectLst/>
                          <a:latin typeface="+mn-lt"/>
                          <a:ea typeface="+mn-ea"/>
                          <a:cs typeface="+mn-cs"/>
                        </a:rPr>
                        <a:t>is clicked. Value property is automatically changed by VB</a:t>
                      </a:r>
                      <a:endParaRPr lang="en-US" dirty="0"/>
                    </a:p>
                  </a:txBody>
                  <a:tcPr/>
                </a:tc>
                <a:extLst>
                  <a:ext uri="{0D108BD9-81ED-4DB2-BD59-A6C34878D82A}">
                    <a16:rowId xmlns:a16="http://schemas.microsoft.com/office/drawing/2014/main" val="348634257"/>
                  </a:ext>
                </a:extLst>
              </a:tr>
            </a:tbl>
          </a:graphicData>
        </a:graphic>
      </p:graphicFrame>
    </p:spTree>
    <p:extLst>
      <p:ext uri="{BB962C8B-B14F-4D97-AF65-F5344CB8AC3E}">
        <p14:creationId xmlns:p14="http://schemas.microsoft.com/office/powerpoint/2010/main" val="47694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smtClean="0"/>
              <a:t>List Box </a:t>
            </a:r>
            <a:endParaRPr lang="en-US" dirty="0"/>
          </a:p>
        </p:txBody>
      </p:sp>
      <p:sp>
        <p:nvSpPr>
          <p:cNvPr id="3" name="Content Placeholder 2"/>
          <p:cNvSpPr>
            <a:spLocks noGrp="1"/>
          </p:cNvSpPr>
          <p:nvPr>
            <p:ph idx="1"/>
          </p:nvPr>
        </p:nvSpPr>
        <p:spPr>
          <a:xfrm>
            <a:off x="694944" y="676656"/>
            <a:ext cx="11128248" cy="5852160"/>
          </a:xfrm>
        </p:spPr>
        <p:txBody>
          <a:bodyPr>
            <a:normAutofit/>
          </a:bodyPr>
          <a:lstStyle/>
          <a:p>
            <a:r>
              <a:rPr lang="en-US" dirty="0"/>
              <a:t>A list box displays a list of items from which the user can select one or more items</a:t>
            </a:r>
            <a:r>
              <a:rPr lang="en-US" dirty="0" smtClean="0"/>
              <a:t>.</a:t>
            </a:r>
          </a:p>
          <a:p>
            <a:r>
              <a:rPr lang="en-US" dirty="0" smtClean="0"/>
              <a:t> </a:t>
            </a:r>
            <a:r>
              <a:rPr lang="en-US" dirty="0"/>
              <a:t>If the number of items exceeds the number that can be displayed, a scroll bar is automatically added</a:t>
            </a:r>
            <a:r>
              <a:rPr lang="en-US" dirty="0" smtClean="0"/>
              <a:t>.</a:t>
            </a:r>
          </a:p>
          <a:p>
            <a:r>
              <a:rPr lang="en-US" b="1" dirty="0" smtClean="0"/>
              <a:t>List Box Properties:</a:t>
            </a:r>
            <a:endParaRPr lang="en-US" b="1" dirty="0"/>
          </a:p>
          <a:p>
            <a:endParaRPr lang="en-US" b="1" dirty="0"/>
          </a:p>
        </p:txBody>
      </p:sp>
      <p:graphicFrame>
        <p:nvGraphicFramePr>
          <p:cNvPr id="4" name="Table 3"/>
          <p:cNvGraphicFramePr>
            <a:graphicFrameLocks noGrp="1"/>
          </p:cNvGraphicFramePr>
          <p:nvPr>
            <p:extLst/>
          </p:nvPr>
        </p:nvGraphicFramePr>
        <p:xfrm>
          <a:off x="950214" y="2425979"/>
          <a:ext cx="10834116" cy="3876040"/>
        </p:xfrm>
        <a:graphic>
          <a:graphicData uri="http://schemas.openxmlformats.org/drawingml/2006/table">
            <a:tbl>
              <a:tblPr firstRow="1" bandRow="1">
                <a:tableStyleId>{5DA37D80-6434-44D0-A028-1B22A696006F}</a:tableStyleId>
              </a:tblPr>
              <a:tblGrid>
                <a:gridCol w="2444331">
                  <a:extLst>
                    <a:ext uri="{9D8B030D-6E8A-4147-A177-3AD203B41FA5}">
                      <a16:colId xmlns:a16="http://schemas.microsoft.com/office/drawing/2014/main" val="3673132500"/>
                    </a:ext>
                  </a:extLst>
                </a:gridCol>
                <a:gridCol w="8389785">
                  <a:extLst>
                    <a:ext uri="{9D8B030D-6E8A-4147-A177-3AD203B41FA5}">
                      <a16:colId xmlns:a16="http://schemas.microsoft.com/office/drawing/2014/main" val="107681085"/>
                    </a:ext>
                  </a:extLst>
                </a:gridCol>
              </a:tblGrid>
              <a:tr h="370840">
                <a:tc>
                  <a:txBody>
                    <a:bodyPr/>
                    <a:lstStyle/>
                    <a:p>
                      <a:r>
                        <a:rPr lang="en-US" dirty="0" smtClean="0"/>
                        <a:t>Property</a:t>
                      </a:r>
                      <a:endParaRPr lang="en-US" dirty="0"/>
                    </a:p>
                  </a:txBody>
                  <a:tcPr/>
                </a:tc>
                <a:tc>
                  <a:txBody>
                    <a:bodyPr/>
                    <a:lstStyle/>
                    <a:p>
                      <a:r>
                        <a:rPr lang="en-US" dirty="0" smtClean="0"/>
                        <a:t>Description </a:t>
                      </a:r>
                      <a:endParaRPr lang="en-US" dirty="0"/>
                    </a:p>
                  </a:txBody>
                  <a:tcPr/>
                </a:tc>
                <a:extLst>
                  <a:ext uri="{0D108BD9-81ED-4DB2-BD59-A6C34878D82A}">
                    <a16:rowId xmlns:a16="http://schemas.microsoft.com/office/drawing/2014/main" val="3700946035"/>
                  </a:ext>
                </a:extLst>
              </a:tr>
              <a:tr h="370840">
                <a:tc>
                  <a:txBody>
                    <a:bodyPr/>
                    <a:lstStyle/>
                    <a:p>
                      <a:r>
                        <a:rPr lang="en-US" dirty="0" smtClean="0"/>
                        <a:t>Name</a:t>
                      </a:r>
                      <a:endParaRPr lang="en-US" dirty="0"/>
                    </a:p>
                  </a:txBody>
                  <a:tcPr/>
                </a:tc>
                <a:tc>
                  <a:txBody>
                    <a:bodyPr/>
                    <a:lstStyle/>
                    <a:p>
                      <a:r>
                        <a:rPr lang="en-US" dirty="0" smtClean="0"/>
                        <a:t>Used to give</a:t>
                      </a:r>
                      <a:r>
                        <a:rPr lang="en-US" baseline="0" dirty="0" smtClean="0"/>
                        <a:t> a name to a list box</a:t>
                      </a:r>
                      <a:endParaRPr lang="en-US" dirty="0"/>
                    </a:p>
                  </a:txBody>
                  <a:tcPr/>
                </a:tc>
                <a:extLst>
                  <a:ext uri="{0D108BD9-81ED-4DB2-BD59-A6C34878D82A}">
                    <a16:rowId xmlns:a16="http://schemas.microsoft.com/office/drawing/2014/main" val="3486342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List</a:t>
                      </a:r>
                      <a:endParaRPr lang="en-US" b="0" dirty="0"/>
                    </a:p>
                  </a:txBody>
                  <a:tcPr/>
                </a:tc>
                <a:tc>
                  <a:txBody>
                    <a:bodyPr/>
                    <a:lstStyle/>
                    <a:p>
                      <a:r>
                        <a:rPr lang="en-US" sz="1800" b="0" i="0" kern="1200" dirty="0" smtClean="0">
                          <a:solidFill>
                            <a:schemeClr val="tx1"/>
                          </a:solidFill>
                          <a:effectLst/>
                          <a:latin typeface="+mn-lt"/>
                          <a:ea typeface="+mn-ea"/>
                          <a:cs typeface="+mn-cs"/>
                        </a:rPr>
                        <a:t>Array of items in list box</a:t>
                      </a:r>
                      <a:endParaRPr lang="en-US" dirty="0"/>
                    </a:p>
                  </a:txBody>
                  <a:tcPr/>
                </a:tc>
                <a:extLst>
                  <a:ext uri="{0D108BD9-81ED-4DB2-BD59-A6C34878D82A}">
                    <a16:rowId xmlns:a16="http://schemas.microsoft.com/office/drawing/2014/main" val="26662017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smtClean="0"/>
                        <a:t>ListCount</a:t>
                      </a:r>
                      <a:endParaRPr lang="en-US" b="0" dirty="0"/>
                    </a:p>
                  </a:txBody>
                  <a:tcPr/>
                </a:tc>
                <a:tc>
                  <a:txBody>
                    <a:bodyPr/>
                    <a:lstStyle/>
                    <a:p>
                      <a:r>
                        <a:rPr lang="en-US" sz="1800" b="0" i="0" kern="1200" dirty="0" smtClean="0">
                          <a:solidFill>
                            <a:schemeClr val="tx1"/>
                          </a:solidFill>
                          <a:effectLst/>
                          <a:latin typeface="+mn-lt"/>
                          <a:ea typeface="+mn-ea"/>
                          <a:cs typeface="+mn-cs"/>
                        </a:rPr>
                        <a:t>Number of items in list.</a:t>
                      </a:r>
                      <a:endParaRPr lang="en-US" dirty="0"/>
                    </a:p>
                  </a:txBody>
                  <a:tcPr/>
                </a:tc>
                <a:extLst>
                  <a:ext uri="{0D108BD9-81ED-4DB2-BD59-A6C34878D82A}">
                    <a16:rowId xmlns:a16="http://schemas.microsoft.com/office/drawing/2014/main" val="20346007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smtClean="0"/>
                        <a:t>ListIndex</a:t>
                      </a:r>
                      <a:endParaRPr lang="en-US" b="0" dirty="0"/>
                    </a:p>
                  </a:txBody>
                  <a:tcPr/>
                </a:tc>
                <a:tc>
                  <a:txBody>
                    <a:bodyPr/>
                    <a:lstStyle/>
                    <a:p>
                      <a:r>
                        <a:rPr lang="en-US" sz="1800" b="0" i="0" kern="1200" dirty="0" smtClean="0">
                          <a:solidFill>
                            <a:schemeClr val="tx1"/>
                          </a:solidFill>
                          <a:effectLst/>
                          <a:latin typeface="+mn-lt"/>
                          <a:ea typeface="+mn-ea"/>
                          <a:cs typeface="+mn-cs"/>
                        </a:rPr>
                        <a:t>The number of the most recently selected item in list</a:t>
                      </a:r>
                      <a:endParaRPr lang="en-US" dirty="0"/>
                    </a:p>
                  </a:txBody>
                  <a:tcPr/>
                </a:tc>
                <a:extLst>
                  <a:ext uri="{0D108BD9-81ED-4DB2-BD59-A6C34878D82A}">
                    <a16:rowId xmlns:a16="http://schemas.microsoft.com/office/drawing/2014/main" val="1629533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smtClean="0"/>
                        <a:t>MultiSelect</a:t>
                      </a:r>
                      <a:endParaRPr lang="en-US" b="0" dirty="0"/>
                    </a:p>
                  </a:txBody>
                  <a:tcPr/>
                </a:tc>
                <a:tc>
                  <a:txBody>
                    <a:bodyPr/>
                    <a:lstStyle/>
                    <a:p>
                      <a:r>
                        <a:rPr lang="en-US" sz="1800" b="0" i="0" kern="1200" dirty="0" smtClean="0">
                          <a:solidFill>
                            <a:schemeClr val="tx1"/>
                          </a:solidFill>
                          <a:effectLst/>
                          <a:latin typeface="+mn-lt"/>
                          <a:ea typeface="+mn-ea"/>
                          <a:cs typeface="+mn-cs"/>
                        </a:rPr>
                        <a:t>Controls how items may be selected (0-no multiple selection allowed, 1-multiple selection allowed, 2-group selection allowed)</a:t>
                      </a:r>
                      <a:endParaRPr lang="en-US" dirty="0"/>
                    </a:p>
                  </a:txBody>
                  <a:tcPr/>
                </a:tc>
                <a:extLst>
                  <a:ext uri="{0D108BD9-81ED-4DB2-BD59-A6C34878D82A}">
                    <a16:rowId xmlns:a16="http://schemas.microsoft.com/office/drawing/2014/main" val="32176481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Selected</a:t>
                      </a:r>
                      <a:endParaRPr lang="en-US" b="0" dirty="0"/>
                    </a:p>
                  </a:txBody>
                  <a:tcPr/>
                </a:tc>
                <a:tc>
                  <a:txBody>
                    <a:bodyPr/>
                    <a:lstStyle/>
                    <a:p>
                      <a:r>
                        <a:rPr lang="en-US" sz="1800" b="0" i="0" kern="1200" dirty="0" smtClean="0">
                          <a:solidFill>
                            <a:schemeClr val="tx1"/>
                          </a:solidFill>
                          <a:effectLst/>
                          <a:latin typeface="+mn-lt"/>
                          <a:ea typeface="+mn-ea"/>
                          <a:cs typeface="+mn-cs"/>
                        </a:rPr>
                        <a:t>Array with elements set equal to True or </a:t>
                      </a:r>
                      <a:r>
                        <a:rPr lang="en-US" sz="1800" b="0" i="0" kern="1200" dirty="0" err="1" smtClean="0">
                          <a:solidFill>
                            <a:schemeClr val="tx1"/>
                          </a:solidFill>
                          <a:effectLst/>
                          <a:latin typeface="+mn-lt"/>
                          <a:ea typeface="+mn-ea"/>
                          <a:cs typeface="+mn-cs"/>
                        </a:rPr>
                        <a:t>False,depending</a:t>
                      </a:r>
                      <a:r>
                        <a:rPr lang="en-US" sz="1800" b="0" i="0" kern="1200" dirty="0" smtClean="0">
                          <a:solidFill>
                            <a:schemeClr val="tx1"/>
                          </a:solidFill>
                          <a:effectLst/>
                          <a:latin typeface="+mn-lt"/>
                          <a:ea typeface="+mn-ea"/>
                          <a:cs typeface="+mn-cs"/>
                        </a:rPr>
                        <a:t> on whether corresponding list item is selected.</a:t>
                      </a:r>
                      <a:endParaRPr lang="en-US" dirty="0"/>
                    </a:p>
                  </a:txBody>
                  <a:tcPr/>
                </a:tc>
                <a:extLst>
                  <a:ext uri="{0D108BD9-81ED-4DB2-BD59-A6C34878D82A}">
                    <a16:rowId xmlns:a16="http://schemas.microsoft.com/office/drawing/2014/main" val="34397965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Sorted</a:t>
                      </a:r>
                      <a:endParaRPr lang="en-US" b="0" dirty="0"/>
                    </a:p>
                  </a:txBody>
                  <a:tcPr/>
                </a:tc>
                <a:tc>
                  <a:txBody>
                    <a:bodyPr/>
                    <a:lstStyle/>
                    <a:p>
                      <a:r>
                        <a:rPr lang="en-US" sz="1800" b="0" i="0" kern="1200" dirty="0" smtClean="0">
                          <a:solidFill>
                            <a:schemeClr val="tx1"/>
                          </a:solidFill>
                          <a:effectLst/>
                          <a:latin typeface="+mn-lt"/>
                          <a:ea typeface="+mn-ea"/>
                          <a:cs typeface="+mn-cs"/>
                        </a:rPr>
                        <a:t>True means items are sorted in </a:t>
                      </a:r>
                      <a:r>
                        <a:rPr lang="en-US" sz="1800" b="0" i="0" kern="1200" dirty="0" err="1" smtClean="0">
                          <a:solidFill>
                            <a:schemeClr val="tx1"/>
                          </a:solidFill>
                          <a:effectLst/>
                          <a:latin typeface="+mn-lt"/>
                          <a:ea typeface="+mn-ea"/>
                          <a:cs typeface="+mn-cs"/>
                        </a:rPr>
                        <a:t>Ascii</a:t>
                      </a:r>
                      <a:r>
                        <a:rPr lang="en-US" sz="1800" b="0" i="0" kern="1200" dirty="0" smtClean="0">
                          <a:solidFill>
                            <a:schemeClr val="tx1"/>
                          </a:solidFill>
                          <a:effectLst/>
                          <a:latin typeface="+mn-lt"/>
                          <a:ea typeface="+mn-ea"/>
                          <a:cs typeface="+mn-cs"/>
                        </a:rPr>
                        <a:t> order, else items appear in order added.</a:t>
                      </a:r>
                      <a:endParaRPr lang="en-US" dirty="0"/>
                    </a:p>
                  </a:txBody>
                  <a:tcPr/>
                </a:tc>
                <a:extLst>
                  <a:ext uri="{0D108BD9-81ED-4DB2-BD59-A6C34878D82A}">
                    <a16:rowId xmlns:a16="http://schemas.microsoft.com/office/drawing/2014/main" val="37906193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effectLst/>
                          <a:latin typeface="+mn-lt"/>
                          <a:ea typeface="+mn-ea"/>
                          <a:cs typeface="+mn-cs"/>
                        </a:rPr>
                        <a:t>Text</a:t>
                      </a:r>
                      <a:endParaRPr lang="en-US" b="0" dirty="0"/>
                    </a:p>
                  </a:txBody>
                  <a:tcPr/>
                </a:tc>
                <a:tc>
                  <a:txBody>
                    <a:bodyPr/>
                    <a:lstStyle/>
                    <a:p>
                      <a:r>
                        <a:rPr lang="en-US" sz="1800" b="0" i="0" kern="1200" dirty="0" smtClean="0">
                          <a:solidFill>
                            <a:schemeClr val="tx1"/>
                          </a:solidFill>
                          <a:effectLst/>
                          <a:latin typeface="+mn-lt"/>
                          <a:ea typeface="+mn-ea"/>
                          <a:cs typeface="+mn-cs"/>
                        </a:rPr>
                        <a:t>Text of most recently selected item.</a:t>
                      </a:r>
                      <a:endParaRPr lang="en-US" dirty="0"/>
                    </a:p>
                  </a:txBody>
                  <a:tcPr/>
                </a:tc>
                <a:extLst>
                  <a:ext uri="{0D108BD9-81ED-4DB2-BD59-A6C34878D82A}">
                    <a16:rowId xmlns:a16="http://schemas.microsoft.com/office/drawing/2014/main" val="1962526107"/>
                  </a:ext>
                </a:extLst>
              </a:tr>
            </a:tbl>
          </a:graphicData>
        </a:graphic>
      </p:graphicFrame>
    </p:spTree>
    <p:extLst>
      <p:ext uri="{BB962C8B-B14F-4D97-AF65-F5344CB8AC3E}">
        <p14:creationId xmlns:p14="http://schemas.microsoft.com/office/powerpoint/2010/main" val="89095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944" y="310896"/>
            <a:ext cx="11128248" cy="6217920"/>
          </a:xfrm>
        </p:spPr>
        <p:txBody>
          <a:bodyPr>
            <a:normAutofit/>
          </a:bodyPr>
          <a:lstStyle/>
          <a:p>
            <a:r>
              <a:rPr lang="en-US" b="1" dirty="0" smtClean="0"/>
              <a:t>List Box Methods:</a:t>
            </a:r>
          </a:p>
          <a:p>
            <a:endParaRPr lang="en-US" b="1" dirty="0"/>
          </a:p>
          <a:p>
            <a:endParaRPr lang="en-US" b="1" dirty="0" smtClean="0"/>
          </a:p>
          <a:p>
            <a:endParaRPr lang="en-US" b="1" dirty="0"/>
          </a:p>
          <a:p>
            <a:endParaRPr lang="en-US" b="1" dirty="0" smtClean="0"/>
          </a:p>
          <a:p>
            <a:r>
              <a:rPr lang="en-US" b="1" dirty="0" smtClean="0"/>
              <a:t>List Box Events</a:t>
            </a:r>
            <a:r>
              <a:rPr lang="en-US" b="1" dirty="0"/>
              <a:t>: </a:t>
            </a:r>
          </a:p>
          <a:p>
            <a:pPr marL="45720" indent="0">
              <a:buNone/>
            </a:pPr>
            <a:endParaRPr lang="en-US" b="1" dirty="0" smtClean="0"/>
          </a:p>
          <a:p>
            <a:pPr marL="45720" indent="0">
              <a:buNone/>
            </a:pPr>
            <a:endParaRPr lang="en-US" b="1" dirty="0" smtClean="0"/>
          </a:p>
          <a:p>
            <a:pPr marL="45720" indent="0">
              <a:buNone/>
            </a:pPr>
            <a:r>
              <a:rPr lang="en-US" b="1" dirty="0"/>
              <a:t>	</a:t>
            </a:r>
            <a:endParaRPr lang="en-US" dirty="0" smtClean="0"/>
          </a:p>
          <a:p>
            <a:pPr marL="45720" indent="0">
              <a:buNone/>
            </a:pPr>
            <a:endParaRPr lang="en-US" dirty="0"/>
          </a:p>
          <a:p>
            <a:pPr marL="45720" indent="0">
              <a:buNone/>
            </a:pPr>
            <a:endParaRPr lang="en-US" dirty="0" smtClean="0"/>
          </a:p>
        </p:txBody>
      </p:sp>
      <p:graphicFrame>
        <p:nvGraphicFramePr>
          <p:cNvPr id="4" name="Table 3"/>
          <p:cNvGraphicFramePr>
            <a:graphicFrameLocks noGrp="1"/>
          </p:cNvGraphicFramePr>
          <p:nvPr>
            <p:extLst/>
          </p:nvPr>
        </p:nvGraphicFramePr>
        <p:xfrm>
          <a:off x="1014984" y="819404"/>
          <a:ext cx="10323576" cy="1381760"/>
        </p:xfrm>
        <a:graphic>
          <a:graphicData uri="http://schemas.openxmlformats.org/drawingml/2006/table">
            <a:tbl>
              <a:tblPr firstRow="1" bandRow="1">
                <a:tableStyleId>{5DA37D80-6434-44D0-A028-1B22A696006F}</a:tableStyleId>
              </a:tblPr>
              <a:tblGrid>
                <a:gridCol w="1536192">
                  <a:extLst>
                    <a:ext uri="{9D8B030D-6E8A-4147-A177-3AD203B41FA5}">
                      <a16:colId xmlns:a16="http://schemas.microsoft.com/office/drawing/2014/main" val="3673132500"/>
                    </a:ext>
                  </a:extLst>
                </a:gridCol>
                <a:gridCol w="8787384">
                  <a:extLst>
                    <a:ext uri="{9D8B030D-6E8A-4147-A177-3AD203B41FA5}">
                      <a16:colId xmlns:a16="http://schemas.microsoft.com/office/drawing/2014/main" val="107681085"/>
                    </a:ext>
                  </a:extLst>
                </a:gridCol>
              </a:tblGrid>
              <a:tr h="370840">
                <a:tc>
                  <a:txBody>
                    <a:bodyPr/>
                    <a:lstStyle/>
                    <a:p>
                      <a:r>
                        <a:rPr lang="en-US" dirty="0" smtClean="0"/>
                        <a:t>Method</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3700946035"/>
                  </a:ext>
                </a:extLst>
              </a:tr>
              <a:tr h="370840">
                <a:tc>
                  <a:txBody>
                    <a:bodyPr/>
                    <a:lstStyle/>
                    <a:p>
                      <a:r>
                        <a:rPr lang="en-US" dirty="0" smtClean="0"/>
                        <a:t>Click</a:t>
                      </a:r>
                      <a:endParaRPr lang="en-US" dirty="0"/>
                    </a:p>
                  </a:txBody>
                  <a:tcPr/>
                </a:tc>
                <a:tc>
                  <a:txBody>
                    <a:bodyPr/>
                    <a:lstStyle/>
                    <a:p>
                      <a:r>
                        <a:rPr lang="en-US" sz="1800" b="0" i="0" kern="1200" dirty="0" smtClean="0">
                          <a:solidFill>
                            <a:schemeClr val="tx1"/>
                          </a:solidFill>
                          <a:effectLst/>
                          <a:latin typeface="+mn-lt"/>
                          <a:ea typeface="+mn-ea"/>
                          <a:cs typeface="+mn-cs"/>
                        </a:rPr>
                        <a:t>Event triggered when item in list is clicked</a:t>
                      </a:r>
                      <a:endParaRPr lang="en-US" dirty="0"/>
                    </a:p>
                  </a:txBody>
                  <a:tcPr/>
                </a:tc>
                <a:extLst>
                  <a:ext uri="{0D108BD9-81ED-4DB2-BD59-A6C34878D82A}">
                    <a16:rowId xmlns:a16="http://schemas.microsoft.com/office/drawing/2014/main" val="1205587737"/>
                  </a:ext>
                </a:extLst>
              </a:tr>
              <a:tr h="370840">
                <a:tc>
                  <a:txBody>
                    <a:bodyPr/>
                    <a:lstStyle/>
                    <a:p>
                      <a:r>
                        <a:rPr lang="en-US" sz="1800" b="0" i="0" kern="1200" dirty="0" err="1" smtClean="0">
                          <a:solidFill>
                            <a:schemeClr val="tx1"/>
                          </a:solidFill>
                          <a:effectLst/>
                          <a:latin typeface="+mn-lt"/>
                          <a:ea typeface="+mn-ea"/>
                          <a:cs typeface="+mn-cs"/>
                        </a:rPr>
                        <a:t>DblClick</a:t>
                      </a:r>
                      <a:endParaRPr lang="en-US" dirty="0"/>
                    </a:p>
                  </a:txBody>
                  <a:tcPr/>
                </a:tc>
                <a:tc>
                  <a:txBody>
                    <a:bodyPr/>
                    <a:lstStyle/>
                    <a:p>
                      <a:r>
                        <a:rPr lang="en-US" sz="1800" b="0" i="0" kern="1200" dirty="0" smtClean="0">
                          <a:solidFill>
                            <a:schemeClr val="tx1"/>
                          </a:solidFill>
                          <a:effectLst/>
                          <a:latin typeface="+mn-lt"/>
                          <a:ea typeface="+mn-ea"/>
                          <a:cs typeface="+mn-cs"/>
                        </a:rPr>
                        <a:t>Event triggered when item in list is double-</a:t>
                      </a:r>
                      <a:r>
                        <a:rPr lang="en-US" sz="1800" b="0" i="0" kern="1200" dirty="0" err="1" smtClean="0">
                          <a:solidFill>
                            <a:schemeClr val="tx1"/>
                          </a:solidFill>
                          <a:effectLst/>
                          <a:latin typeface="+mn-lt"/>
                          <a:ea typeface="+mn-ea"/>
                          <a:cs typeface="+mn-cs"/>
                        </a:rPr>
                        <a:t>clicked.Primary</a:t>
                      </a:r>
                      <a:r>
                        <a:rPr lang="en-US" sz="1800" b="0" i="0" kern="1200" dirty="0" smtClean="0">
                          <a:solidFill>
                            <a:schemeClr val="tx1"/>
                          </a:solidFill>
                          <a:effectLst/>
                          <a:latin typeface="+mn-lt"/>
                          <a:ea typeface="+mn-ea"/>
                          <a:cs typeface="+mn-cs"/>
                        </a:rPr>
                        <a:t> way used to process selection.</a:t>
                      </a:r>
                      <a:endParaRPr lang="en-US" dirty="0"/>
                    </a:p>
                  </a:txBody>
                  <a:tcPr/>
                </a:tc>
                <a:extLst>
                  <a:ext uri="{0D108BD9-81ED-4DB2-BD59-A6C34878D82A}">
                    <a16:rowId xmlns:a16="http://schemas.microsoft.com/office/drawing/2014/main" val="207291246"/>
                  </a:ext>
                </a:extLst>
              </a:tr>
            </a:tbl>
          </a:graphicData>
        </a:graphic>
      </p:graphicFrame>
      <p:graphicFrame>
        <p:nvGraphicFramePr>
          <p:cNvPr id="6" name="Table 5"/>
          <p:cNvGraphicFramePr>
            <a:graphicFrameLocks noGrp="1"/>
          </p:cNvGraphicFramePr>
          <p:nvPr>
            <p:extLst/>
          </p:nvPr>
        </p:nvGraphicFramePr>
        <p:xfrm>
          <a:off x="794420" y="3419856"/>
          <a:ext cx="10323576" cy="1626616"/>
        </p:xfrm>
        <a:graphic>
          <a:graphicData uri="http://schemas.openxmlformats.org/drawingml/2006/table">
            <a:tbl>
              <a:tblPr firstRow="1" bandRow="1">
                <a:tableStyleId>{5DA37D80-6434-44D0-A028-1B22A696006F}</a:tableStyleId>
              </a:tblPr>
              <a:tblGrid>
                <a:gridCol w="1627632">
                  <a:extLst>
                    <a:ext uri="{9D8B030D-6E8A-4147-A177-3AD203B41FA5}">
                      <a16:colId xmlns:a16="http://schemas.microsoft.com/office/drawing/2014/main" val="3673132500"/>
                    </a:ext>
                  </a:extLst>
                </a:gridCol>
                <a:gridCol w="8695944">
                  <a:extLst>
                    <a:ext uri="{9D8B030D-6E8A-4147-A177-3AD203B41FA5}">
                      <a16:colId xmlns:a16="http://schemas.microsoft.com/office/drawing/2014/main" val="107681085"/>
                    </a:ext>
                  </a:extLst>
                </a:gridCol>
              </a:tblGrid>
              <a:tr h="514096">
                <a:tc>
                  <a:txBody>
                    <a:bodyPr/>
                    <a:lstStyle/>
                    <a:p>
                      <a:r>
                        <a:rPr lang="en-US" dirty="0" smtClean="0"/>
                        <a:t>Events</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3700946035"/>
                  </a:ext>
                </a:extLst>
              </a:tr>
              <a:tr h="370840">
                <a:tc>
                  <a:txBody>
                    <a:bodyPr/>
                    <a:lstStyle/>
                    <a:p>
                      <a:r>
                        <a:rPr lang="en-US" sz="1800" b="0" i="0" kern="1200" dirty="0" err="1" smtClean="0">
                          <a:solidFill>
                            <a:schemeClr val="tx1"/>
                          </a:solidFill>
                          <a:effectLst/>
                          <a:latin typeface="+mn-lt"/>
                          <a:ea typeface="+mn-ea"/>
                          <a:cs typeface="+mn-cs"/>
                        </a:rPr>
                        <a:t>AddItem</a:t>
                      </a:r>
                      <a:endParaRPr lang="en-US" dirty="0"/>
                    </a:p>
                  </a:txBody>
                  <a:tcPr/>
                </a:tc>
                <a:tc>
                  <a:txBody>
                    <a:bodyPr/>
                    <a:lstStyle/>
                    <a:p>
                      <a:r>
                        <a:rPr lang="en-US" sz="1800" b="0" i="0" kern="1200" dirty="0" smtClean="0">
                          <a:solidFill>
                            <a:schemeClr val="tx1"/>
                          </a:solidFill>
                          <a:effectLst/>
                          <a:latin typeface="+mn-lt"/>
                          <a:ea typeface="+mn-ea"/>
                          <a:cs typeface="+mn-cs"/>
                        </a:rPr>
                        <a:t>Allows you to insert item in list</a:t>
                      </a:r>
                      <a:endParaRPr lang="en-US" dirty="0"/>
                    </a:p>
                  </a:txBody>
                  <a:tcPr/>
                </a:tc>
                <a:extLst>
                  <a:ext uri="{0D108BD9-81ED-4DB2-BD59-A6C34878D82A}">
                    <a16:rowId xmlns:a16="http://schemas.microsoft.com/office/drawing/2014/main" val="348634257"/>
                  </a:ext>
                </a:extLst>
              </a:tr>
              <a:tr h="370840">
                <a:tc>
                  <a:txBody>
                    <a:bodyPr/>
                    <a:lstStyle/>
                    <a:p>
                      <a:r>
                        <a:rPr lang="en-US" sz="1800" b="0" i="0" kern="1200" dirty="0" smtClean="0">
                          <a:solidFill>
                            <a:schemeClr val="tx1"/>
                          </a:solidFill>
                          <a:effectLst/>
                          <a:latin typeface="+mn-lt"/>
                          <a:ea typeface="+mn-ea"/>
                          <a:cs typeface="+mn-cs"/>
                        </a:rPr>
                        <a:t>Clear </a:t>
                      </a:r>
                      <a:endParaRPr lang="en-US" dirty="0"/>
                    </a:p>
                  </a:txBody>
                  <a:tcPr/>
                </a:tc>
                <a:tc>
                  <a:txBody>
                    <a:bodyPr/>
                    <a:lstStyle/>
                    <a:p>
                      <a:r>
                        <a:rPr lang="en-US" sz="1800" b="0" i="0" kern="1200" dirty="0" smtClean="0">
                          <a:solidFill>
                            <a:schemeClr val="tx1"/>
                          </a:solidFill>
                          <a:effectLst/>
                          <a:latin typeface="+mn-lt"/>
                          <a:ea typeface="+mn-ea"/>
                          <a:cs typeface="+mn-cs"/>
                        </a:rPr>
                        <a:t>Removes all items from list box.</a:t>
                      </a:r>
                      <a:endParaRPr lang="en-US" dirty="0"/>
                    </a:p>
                  </a:txBody>
                  <a:tcPr/>
                </a:tc>
                <a:extLst>
                  <a:ext uri="{0D108BD9-81ED-4DB2-BD59-A6C34878D82A}">
                    <a16:rowId xmlns:a16="http://schemas.microsoft.com/office/drawing/2014/main" val="1205587737"/>
                  </a:ext>
                </a:extLst>
              </a:tr>
              <a:tr h="370840">
                <a:tc>
                  <a:txBody>
                    <a:bodyPr/>
                    <a:lstStyle/>
                    <a:p>
                      <a:r>
                        <a:rPr lang="en-US" sz="1800" b="0" i="0" kern="1200" dirty="0" err="1" smtClean="0">
                          <a:solidFill>
                            <a:schemeClr val="tx1"/>
                          </a:solidFill>
                          <a:effectLst/>
                          <a:latin typeface="+mn-lt"/>
                          <a:ea typeface="+mn-ea"/>
                          <a:cs typeface="+mn-cs"/>
                        </a:rPr>
                        <a:t>RemoveItem</a:t>
                      </a:r>
                      <a:endParaRPr lang="en-US" dirty="0"/>
                    </a:p>
                  </a:txBody>
                  <a:tcPr/>
                </a:tc>
                <a:tc>
                  <a:txBody>
                    <a:bodyPr/>
                    <a:lstStyle/>
                    <a:p>
                      <a:r>
                        <a:rPr lang="en-US" sz="1800" b="0" i="0" kern="1200" smtClean="0">
                          <a:solidFill>
                            <a:schemeClr val="tx1"/>
                          </a:solidFill>
                          <a:effectLst/>
                          <a:latin typeface="+mn-lt"/>
                          <a:ea typeface="+mn-ea"/>
                          <a:cs typeface="+mn-cs"/>
                        </a:rPr>
                        <a:t>Removes item from list box, as identified by index of item to remove.</a:t>
                      </a:r>
                      <a:endParaRPr lang="en-US" b="1" dirty="0" smtClean="0"/>
                    </a:p>
                  </a:txBody>
                  <a:tcPr/>
                </a:tc>
                <a:extLst>
                  <a:ext uri="{0D108BD9-81ED-4DB2-BD59-A6C34878D82A}">
                    <a16:rowId xmlns:a16="http://schemas.microsoft.com/office/drawing/2014/main" val="2666201763"/>
                  </a:ext>
                </a:extLst>
              </a:tr>
            </a:tbl>
          </a:graphicData>
        </a:graphic>
      </p:graphicFrame>
    </p:spTree>
    <p:extLst>
      <p:ext uri="{BB962C8B-B14F-4D97-AF65-F5344CB8AC3E}">
        <p14:creationId xmlns:p14="http://schemas.microsoft.com/office/powerpoint/2010/main" val="188711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smtClean="0"/>
              <a:t>Combo Box </a:t>
            </a:r>
            <a:endParaRPr lang="en-US" dirty="0"/>
          </a:p>
        </p:txBody>
      </p:sp>
      <p:sp>
        <p:nvSpPr>
          <p:cNvPr id="3" name="Content Placeholder 2"/>
          <p:cNvSpPr>
            <a:spLocks noGrp="1"/>
          </p:cNvSpPr>
          <p:nvPr>
            <p:ph idx="1"/>
          </p:nvPr>
        </p:nvSpPr>
        <p:spPr>
          <a:xfrm>
            <a:off x="694944" y="676656"/>
            <a:ext cx="11128248" cy="5852160"/>
          </a:xfrm>
        </p:spPr>
        <p:txBody>
          <a:bodyPr>
            <a:normAutofit/>
          </a:bodyPr>
          <a:lstStyle/>
          <a:p>
            <a:r>
              <a:rPr lang="en-US" dirty="0"/>
              <a:t>The combo box is similar to the list box</a:t>
            </a:r>
            <a:r>
              <a:rPr lang="en-US" dirty="0" smtClean="0"/>
              <a:t>.</a:t>
            </a:r>
          </a:p>
          <a:p>
            <a:r>
              <a:rPr lang="en-US" dirty="0" smtClean="0"/>
              <a:t> </a:t>
            </a:r>
            <a:r>
              <a:rPr lang="en-US" dirty="0"/>
              <a:t>The differences are a combo box includes a text box on top of a list box and only allows selection of one item</a:t>
            </a:r>
            <a:r>
              <a:rPr lang="en-US" dirty="0" smtClean="0"/>
              <a:t>.</a:t>
            </a:r>
          </a:p>
          <a:p>
            <a:r>
              <a:rPr lang="en-US" dirty="0" smtClean="0"/>
              <a:t>In </a:t>
            </a:r>
            <a:r>
              <a:rPr lang="en-US" dirty="0"/>
              <a:t>some cases, the user can type in an alternate response</a:t>
            </a:r>
            <a:r>
              <a:rPr lang="en-US" dirty="0" smtClean="0"/>
              <a:t>.</a:t>
            </a:r>
          </a:p>
          <a:p>
            <a:r>
              <a:rPr lang="en-US" b="1" dirty="0" smtClean="0"/>
              <a:t>Combo</a:t>
            </a:r>
            <a:r>
              <a:rPr lang="en-US" dirty="0" smtClean="0"/>
              <a:t> </a:t>
            </a:r>
            <a:r>
              <a:rPr lang="en-US" b="1" dirty="0" smtClean="0"/>
              <a:t>Box Properties:</a:t>
            </a:r>
            <a:endParaRPr lang="en-US" b="1" dirty="0"/>
          </a:p>
          <a:p>
            <a:endParaRPr lang="en-US" b="1" dirty="0"/>
          </a:p>
        </p:txBody>
      </p:sp>
      <p:graphicFrame>
        <p:nvGraphicFramePr>
          <p:cNvPr id="4" name="Table 3"/>
          <p:cNvGraphicFramePr>
            <a:graphicFrameLocks noGrp="1"/>
          </p:cNvGraphicFramePr>
          <p:nvPr>
            <p:extLst/>
          </p:nvPr>
        </p:nvGraphicFramePr>
        <p:xfrm>
          <a:off x="950214" y="2786197"/>
          <a:ext cx="10834116" cy="3510280"/>
        </p:xfrm>
        <a:graphic>
          <a:graphicData uri="http://schemas.openxmlformats.org/drawingml/2006/table">
            <a:tbl>
              <a:tblPr firstRow="1" bandRow="1">
                <a:tableStyleId>{5DA37D80-6434-44D0-A028-1B22A696006F}</a:tableStyleId>
              </a:tblPr>
              <a:tblGrid>
                <a:gridCol w="2444331">
                  <a:extLst>
                    <a:ext uri="{9D8B030D-6E8A-4147-A177-3AD203B41FA5}">
                      <a16:colId xmlns:a16="http://schemas.microsoft.com/office/drawing/2014/main" val="3673132500"/>
                    </a:ext>
                  </a:extLst>
                </a:gridCol>
                <a:gridCol w="8389785">
                  <a:extLst>
                    <a:ext uri="{9D8B030D-6E8A-4147-A177-3AD203B41FA5}">
                      <a16:colId xmlns:a16="http://schemas.microsoft.com/office/drawing/2014/main" val="107681085"/>
                    </a:ext>
                  </a:extLst>
                </a:gridCol>
              </a:tblGrid>
              <a:tr h="370840">
                <a:tc>
                  <a:txBody>
                    <a:bodyPr/>
                    <a:lstStyle/>
                    <a:p>
                      <a:r>
                        <a:rPr lang="en-US" dirty="0" smtClean="0"/>
                        <a:t>Property</a:t>
                      </a:r>
                      <a:endParaRPr lang="en-US" dirty="0"/>
                    </a:p>
                  </a:txBody>
                  <a:tcPr/>
                </a:tc>
                <a:tc>
                  <a:txBody>
                    <a:bodyPr/>
                    <a:lstStyle/>
                    <a:p>
                      <a:r>
                        <a:rPr lang="en-US" dirty="0" smtClean="0"/>
                        <a:t>Description </a:t>
                      </a:r>
                      <a:endParaRPr lang="en-US" dirty="0"/>
                    </a:p>
                  </a:txBody>
                  <a:tcPr/>
                </a:tc>
                <a:extLst>
                  <a:ext uri="{0D108BD9-81ED-4DB2-BD59-A6C34878D82A}">
                    <a16:rowId xmlns:a16="http://schemas.microsoft.com/office/drawing/2014/main" val="3700946035"/>
                  </a:ext>
                </a:extLst>
              </a:tr>
              <a:tr h="370840">
                <a:tc>
                  <a:txBody>
                    <a:bodyPr/>
                    <a:lstStyle/>
                    <a:p>
                      <a:r>
                        <a:rPr lang="en-US" dirty="0" smtClean="0"/>
                        <a:t>Name</a:t>
                      </a:r>
                      <a:endParaRPr lang="en-US" dirty="0"/>
                    </a:p>
                  </a:txBody>
                  <a:tcPr/>
                </a:tc>
                <a:tc>
                  <a:txBody>
                    <a:bodyPr/>
                    <a:lstStyle/>
                    <a:p>
                      <a:r>
                        <a:rPr lang="en-US" dirty="0" smtClean="0"/>
                        <a:t>Used to give</a:t>
                      </a:r>
                      <a:r>
                        <a:rPr lang="en-US" baseline="0" dirty="0" smtClean="0"/>
                        <a:t> a name to a Combo box</a:t>
                      </a:r>
                      <a:endParaRPr lang="en-US" dirty="0"/>
                    </a:p>
                  </a:txBody>
                  <a:tcPr/>
                </a:tc>
                <a:extLst>
                  <a:ext uri="{0D108BD9-81ED-4DB2-BD59-A6C34878D82A}">
                    <a16:rowId xmlns:a16="http://schemas.microsoft.com/office/drawing/2014/main" val="3486342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List</a:t>
                      </a:r>
                      <a:endParaRPr lang="en-US" b="0" dirty="0"/>
                    </a:p>
                  </a:txBody>
                  <a:tcPr/>
                </a:tc>
                <a:tc>
                  <a:txBody>
                    <a:bodyPr/>
                    <a:lstStyle/>
                    <a:p>
                      <a:r>
                        <a:rPr lang="en-US" sz="1800" b="0" i="0" kern="1200" dirty="0" smtClean="0">
                          <a:solidFill>
                            <a:schemeClr val="tx1"/>
                          </a:solidFill>
                          <a:effectLst/>
                          <a:latin typeface="+mn-lt"/>
                          <a:ea typeface="+mn-ea"/>
                          <a:cs typeface="+mn-cs"/>
                        </a:rPr>
                        <a:t>Array of items in list box</a:t>
                      </a:r>
                      <a:endParaRPr lang="en-US" dirty="0"/>
                    </a:p>
                  </a:txBody>
                  <a:tcPr/>
                </a:tc>
                <a:extLst>
                  <a:ext uri="{0D108BD9-81ED-4DB2-BD59-A6C34878D82A}">
                    <a16:rowId xmlns:a16="http://schemas.microsoft.com/office/drawing/2014/main" val="26662017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smtClean="0"/>
                        <a:t>ListCount</a:t>
                      </a:r>
                      <a:endParaRPr lang="en-US" b="0" dirty="0"/>
                    </a:p>
                  </a:txBody>
                  <a:tcPr/>
                </a:tc>
                <a:tc>
                  <a:txBody>
                    <a:bodyPr/>
                    <a:lstStyle/>
                    <a:p>
                      <a:r>
                        <a:rPr lang="en-US" sz="1800" b="0" i="0" kern="1200" dirty="0" smtClean="0">
                          <a:solidFill>
                            <a:schemeClr val="tx1"/>
                          </a:solidFill>
                          <a:effectLst/>
                          <a:latin typeface="+mn-lt"/>
                          <a:ea typeface="+mn-ea"/>
                          <a:cs typeface="+mn-cs"/>
                        </a:rPr>
                        <a:t>Number of items in list.</a:t>
                      </a:r>
                      <a:endParaRPr lang="en-US" dirty="0"/>
                    </a:p>
                  </a:txBody>
                  <a:tcPr/>
                </a:tc>
                <a:extLst>
                  <a:ext uri="{0D108BD9-81ED-4DB2-BD59-A6C34878D82A}">
                    <a16:rowId xmlns:a16="http://schemas.microsoft.com/office/drawing/2014/main" val="20346007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smtClean="0"/>
                        <a:t>ListIndex</a:t>
                      </a:r>
                      <a:endParaRPr lang="en-US" b="0" dirty="0"/>
                    </a:p>
                  </a:txBody>
                  <a:tcPr/>
                </a:tc>
                <a:tc>
                  <a:txBody>
                    <a:bodyPr/>
                    <a:lstStyle/>
                    <a:p>
                      <a:r>
                        <a:rPr lang="en-US" sz="1800" b="0" i="0" kern="1200" dirty="0" smtClean="0">
                          <a:solidFill>
                            <a:schemeClr val="tx1"/>
                          </a:solidFill>
                          <a:effectLst/>
                          <a:latin typeface="+mn-lt"/>
                          <a:ea typeface="+mn-ea"/>
                          <a:cs typeface="+mn-cs"/>
                        </a:rPr>
                        <a:t>The number of the most recently selected item in list</a:t>
                      </a:r>
                      <a:endParaRPr lang="en-US" dirty="0"/>
                    </a:p>
                  </a:txBody>
                  <a:tcPr/>
                </a:tc>
                <a:extLst>
                  <a:ext uri="{0D108BD9-81ED-4DB2-BD59-A6C34878D82A}">
                    <a16:rowId xmlns:a16="http://schemas.microsoft.com/office/drawing/2014/main" val="1629533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effectLst/>
                          <a:latin typeface="+mn-lt"/>
                          <a:ea typeface="+mn-ea"/>
                          <a:cs typeface="+mn-cs"/>
                        </a:rPr>
                        <a:t>Style</a:t>
                      </a:r>
                      <a:endParaRPr lang="en-US" b="0" dirty="0"/>
                    </a:p>
                  </a:txBody>
                  <a:tcPr/>
                </a:tc>
                <a:tc>
                  <a:txBody>
                    <a:bodyPr/>
                    <a:lstStyle/>
                    <a:p>
                      <a:r>
                        <a:rPr lang="en-US" sz="1800" b="0" i="0" kern="1200" dirty="0" smtClean="0">
                          <a:solidFill>
                            <a:schemeClr val="tx1"/>
                          </a:solidFill>
                          <a:effectLst/>
                          <a:latin typeface="+mn-lt"/>
                          <a:ea typeface="+mn-ea"/>
                          <a:cs typeface="+mn-cs"/>
                        </a:rPr>
                        <a:t>Selects the combo box </a:t>
                      </a:r>
                      <a:r>
                        <a:rPr lang="en-US" sz="1800" b="0" i="0" kern="1200" dirty="0" err="1" smtClean="0">
                          <a:solidFill>
                            <a:schemeClr val="tx1"/>
                          </a:solidFill>
                          <a:effectLst/>
                          <a:latin typeface="+mn-lt"/>
                          <a:ea typeface="+mn-ea"/>
                          <a:cs typeface="+mn-cs"/>
                        </a:rPr>
                        <a:t>form.Style</a:t>
                      </a:r>
                      <a:r>
                        <a:rPr lang="en-US" sz="1800" b="0" i="0" kern="1200" dirty="0" smtClean="0">
                          <a:solidFill>
                            <a:schemeClr val="tx1"/>
                          </a:solidFill>
                          <a:effectLst/>
                          <a:latin typeface="+mn-lt"/>
                          <a:ea typeface="+mn-ea"/>
                          <a:cs typeface="+mn-cs"/>
                        </a:rPr>
                        <a:t> = 0, Dropdown combo; user can change </a:t>
                      </a:r>
                      <a:r>
                        <a:rPr lang="en-US" sz="1800" b="0" i="0" kern="1200" dirty="0" err="1" smtClean="0">
                          <a:solidFill>
                            <a:schemeClr val="tx1"/>
                          </a:solidFill>
                          <a:effectLst/>
                          <a:latin typeface="+mn-lt"/>
                          <a:ea typeface="+mn-ea"/>
                          <a:cs typeface="+mn-cs"/>
                        </a:rPr>
                        <a:t>selection.Style</a:t>
                      </a:r>
                      <a:r>
                        <a:rPr lang="en-US" sz="1800" b="0" i="0" kern="1200" dirty="0" smtClean="0">
                          <a:solidFill>
                            <a:schemeClr val="tx1"/>
                          </a:solidFill>
                          <a:effectLst/>
                          <a:latin typeface="+mn-lt"/>
                          <a:ea typeface="+mn-ea"/>
                          <a:cs typeface="+mn-cs"/>
                        </a:rPr>
                        <a:t> = 1, Simple combo; user can change selection. Style = 2, Dropdown combo; user cannot change selection.</a:t>
                      </a:r>
                      <a:endParaRPr lang="en-US" dirty="0"/>
                    </a:p>
                  </a:txBody>
                  <a:tcPr/>
                </a:tc>
                <a:extLst>
                  <a:ext uri="{0D108BD9-81ED-4DB2-BD59-A6C34878D82A}">
                    <a16:rowId xmlns:a16="http://schemas.microsoft.com/office/drawing/2014/main" val="34397965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Sorted</a:t>
                      </a:r>
                      <a:endParaRPr lang="en-US" b="0" dirty="0"/>
                    </a:p>
                  </a:txBody>
                  <a:tcPr/>
                </a:tc>
                <a:tc>
                  <a:txBody>
                    <a:bodyPr/>
                    <a:lstStyle/>
                    <a:p>
                      <a:r>
                        <a:rPr lang="en-US" sz="1800" b="0" i="0" kern="1200" dirty="0" smtClean="0">
                          <a:solidFill>
                            <a:schemeClr val="tx1"/>
                          </a:solidFill>
                          <a:effectLst/>
                          <a:latin typeface="+mn-lt"/>
                          <a:ea typeface="+mn-ea"/>
                          <a:cs typeface="+mn-cs"/>
                        </a:rPr>
                        <a:t>True means items are sorted in </a:t>
                      </a:r>
                      <a:r>
                        <a:rPr lang="en-US" sz="1800" b="0" i="0" kern="1200" dirty="0" err="1" smtClean="0">
                          <a:solidFill>
                            <a:schemeClr val="tx1"/>
                          </a:solidFill>
                          <a:effectLst/>
                          <a:latin typeface="+mn-lt"/>
                          <a:ea typeface="+mn-ea"/>
                          <a:cs typeface="+mn-cs"/>
                        </a:rPr>
                        <a:t>Ascii</a:t>
                      </a:r>
                      <a:r>
                        <a:rPr lang="en-US" sz="1800" b="0" i="0" kern="1200" dirty="0" smtClean="0">
                          <a:solidFill>
                            <a:schemeClr val="tx1"/>
                          </a:solidFill>
                          <a:effectLst/>
                          <a:latin typeface="+mn-lt"/>
                          <a:ea typeface="+mn-ea"/>
                          <a:cs typeface="+mn-cs"/>
                        </a:rPr>
                        <a:t> order, else items appear in order added.</a:t>
                      </a:r>
                      <a:endParaRPr lang="en-US" dirty="0"/>
                    </a:p>
                  </a:txBody>
                  <a:tcPr/>
                </a:tc>
                <a:extLst>
                  <a:ext uri="{0D108BD9-81ED-4DB2-BD59-A6C34878D82A}">
                    <a16:rowId xmlns:a16="http://schemas.microsoft.com/office/drawing/2014/main" val="37906193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effectLst/>
                          <a:latin typeface="+mn-lt"/>
                          <a:ea typeface="+mn-ea"/>
                          <a:cs typeface="+mn-cs"/>
                        </a:rPr>
                        <a:t>Text</a:t>
                      </a:r>
                      <a:endParaRPr lang="en-US" b="0" dirty="0"/>
                    </a:p>
                  </a:txBody>
                  <a:tcPr/>
                </a:tc>
                <a:tc>
                  <a:txBody>
                    <a:bodyPr/>
                    <a:lstStyle/>
                    <a:p>
                      <a:r>
                        <a:rPr lang="en-US" sz="1800" b="0" i="0" kern="1200" dirty="0" smtClean="0">
                          <a:solidFill>
                            <a:schemeClr val="tx1"/>
                          </a:solidFill>
                          <a:effectLst/>
                          <a:latin typeface="+mn-lt"/>
                          <a:ea typeface="+mn-ea"/>
                          <a:cs typeface="+mn-cs"/>
                        </a:rPr>
                        <a:t>Text of most recently selected item.</a:t>
                      </a:r>
                      <a:endParaRPr lang="en-US" dirty="0"/>
                    </a:p>
                  </a:txBody>
                  <a:tcPr/>
                </a:tc>
                <a:extLst>
                  <a:ext uri="{0D108BD9-81ED-4DB2-BD59-A6C34878D82A}">
                    <a16:rowId xmlns:a16="http://schemas.microsoft.com/office/drawing/2014/main" val="1962526107"/>
                  </a:ext>
                </a:extLst>
              </a:tr>
            </a:tbl>
          </a:graphicData>
        </a:graphic>
      </p:graphicFrame>
    </p:spTree>
    <p:extLst>
      <p:ext uri="{BB962C8B-B14F-4D97-AF65-F5344CB8AC3E}">
        <p14:creationId xmlns:p14="http://schemas.microsoft.com/office/powerpoint/2010/main" val="200515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lstStyle/>
          <a:p>
            <a:r>
              <a:rPr lang="en-US" dirty="0"/>
              <a:t>Disadvantages</a:t>
            </a:r>
          </a:p>
        </p:txBody>
      </p:sp>
      <p:sp>
        <p:nvSpPr>
          <p:cNvPr id="3" name="Content Placeholder 2"/>
          <p:cNvSpPr>
            <a:spLocks noGrp="1"/>
          </p:cNvSpPr>
          <p:nvPr>
            <p:ph idx="1"/>
          </p:nvPr>
        </p:nvSpPr>
        <p:spPr>
          <a:xfrm>
            <a:off x="886690" y="1286440"/>
            <a:ext cx="10954328" cy="4643305"/>
          </a:xfrm>
        </p:spPr>
        <p:txBody>
          <a:bodyPr>
            <a:noAutofit/>
          </a:bodyPr>
          <a:lstStyle/>
          <a:p>
            <a:pPr marL="514350" indent="-514350">
              <a:buFont typeface="+mj-lt"/>
              <a:buAutoNum type="arabicPeriod"/>
            </a:pPr>
            <a:r>
              <a:rPr lang="en-US" sz="2800" dirty="0"/>
              <a:t>All products not bought online</a:t>
            </a:r>
          </a:p>
          <a:p>
            <a:pPr marL="514350" indent="-514350">
              <a:buFont typeface="+mj-lt"/>
              <a:buAutoNum type="arabicPeriod"/>
            </a:pPr>
            <a:r>
              <a:rPr lang="en-US" sz="2800" dirty="0"/>
              <a:t>Security</a:t>
            </a:r>
          </a:p>
          <a:p>
            <a:pPr marL="514350" indent="-514350">
              <a:buFont typeface="+mj-lt"/>
              <a:buAutoNum type="arabicPeriod"/>
            </a:pPr>
            <a:r>
              <a:rPr lang="en-US" sz="2800" dirty="0"/>
              <a:t>Expensive to maintain the website</a:t>
            </a:r>
          </a:p>
          <a:p>
            <a:pPr marL="514350" indent="-514350">
              <a:buFont typeface="+mj-lt"/>
              <a:buAutoNum type="arabicPeriod"/>
            </a:pPr>
            <a:r>
              <a:rPr lang="en-US" sz="2800" dirty="0"/>
              <a:t>Technological limitations</a:t>
            </a:r>
          </a:p>
          <a:p>
            <a:pPr marL="514350" indent="-514350">
              <a:buFont typeface="+mj-lt"/>
              <a:buAutoNum type="arabicPeriod"/>
            </a:pPr>
            <a:r>
              <a:rPr lang="en-US" sz="2800" dirty="0"/>
              <a:t>Fulfillment problems</a:t>
            </a:r>
          </a:p>
          <a:p>
            <a:pPr marL="514350" indent="-514350">
              <a:buFont typeface="+mj-lt"/>
              <a:buAutoNum type="arabicPeriod"/>
            </a:pPr>
            <a:r>
              <a:rPr lang="en-US" sz="2800" dirty="0"/>
              <a:t>Hacking</a:t>
            </a:r>
          </a:p>
          <a:p>
            <a:pPr marL="514350" indent="-514350">
              <a:buFont typeface="+mj-lt"/>
              <a:buAutoNum type="arabicPeriod"/>
            </a:pPr>
            <a:r>
              <a:rPr lang="en-US" sz="2800" dirty="0"/>
              <a:t>Virus</a:t>
            </a:r>
          </a:p>
          <a:p>
            <a:pPr algn="just"/>
            <a:endParaRPr lang="en-US" sz="2800" dirty="0"/>
          </a:p>
        </p:txBody>
      </p:sp>
    </p:spTree>
    <p:extLst>
      <p:ext uri="{BB962C8B-B14F-4D97-AF65-F5344CB8AC3E}">
        <p14:creationId xmlns:p14="http://schemas.microsoft.com/office/powerpoint/2010/main" val="256587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944" y="310896"/>
            <a:ext cx="11128248" cy="6217920"/>
          </a:xfrm>
        </p:spPr>
        <p:txBody>
          <a:bodyPr>
            <a:normAutofit/>
          </a:bodyPr>
          <a:lstStyle/>
          <a:p>
            <a:r>
              <a:rPr lang="en-US" b="1" dirty="0" smtClean="0"/>
              <a:t>Combo Box Methods:</a:t>
            </a:r>
          </a:p>
          <a:p>
            <a:endParaRPr lang="en-US" b="1" dirty="0"/>
          </a:p>
          <a:p>
            <a:endParaRPr lang="en-US" b="1" dirty="0" smtClean="0"/>
          </a:p>
          <a:p>
            <a:endParaRPr lang="en-US" b="1" dirty="0"/>
          </a:p>
          <a:p>
            <a:endParaRPr lang="en-US" b="1" dirty="0" smtClean="0"/>
          </a:p>
          <a:p>
            <a:r>
              <a:rPr lang="en-US" b="1" dirty="0" smtClean="0"/>
              <a:t>Combo Box Events</a:t>
            </a:r>
            <a:r>
              <a:rPr lang="en-US" b="1" dirty="0"/>
              <a:t>: </a:t>
            </a:r>
          </a:p>
          <a:p>
            <a:pPr marL="45720" indent="0">
              <a:buNone/>
            </a:pPr>
            <a:endParaRPr lang="en-US" b="1" dirty="0" smtClean="0"/>
          </a:p>
          <a:p>
            <a:pPr marL="45720" indent="0">
              <a:buNone/>
            </a:pPr>
            <a:endParaRPr lang="en-US" b="1" dirty="0" smtClean="0"/>
          </a:p>
          <a:p>
            <a:pPr marL="45720" indent="0">
              <a:buNone/>
            </a:pPr>
            <a:r>
              <a:rPr lang="en-US" b="1" dirty="0"/>
              <a:t>	</a:t>
            </a:r>
            <a:endParaRPr lang="en-US" dirty="0" smtClean="0"/>
          </a:p>
          <a:p>
            <a:pPr marL="45720" indent="0">
              <a:buNone/>
            </a:pPr>
            <a:endParaRPr lang="en-US" dirty="0"/>
          </a:p>
          <a:p>
            <a:pPr marL="45720" indent="0">
              <a:buNone/>
            </a:pPr>
            <a:endParaRPr lang="en-US" dirty="0" smtClean="0"/>
          </a:p>
        </p:txBody>
      </p:sp>
      <p:graphicFrame>
        <p:nvGraphicFramePr>
          <p:cNvPr id="4" name="Table 3"/>
          <p:cNvGraphicFramePr>
            <a:graphicFrameLocks noGrp="1"/>
          </p:cNvGraphicFramePr>
          <p:nvPr>
            <p:extLst/>
          </p:nvPr>
        </p:nvGraphicFramePr>
        <p:xfrm>
          <a:off x="1014984" y="819404"/>
          <a:ext cx="10323576" cy="1381760"/>
        </p:xfrm>
        <a:graphic>
          <a:graphicData uri="http://schemas.openxmlformats.org/drawingml/2006/table">
            <a:tbl>
              <a:tblPr firstRow="1" bandRow="1">
                <a:tableStyleId>{5DA37D80-6434-44D0-A028-1B22A696006F}</a:tableStyleId>
              </a:tblPr>
              <a:tblGrid>
                <a:gridCol w="1536192">
                  <a:extLst>
                    <a:ext uri="{9D8B030D-6E8A-4147-A177-3AD203B41FA5}">
                      <a16:colId xmlns:a16="http://schemas.microsoft.com/office/drawing/2014/main" val="3673132500"/>
                    </a:ext>
                  </a:extLst>
                </a:gridCol>
                <a:gridCol w="8787384">
                  <a:extLst>
                    <a:ext uri="{9D8B030D-6E8A-4147-A177-3AD203B41FA5}">
                      <a16:colId xmlns:a16="http://schemas.microsoft.com/office/drawing/2014/main" val="107681085"/>
                    </a:ext>
                  </a:extLst>
                </a:gridCol>
              </a:tblGrid>
              <a:tr h="370840">
                <a:tc>
                  <a:txBody>
                    <a:bodyPr/>
                    <a:lstStyle/>
                    <a:p>
                      <a:r>
                        <a:rPr lang="en-US" dirty="0" smtClean="0"/>
                        <a:t>Method</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3700946035"/>
                  </a:ext>
                </a:extLst>
              </a:tr>
              <a:tr h="370840">
                <a:tc>
                  <a:txBody>
                    <a:bodyPr/>
                    <a:lstStyle/>
                    <a:p>
                      <a:r>
                        <a:rPr lang="en-US" dirty="0" smtClean="0"/>
                        <a:t>Click</a:t>
                      </a:r>
                      <a:endParaRPr lang="en-US" dirty="0"/>
                    </a:p>
                  </a:txBody>
                  <a:tcPr/>
                </a:tc>
                <a:tc>
                  <a:txBody>
                    <a:bodyPr/>
                    <a:lstStyle/>
                    <a:p>
                      <a:r>
                        <a:rPr lang="en-US" sz="1800" b="0" i="0" kern="1200" dirty="0" smtClean="0">
                          <a:solidFill>
                            <a:schemeClr val="tx1"/>
                          </a:solidFill>
                          <a:effectLst/>
                          <a:latin typeface="+mn-lt"/>
                          <a:ea typeface="+mn-ea"/>
                          <a:cs typeface="+mn-cs"/>
                        </a:rPr>
                        <a:t>Event triggered when item in  list is clicked</a:t>
                      </a:r>
                      <a:endParaRPr lang="en-US" dirty="0"/>
                    </a:p>
                  </a:txBody>
                  <a:tcPr/>
                </a:tc>
                <a:extLst>
                  <a:ext uri="{0D108BD9-81ED-4DB2-BD59-A6C34878D82A}">
                    <a16:rowId xmlns:a16="http://schemas.microsoft.com/office/drawing/2014/main" val="1205587737"/>
                  </a:ext>
                </a:extLst>
              </a:tr>
              <a:tr h="370840">
                <a:tc>
                  <a:txBody>
                    <a:bodyPr/>
                    <a:lstStyle/>
                    <a:p>
                      <a:r>
                        <a:rPr lang="en-US" sz="1800" b="0" i="0" kern="1200" dirty="0" err="1" smtClean="0">
                          <a:solidFill>
                            <a:schemeClr val="tx1"/>
                          </a:solidFill>
                          <a:effectLst/>
                          <a:latin typeface="+mn-lt"/>
                          <a:ea typeface="+mn-ea"/>
                          <a:cs typeface="+mn-cs"/>
                        </a:rPr>
                        <a:t>DblClick</a:t>
                      </a:r>
                      <a:endParaRPr lang="en-US" dirty="0"/>
                    </a:p>
                  </a:txBody>
                  <a:tcPr/>
                </a:tc>
                <a:tc>
                  <a:txBody>
                    <a:bodyPr/>
                    <a:lstStyle/>
                    <a:p>
                      <a:r>
                        <a:rPr lang="en-US" sz="1800" b="0" i="0" kern="1200" dirty="0" smtClean="0">
                          <a:solidFill>
                            <a:schemeClr val="tx1"/>
                          </a:solidFill>
                          <a:effectLst/>
                          <a:latin typeface="+mn-lt"/>
                          <a:ea typeface="+mn-ea"/>
                          <a:cs typeface="+mn-cs"/>
                        </a:rPr>
                        <a:t>Event triggered when item in list is double-</a:t>
                      </a:r>
                      <a:r>
                        <a:rPr lang="en-US" sz="1800" b="0" i="0" kern="1200" dirty="0" err="1" smtClean="0">
                          <a:solidFill>
                            <a:schemeClr val="tx1"/>
                          </a:solidFill>
                          <a:effectLst/>
                          <a:latin typeface="+mn-lt"/>
                          <a:ea typeface="+mn-ea"/>
                          <a:cs typeface="+mn-cs"/>
                        </a:rPr>
                        <a:t>clicked.Primary</a:t>
                      </a:r>
                      <a:r>
                        <a:rPr lang="en-US" sz="1800" b="0" i="0" kern="1200" dirty="0" smtClean="0">
                          <a:solidFill>
                            <a:schemeClr val="tx1"/>
                          </a:solidFill>
                          <a:effectLst/>
                          <a:latin typeface="+mn-lt"/>
                          <a:ea typeface="+mn-ea"/>
                          <a:cs typeface="+mn-cs"/>
                        </a:rPr>
                        <a:t> way used to process selection.</a:t>
                      </a:r>
                      <a:endParaRPr lang="en-US" dirty="0"/>
                    </a:p>
                  </a:txBody>
                  <a:tcPr/>
                </a:tc>
                <a:extLst>
                  <a:ext uri="{0D108BD9-81ED-4DB2-BD59-A6C34878D82A}">
                    <a16:rowId xmlns:a16="http://schemas.microsoft.com/office/drawing/2014/main" val="207291246"/>
                  </a:ext>
                </a:extLst>
              </a:tr>
            </a:tbl>
          </a:graphicData>
        </a:graphic>
      </p:graphicFrame>
      <p:graphicFrame>
        <p:nvGraphicFramePr>
          <p:cNvPr id="6" name="Table 5"/>
          <p:cNvGraphicFramePr>
            <a:graphicFrameLocks noGrp="1"/>
          </p:cNvGraphicFramePr>
          <p:nvPr>
            <p:extLst/>
          </p:nvPr>
        </p:nvGraphicFramePr>
        <p:xfrm>
          <a:off x="794420" y="3419856"/>
          <a:ext cx="10323576" cy="1626616"/>
        </p:xfrm>
        <a:graphic>
          <a:graphicData uri="http://schemas.openxmlformats.org/drawingml/2006/table">
            <a:tbl>
              <a:tblPr firstRow="1" bandRow="1">
                <a:tableStyleId>{5DA37D80-6434-44D0-A028-1B22A696006F}</a:tableStyleId>
              </a:tblPr>
              <a:tblGrid>
                <a:gridCol w="1627632">
                  <a:extLst>
                    <a:ext uri="{9D8B030D-6E8A-4147-A177-3AD203B41FA5}">
                      <a16:colId xmlns:a16="http://schemas.microsoft.com/office/drawing/2014/main" val="3673132500"/>
                    </a:ext>
                  </a:extLst>
                </a:gridCol>
                <a:gridCol w="8695944">
                  <a:extLst>
                    <a:ext uri="{9D8B030D-6E8A-4147-A177-3AD203B41FA5}">
                      <a16:colId xmlns:a16="http://schemas.microsoft.com/office/drawing/2014/main" val="107681085"/>
                    </a:ext>
                  </a:extLst>
                </a:gridCol>
              </a:tblGrid>
              <a:tr h="514096">
                <a:tc>
                  <a:txBody>
                    <a:bodyPr/>
                    <a:lstStyle/>
                    <a:p>
                      <a:r>
                        <a:rPr lang="en-US" dirty="0" smtClean="0"/>
                        <a:t>Events</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3700946035"/>
                  </a:ext>
                </a:extLst>
              </a:tr>
              <a:tr h="370840">
                <a:tc>
                  <a:txBody>
                    <a:bodyPr/>
                    <a:lstStyle/>
                    <a:p>
                      <a:r>
                        <a:rPr lang="en-US" sz="1800" b="0" i="0" kern="1200" dirty="0" err="1" smtClean="0">
                          <a:solidFill>
                            <a:schemeClr val="tx1"/>
                          </a:solidFill>
                          <a:effectLst/>
                          <a:latin typeface="+mn-lt"/>
                          <a:ea typeface="+mn-ea"/>
                          <a:cs typeface="+mn-cs"/>
                        </a:rPr>
                        <a:t>AddItem</a:t>
                      </a:r>
                      <a:endParaRPr lang="en-US" dirty="0"/>
                    </a:p>
                  </a:txBody>
                  <a:tcPr/>
                </a:tc>
                <a:tc>
                  <a:txBody>
                    <a:bodyPr/>
                    <a:lstStyle/>
                    <a:p>
                      <a:r>
                        <a:rPr lang="en-US" sz="1800" b="0" i="0" kern="1200" dirty="0" smtClean="0">
                          <a:solidFill>
                            <a:schemeClr val="tx1"/>
                          </a:solidFill>
                          <a:effectLst/>
                          <a:latin typeface="+mn-lt"/>
                          <a:ea typeface="+mn-ea"/>
                          <a:cs typeface="+mn-cs"/>
                        </a:rPr>
                        <a:t>Allows you to insert item in list</a:t>
                      </a:r>
                      <a:endParaRPr lang="en-US" dirty="0"/>
                    </a:p>
                  </a:txBody>
                  <a:tcPr/>
                </a:tc>
                <a:extLst>
                  <a:ext uri="{0D108BD9-81ED-4DB2-BD59-A6C34878D82A}">
                    <a16:rowId xmlns:a16="http://schemas.microsoft.com/office/drawing/2014/main" val="348634257"/>
                  </a:ext>
                </a:extLst>
              </a:tr>
              <a:tr h="370840">
                <a:tc>
                  <a:txBody>
                    <a:bodyPr/>
                    <a:lstStyle/>
                    <a:p>
                      <a:r>
                        <a:rPr lang="en-US" sz="1800" b="0" i="0" kern="1200" dirty="0" smtClean="0">
                          <a:solidFill>
                            <a:schemeClr val="tx1"/>
                          </a:solidFill>
                          <a:effectLst/>
                          <a:latin typeface="+mn-lt"/>
                          <a:ea typeface="+mn-ea"/>
                          <a:cs typeface="+mn-cs"/>
                        </a:rPr>
                        <a:t>Clear </a:t>
                      </a:r>
                      <a:endParaRPr lang="en-US" dirty="0"/>
                    </a:p>
                  </a:txBody>
                  <a:tcPr/>
                </a:tc>
                <a:tc>
                  <a:txBody>
                    <a:bodyPr/>
                    <a:lstStyle/>
                    <a:p>
                      <a:r>
                        <a:rPr lang="en-US" sz="1800" b="0" i="0" kern="1200" dirty="0" smtClean="0">
                          <a:solidFill>
                            <a:schemeClr val="tx1"/>
                          </a:solidFill>
                          <a:effectLst/>
                          <a:latin typeface="+mn-lt"/>
                          <a:ea typeface="+mn-ea"/>
                          <a:cs typeface="+mn-cs"/>
                        </a:rPr>
                        <a:t>Removes all items from list box.</a:t>
                      </a:r>
                      <a:endParaRPr lang="en-US" dirty="0"/>
                    </a:p>
                  </a:txBody>
                  <a:tcPr/>
                </a:tc>
                <a:extLst>
                  <a:ext uri="{0D108BD9-81ED-4DB2-BD59-A6C34878D82A}">
                    <a16:rowId xmlns:a16="http://schemas.microsoft.com/office/drawing/2014/main" val="1205587737"/>
                  </a:ext>
                </a:extLst>
              </a:tr>
              <a:tr h="370840">
                <a:tc>
                  <a:txBody>
                    <a:bodyPr/>
                    <a:lstStyle/>
                    <a:p>
                      <a:r>
                        <a:rPr lang="en-US" sz="1800" b="0" i="0" kern="1200" dirty="0" err="1" smtClean="0">
                          <a:solidFill>
                            <a:schemeClr val="tx1"/>
                          </a:solidFill>
                          <a:effectLst/>
                          <a:latin typeface="+mn-lt"/>
                          <a:ea typeface="+mn-ea"/>
                          <a:cs typeface="+mn-cs"/>
                        </a:rPr>
                        <a:t>RemoveItem</a:t>
                      </a:r>
                      <a:endParaRPr lang="en-US" dirty="0"/>
                    </a:p>
                  </a:txBody>
                  <a:tcPr/>
                </a:tc>
                <a:tc>
                  <a:txBody>
                    <a:bodyPr/>
                    <a:lstStyle/>
                    <a:p>
                      <a:r>
                        <a:rPr lang="en-US" sz="1800" b="0" i="0" kern="1200" dirty="0" smtClean="0">
                          <a:solidFill>
                            <a:schemeClr val="tx1"/>
                          </a:solidFill>
                          <a:effectLst/>
                          <a:latin typeface="+mn-lt"/>
                          <a:ea typeface="+mn-ea"/>
                          <a:cs typeface="+mn-cs"/>
                        </a:rPr>
                        <a:t>Removes item from list box, as identified by index of item to remove.</a:t>
                      </a:r>
                      <a:endParaRPr lang="en-US" b="1" dirty="0" smtClean="0"/>
                    </a:p>
                  </a:txBody>
                  <a:tcPr/>
                </a:tc>
                <a:extLst>
                  <a:ext uri="{0D108BD9-81ED-4DB2-BD59-A6C34878D82A}">
                    <a16:rowId xmlns:a16="http://schemas.microsoft.com/office/drawing/2014/main" val="2666201763"/>
                  </a:ext>
                </a:extLst>
              </a:tr>
            </a:tbl>
          </a:graphicData>
        </a:graphic>
      </p:graphicFrame>
    </p:spTree>
    <p:extLst>
      <p:ext uri="{BB962C8B-B14F-4D97-AF65-F5344CB8AC3E}">
        <p14:creationId xmlns:p14="http://schemas.microsoft.com/office/powerpoint/2010/main" val="76220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Picture Boxes</a:t>
            </a:r>
          </a:p>
        </p:txBody>
      </p:sp>
      <p:sp>
        <p:nvSpPr>
          <p:cNvPr id="3" name="Content Placeholder 2"/>
          <p:cNvSpPr>
            <a:spLocks noGrp="1"/>
          </p:cNvSpPr>
          <p:nvPr>
            <p:ph idx="1"/>
          </p:nvPr>
        </p:nvSpPr>
        <p:spPr>
          <a:xfrm>
            <a:off x="694944" y="676656"/>
            <a:ext cx="11128248" cy="5852160"/>
          </a:xfrm>
        </p:spPr>
        <p:txBody>
          <a:bodyPr>
            <a:normAutofit/>
          </a:bodyPr>
          <a:lstStyle/>
          <a:p>
            <a:r>
              <a:rPr lang="en-US" dirty="0"/>
              <a:t>The picture box allows you to place graphics information on a form</a:t>
            </a:r>
            <a:r>
              <a:rPr lang="en-US" dirty="0" smtClean="0"/>
              <a:t>.</a:t>
            </a:r>
          </a:p>
          <a:p>
            <a:r>
              <a:rPr lang="en-US" dirty="0" smtClean="0"/>
              <a:t>It </a:t>
            </a:r>
            <a:r>
              <a:rPr lang="en-US" dirty="0"/>
              <a:t>is best suited for dynamic environments - for example, when doing animation</a:t>
            </a:r>
            <a:r>
              <a:rPr lang="en-US" dirty="0" smtClean="0"/>
              <a:t>.</a:t>
            </a:r>
          </a:p>
          <a:p>
            <a:r>
              <a:rPr lang="en-US" dirty="0" smtClean="0"/>
              <a:t>They </a:t>
            </a:r>
            <a:r>
              <a:rPr lang="en-US" dirty="0"/>
              <a:t>behave very much like small forms within a form, possessing most of the same properties as a form</a:t>
            </a:r>
            <a:r>
              <a:rPr lang="en-US" dirty="0" smtClean="0"/>
              <a:t>.</a:t>
            </a:r>
          </a:p>
          <a:p>
            <a:r>
              <a:rPr lang="en-US" b="1" dirty="0" smtClean="0"/>
              <a:t>Picture Box Properties:</a:t>
            </a:r>
          </a:p>
          <a:p>
            <a:endParaRPr lang="en-US" b="1" dirty="0"/>
          </a:p>
          <a:p>
            <a:endParaRPr lang="en-US" b="1" dirty="0" smtClean="0"/>
          </a:p>
          <a:p>
            <a:endParaRPr lang="en-US" b="1" dirty="0"/>
          </a:p>
          <a:p>
            <a:endParaRPr lang="en-US" sz="800" b="1" dirty="0" smtClean="0"/>
          </a:p>
          <a:p>
            <a:r>
              <a:rPr lang="en-US" b="1" dirty="0" smtClean="0"/>
              <a:t>Picture </a:t>
            </a:r>
            <a:r>
              <a:rPr lang="en-US" b="1" dirty="0"/>
              <a:t>Box </a:t>
            </a:r>
            <a:r>
              <a:rPr lang="en-US" b="1" dirty="0" smtClean="0"/>
              <a:t>Events:</a:t>
            </a:r>
            <a:endParaRPr lang="en-US" b="1" dirty="0"/>
          </a:p>
          <a:p>
            <a:endParaRPr lang="en-US" b="1" dirty="0"/>
          </a:p>
          <a:p>
            <a:endParaRPr lang="en-US" b="1" dirty="0"/>
          </a:p>
        </p:txBody>
      </p:sp>
      <p:graphicFrame>
        <p:nvGraphicFramePr>
          <p:cNvPr id="4" name="Table 3"/>
          <p:cNvGraphicFramePr>
            <a:graphicFrameLocks noGrp="1"/>
          </p:cNvGraphicFramePr>
          <p:nvPr>
            <p:extLst/>
          </p:nvPr>
        </p:nvGraphicFramePr>
        <p:xfrm>
          <a:off x="950214" y="2943216"/>
          <a:ext cx="10834116" cy="1483360"/>
        </p:xfrm>
        <a:graphic>
          <a:graphicData uri="http://schemas.openxmlformats.org/drawingml/2006/table">
            <a:tbl>
              <a:tblPr firstRow="1" bandRow="1">
                <a:tableStyleId>{5DA37D80-6434-44D0-A028-1B22A696006F}</a:tableStyleId>
              </a:tblPr>
              <a:tblGrid>
                <a:gridCol w="2444331">
                  <a:extLst>
                    <a:ext uri="{9D8B030D-6E8A-4147-A177-3AD203B41FA5}">
                      <a16:colId xmlns:a16="http://schemas.microsoft.com/office/drawing/2014/main" val="3673132500"/>
                    </a:ext>
                  </a:extLst>
                </a:gridCol>
                <a:gridCol w="8389785">
                  <a:extLst>
                    <a:ext uri="{9D8B030D-6E8A-4147-A177-3AD203B41FA5}">
                      <a16:colId xmlns:a16="http://schemas.microsoft.com/office/drawing/2014/main" val="107681085"/>
                    </a:ext>
                  </a:extLst>
                </a:gridCol>
              </a:tblGrid>
              <a:tr h="370840">
                <a:tc>
                  <a:txBody>
                    <a:bodyPr/>
                    <a:lstStyle/>
                    <a:p>
                      <a:r>
                        <a:rPr lang="en-US" dirty="0" smtClean="0"/>
                        <a:t>Property</a:t>
                      </a:r>
                      <a:endParaRPr lang="en-US" dirty="0"/>
                    </a:p>
                  </a:txBody>
                  <a:tcPr/>
                </a:tc>
                <a:tc>
                  <a:txBody>
                    <a:bodyPr/>
                    <a:lstStyle/>
                    <a:p>
                      <a:r>
                        <a:rPr lang="en-US" dirty="0" smtClean="0"/>
                        <a:t>Description </a:t>
                      </a:r>
                      <a:endParaRPr lang="en-US" dirty="0"/>
                    </a:p>
                  </a:txBody>
                  <a:tcPr/>
                </a:tc>
                <a:extLst>
                  <a:ext uri="{0D108BD9-81ED-4DB2-BD59-A6C34878D82A}">
                    <a16:rowId xmlns:a16="http://schemas.microsoft.com/office/drawing/2014/main" val="3700946035"/>
                  </a:ext>
                </a:extLst>
              </a:tr>
              <a:tr h="370840">
                <a:tc>
                  <a:txBody>
                    <a:bodyPr/>
                    <a:lstStyle/>
                    <a:p>
                      <a:r>
                        <a:rPr lang="en-US" dirty="0" smtClean="0"/>
                        <a:t>Name</a:t>
                      </a:r>
                      <a:endParaRPr lang="en-US" dirty="0"/>
                    </a:p>
                  </a:txBody>
                  <a:tcPr/>
                </a:tc>
                <a:tc>
                  <a:txBody>
                    <a:bodyPr/>
                    <a:lstStyle/>
                    <a:p>
                      <a:r>
                        <a:rPr lang="en-US" sz="1800" b="0" i="0" kern="1200" dirty="0" smtClean="0">
                          <a:solidFill>
                            <a:schemeClr val="tx1"/>
                          </a:solidFill>
                          <a:effectLst/>
                          <a:latin typeface="+mn-lt"/>
                          <a:ea typeface="+mn-ea"/>
                          <a:cs typeface="+mn-cs"/>
                        </a:rPr>
                        <a:t>Used to give name for the picture box</a:t>
                      </a:r>
                      <a:endParaRPr lang="en-US" dirty="0"/>
                    </a:p>
                  </a:txBody>
                  <a:tcPr/>
                </a:tc>
                <a:extLst>
                  <a:ext uri="{0D108BD9-81ED-4DB2-BD59-A6C34878D82A}">
                    <a16:rowId xmlns:a16="http://schemas.microsoft.com/office/drawing/2014/main" val="3486342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effectLst/>
                          <a:latin typeface="+mn-lt"/>
                          <a:ea typeface="+mn-ea"/>
                          <a:cs typeface="+mn-cs"/>
                        </a:rPr>
                        <a:t>Font</a:t>
                      </a:r>
                      <a:endParaRPr lang="en-US" b="0" dirty="0"/>
                    </a:p>
                  </a:txBody>
                  <a:tcPr/>
                </a:tc>
                <a:tc>
                  <a:txBody>
                    <a:bodyPr/>
                    <a:lstStyle/>
                    <a:p>
                      <a:r>
                        <a:rPr lang="en-US" sz="1800" b="0" i="0" kern="1200" dirty="0" smtClean="0">
                          <a:solidFill>
                            <a:schemeClr val="tx1"/>
                          </a:solidFill>
                          <a:effectLst/>
                          <a:latin typeface="+mn-lt"/>
                          <a:ea typeface="+mn-ea"/>
                          <a:cs typeface="+mn-cs"/>
                        </a:rPr>
                        <a:t>Sets the font size, style, and size of any printing done in the picture box</a:t>
                      </a:r>
                      <a:endParaRPr lang="en-US" dirty="0"/>
                    </a:p>
                  </a:txBody>
                  <a:tcPr/>
                </a:tc>
                <a:extLst>
                  <a:ext uri="{0D108BD9-81ED-4DB2-BD59-A6C34878D82A}">
                    <a16:rowId xmlns:a16="http://schemas.microsoft.com/office/drawing/2014/main" val="26662017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effectLst/>
                          <a:latin typeface="+mn-lt"/>
                          <a:ea typeface="+mn-ea"/>
                          <a:cs typeface="+mn-cs"/>
                        </a:rPr>
                        <a:t>Picture</a:t>
                      </a:r>
                      <a:endParaRPr lang="en-US" b="0" dirty="0"/>
                    </a:p>
                  </a:txBody>
                  <a:tcPr/>
                </a:tc>
                <a:tc>
                  <a:txBody>
                    <a:bodyPr/>
                    <a:lstStyle/>
                    <a:p>
                      <a:r>
                        <a:rPr lang="en-US" sz="1800" b="0" i="0" kern="1200" dirty="0" smtClean="0">
                          <a:solidFill>
                            <a:schemeClr val="tx1"/>
                          </a:solidFill>
                          <a:effectLst/>
                          <a:latin typeface="+mn-lt"/>
                          <a:ea typeface="+mn-ea"/>
                          <a:cs typeface="+mn-cs"/>
                        </a:rPr>
                        <a:t>Establishes the graphics file to display in the picture box</a:t>
                      </a:r>
                      <a:endParaRPr lang="en-US" dirty="0"/>
                    </a:p>
                  </a:txBody>
                  <a:tcPr/>
                </a:tc>
                <a:extLst>
                  <a:ext uri="{0D108BD9-81ED-4DB2-BD59-A6C34878D82A}">
                    <a16:rowId xmlns:a16="http://schemas.microsoft.com/office/drawing/2014/main" val="2034600791"/>
                  </a:ext>
                </a:extLst>
              </a:tr>
            </a:tbl>
          </a:graphicData>
        </a:graphic>
      </p:graphicFrame>
      <p:graphicFrame>
        <p:nvGraphicFramePr>
          <p:cNvPr id="5" name="Table 4"/>
          <p:cNvGraphicFramePr>
            <a:graphicFrameLocks noGrp="1"/>
          </p:cNvGraphicFramePr>
          <p:nvPr>
            <p:extLst/>
          </p:nvPr>
        </p:nvGraphicFramePr>
        <p:xfrm>
          <a:off x="830257" y="5400640"/>
          <a:ext cx="10323576" cy="1112520"/>
        </p:xfrm>
        <a:graphic>
          <a:graphicData uri="http://schemas.openxmlformats.org/drawingml/2006/table">
            <a:tbl>
              <a:tblPr firstRow="1" bandRow="1">
                <a:tableStyleId>{5DA37D80-6434-44D0-A028-1B22A696006F}</a:tableStyleId>
              </a:tblPr>
              <a:tblGrid>
                <a:gridCol w="1536192">
                  <a:extLst>
                    <a:ext uri="{9D8B030D-6E8A-4147-A177-3AD203B41FA5}">
                      <a16:colId xmlns:a16="http://schemas.microsoft.com/office/drawing/2014/main" val="3673132500"/>
                    </a:ext>
                  </a:extLst>
                </a:gridCol>
                <a:gridCol w="8787384">
                  <a:extLst>
                    <a:ext uri="{9D8B030D-6E8A-4147-A177-3AD203B41FA5}">
                      <a16:colId xmlns:a16="http://schemas.microsoft.com/office/drawing/2014/main" val="107681085"/>
                    </a:ext>
                  </a:extLst>
                </a:gridCol>
              </a:tblGrid>
              <a:tr h="370840">
                <a:tc>
                  <a:txBody>
                    <a:bodyPr/>
                    <a:lstStyle/>
                    <a:p>
                      <a:r>
                        <a:rPr lang="en-US" dirty="0" smtClean="0"/>
                        <a:t>Method</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3700946035"/>
                  </a:ext>
                </a:extLst>
              </a:tr>
              <a:tr h="370840">
                <a:tc>
                  <a:txBody>
                    <a:bodyPr/>
                    <a:lstStyle/>
                    <a:p>
                      <a:r>
                        <a:rPr lang="en-US" dirty="0" smtClean="0"/>
                        <a:t>Click</a:t>
                      </a:r>
                      <a:endParaRPr lang="en-US" dirty="0"/>
                    </a:p>
                  </a:txBody>
                  <a:tcPr/>
                </a:tc>
                <a:tc>
                  <a:txBody>
                    <a:bodyPr/>
                    <a:lstStyle/>
                    <a:p>
                      <a:r>
                        <a:rPr lang="en-US" sz="1800" b="0" i="0" kern="1200" dirty="0" smtClean="0">
                          <a:solidFill>
                            <a:schemeClr val="tx1"/>
                          </a:solidFill>
                          <a:effectLst/>
                          <a:latin typeface="+mn-lt"/>
                          <a:ea typeface="+mn-ea"/>
                          <a:cs typeface="+mn-cs"/>
                        </a:rPr>
                        <a:t>Triggered when a picture box is clicked</a:t>
                      </a:r>
                      <a:endParaRPr lang="en-US" dirty="0"/>
                    </a:p>
                  </a:txBody>
                  <a:tcPr/>
                </a:tc>
                <a:extLst>
                  <a:ext uri="{0D108BD9-81ED-4DB2-BD59-A6C34878D82A}">
                    <a16:rowId xmlns:a16="http://schemas.microsoft.com/office/drawing/2014/main" val="1205587737"/>
                  </a:ext>
                </a:extLst>
              </a:tr>
              <a:tr h="370840">
                <a:tc>
                  <a:txBody>
                    <a:bodyPr/>
                    <a:lstStyle/>
                    <a:p>
                      <a:r>
                        <a:rPr lang="en-US" sz="1800" b="0" i="0" kern="1200" dirty="0" err="1" smtClean="0">
                          <a:solidFill>
                            <a:schemeClr val="tx1"/>
                          </a:solidFill>
                          <a:effectLst/>
                          <a:latin typeface="+mn-lt"/>
                          <a:ea typeface="+mn-ea"/>
                          <a:cs typeface="+mn-cs"/>
                        </a:rPr>
                        <a:t>DblClick</a:t>
                      </a:r>
                      <a:endParaRPr lang="en-US" dirty="0"/>
                    </a:p>
                  </a:txBody>
                  <a:tcPr/>
                </a:tc>
                <a:tc>
                  <a:txBody>
                    <a:bodyPr/>
                    <a:lstStyle/>
                    <a:p>
                      <a:r>
                        <a:rPr lang="en-US" sz="1800" b="0" i="0" kern="1200" dirty="0" smtClean="0">
                          <a:solidFill>
                            <a:schemeClr val="tx1"/>
                          </a:solidFill>
                          <a:effectLst/>
                          <a:latin typeface="+mn-lt"/>
                          <a:ea typeface="+mn-ea"/>
                          <a:cs typeface="+mn-cs"/>
                        </a:rPr>
                        <a:t>Triggered when a picture box is double- clicked.</a:t>
                      </a:r>
                      <a:endParaRPr lang="en-US" dirty="0"/>
                    </a:p>
                  </a:txBody>
                  <a:tcPr/>
                </a:tc>
                <a:extLst>
                  <a:ext uri="{0D108BD9-81ED-4DB2-BD59-A6C34878D82A}">
                    <a16:rowId xmlns:a16="http://schemas.microsoft.com/office/drawing/2014/main" val="207291246"/>
                  </a:ext>
                </a:extLst>
              </a:tr>
            </a:tbl>
          </a:graphicData>
        </a:graphic>
      </p:graphicFrame>
    </p:spTree>
    <p:extLst>
      <p:ext uri="{BB962C8B-B14F-4D97-AF65-F5344CB8AC3E}">
        <p14:creationId xmlns:p14="http://schemas.microsoft.com/office/powerpoint/2010/main" val="214096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smtClean="0"/>
              <a:t>Image Tool</a:t>
            </a:r>
            <a:endParaRPr lang="en-US" dirty="0"/>
          </a:p>
        </p:txBody>
      </p:sp>
      <p:sp>
        <p:nvSpPr>
          <p:cNvPr id="3" name="Content Placeholder 2"/>
          <p:cNvSpPr>
            <a:spLocks noGrp="1"/>
          </p:cNvSpPr>
          <p:nvPr>
            <p:ph idx="1"/>
          </p:nvPr>
        </p:nvSpPr>
        <p:spPr>
          <a:xfrm>
            <a:off x="694944" y="676656"/>
            <a:ext cx="11128248" cy="5852160"/>
          </a:xfrm>
        </p:spPr>
        <p:txBody>
          <a:bodyPr>
            <a:normAutofit/>
          </a:bodyPr>
          <a:lstStyle/>
          <a:p>
            <a:r>
              <a:rPr lang="en-US" dirty="0"/>
              <a:t>The </a:t>
            </a:r>
            <a:r>
              <a:rPr lang="en-US" dirty="0" smtClean="0"/>
              <a:t>image </a:t>
            </a:r>
            <a:r>
              <a:rPr lang="en-US" dirty="0"/>
              <a:t>box </a:t>
            </a:r>
            <a:r>
              <a:rPr lang="en-US" dirty="0" smtClean="0"/>
              <a:t>holds a picture.</a:t>
            </a:r>
          </a:p>
          <a:p>
            <a:r>
              <a:rPr lang="en-US" dirty="0" smtClean="0"/>
              <a:t>Set the Picture property to an image file with extension .JPG, .BMP, .GIF, .CUR or .WMF</a:t>
            </a:r>
          </a:p>
          <a:p>
            <a:r>
              <a:rPr lang="en-US" b="1" dirty="0" smtClean="0"/>
              <a:t>Image Tool Box Properties:</a:t>
            </a:r>
          </a:p>
          <a:p>
            <a:endParaRPr lang="en-US" b="1" dirty="0"/>
          </a:p>
          <a:p>
            <a:endParaRPr lang="en-US" b="1" dirty="0" smtClean="0"/>
          </a:p>
          <a:p>
            <a:endParaRPr lang="en-US" b="1" dirty="0"/>
          </a:p>
          <a:p>
            <a:endParaRPr lang="en-US" sz="800" b="1" dirty="0" smtClean="0"/>
          </a:p>
          <a:p>
            <a:r>
              <a:rPr lang="en-US" b="1" dirty="0" smtClean="0"/>
              <a:t>Image Tool Events:</a:t>
            </a:r>
            <a:endParaRPr lang="en-US" b="1" dirty="0"/>
          </a:p>
          <a:p>
            <a:endParaRPr lang="en-US" b="1" dirty="0"/>
          </a:p>
          <a:p>
            <a:endParaRPr lang="en-US" b="1" dirty="0"/>
          </a:p>
        </p:txBody>
      </p:sp>
      <p:graphicFrame>
        <p:nvGraphicFramePr>
          <p:cNvPr id="4" name="Table 3"/>
          <p:cNvGraphicFramePr>
            <a:graphicFrameLocks noGrp="1"/>
          </p:cNvGraphicFramePr>
          <p:nvPr>
            <p:extLst/>
          </p:nvPr>
        </p:nvGraphicFramePr>
        <p:xfrm>
          <a:off x="842010" y="2111548"/>
          <a:ext cx="10834116" cy="1752600"/>
        </p:xfrm>
        <a:graphic>
          <a:graphicData uri="http://schemas.openxmlformats.org/drawingml/2006/table">
            <a:tbl>
              <a:tblPr firstRow="1" bandRow="1">
                <a:tableStyleId>{5DA37D80-6434-44D0-A028-1B22A696006F}</a:tableStyleId>
              </a:tblPr>
              <a:tblGrid>
                <a:gridCol w="2444331">
                  <a:extLst>
                    <a:ext uri="{9D8B030D-6E8A-4147-A177-3AD203B41FA5}">
                      <a16:colId xmlns:a16="http://schemas.microsoft.com/office/drawing/2014/main" val="3673132500"/>
                    </a:ext>
                  </a:extLst>
                </a:gridCol>
                <a:gridCol w="8389785">
                  <a:extLst>
                    <a:ext uri="{9D8B030D-6E8A-4147-A177-3AD203B41FA5}">
                      <a16:colId xmlns:a16="http://schemas.microsoft.com/office/drawing/2014/main" val="107681085"/>
                    </a:ext>
                  </a:extLst>
                </a:gridCol>
              </a:tblGrid>
              <a:tr h="370840">
                <a:tc>
                  <a:txBody>
                    <a:bodyPr/>
                    <a:lstStyle/>
                    <a:p>
                      <a:r>
                        <a:rPr lang="en-US" dirty="0" smtClean="0"/>
                        <a:t>Property</a:t>
                      </a:r>
                      <a:endParaRPr lang="en-US" dirty="0"/>
                    </a:p>
                  </a:txBody>
                  <a:tcPr/>
                </a:tc>
                <a:tc>
                  <a:txBody>
                    <a:bodyPr/>
                    <a:lstStyle/>
                    <a:p>
                      <a:r>
                        <a:rPr lang="en-US" dirty="0" smtClean="0"/>
                        <a:t>Description </a:t>
                      </a:r>
                      <a:endParaRPr lang="en-US" dirty="0"/>
                    </a:p>
                  </a:txBody>
                  <a:tcPr/>
                </a:tc>
                <a:extLst>
                  <a:ext uri="{0D108BD9-81ED-4DB2-BD59-A6C34878D82A}">
                    <a16:rowId xmlns:a16="http://schemas.microsoft.com/office/drawing/2014/main" val="3700946035"/>
                  </a:ext>
                </a:extLst>
              </a:tr>
              <a:tr h="370840">
                <a:tc>
                  <a:txBody>
                    <a:bodyPr/>
                    <a:lstStyle/>
                    <a:p>
                      <a:r>
                        <a:rPr lang="en-US" dirty="0" smtClean="0"/>
                        <a:t>Name</a:t>
                      </a:r>
                      <a:endParaRPr lang="en-US" dirty="0"/>
                    </a:p>
                  </a:txBody>
                  <a:tcPr/>
                </a:tc>
                <a:tc>
                  <a:txBody>
                    <a:bodyPr/>
                    <a:lstStyle/>
                    <a:p>
                      <a:r>
                        <a:rPr lang="en-US" sz="1800" b="0" i="0" kern="1200" dirty="0" smtClean="0">
                          <a:solidFill>
                            <a:schemeClr val="tx1"/>
                          </a:solidFill>
                          <a:effectLst/>
                          <a:latin typeface="+mn-lt"/>
                          <a:ea typeface="+mn-ea"/>
                          <a:cs typeface="+mn-cs"/>
                        </a:rPr>
                        <a:t>Name of the picture box</a:t>
                      </a:r>
                      <a:endParaRPr lang="en-US" dirty="0"/>
                    </a:p>
                  </a:txBody>
                  <a:tcPr/>
                </a:tc>
                <a:extLst>
                  <a:ext uri="{0D108BD9-81ED-4DB2-BD59-A6C34878D82A}">
                    <a16:rowId xmlns:a16="http://schemas.microsoft.com/office/drawing/2014/main" val="3486342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smtClean="0">
                          <a:solidFill>
                            <a:schemeClr val="tx1"/>
                          </a:solidFill>
                          <a:effectLst/>
                          <a:latin typeface="+mn-lt"/>
                          <a:ea typeface="+mn-ea"/>
                          <a:cs typeface="+mn-cs"/>
                        </a:rPr>
                        <a:t>Picture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smtClean="0">
                          <a:solidFill>
                            <a:schemeClr val="tx1"/>
                          </a:solidFill>
                          <a:effectLst/>
                          <a:latin typeface="+mn-lt"/>
                          <a:ea typeface="+mn-ea"/>
                          <a:cs typeface="+mn-cs"/>
                        </a:rPr>
                        <a:t> (Default Property)</a:t>
                      </a:r>
                      <a:endParaRPr lang="en-US" b="1" dirty="0"/>
                    </a:p>
                  </a:txBody>
                  <a:tcPr/>
                </a:tc>
                <a:tc>
                  <a:txBody>
                    <a:bodyPr/>
                    <a:lstStyle/>
                    <a:p>
                      <a:r>
                        <a:rPr lang="en-US" sz="1800" b="0" i="0" kern="1200" dirty="0" smtClean="0">
                          <a:solidFill>
                            <a:schemeClr val="tx1"/>
                          </a:solidFill>
                          <a:effectLst/>
                          <a:latin typeface="+mn-lt"/>
                          <a:ea typeface="+mn-ea"/>
                          <a:cs typeface="+mn-cs"/>
                        </a:rPr>
                        <a:t>Establishes the graphics file to display in the image box</a:t>
                      </a:r>
                      <a:endParaRPr lang="en-US" dirty="0"/>
                    </a:p>
                  </a:txBody>
                  <a:tcPr/>
                </a:tc>
                <a:extLst>
                  <a:ext uri="{0D108BD9-81ED-4DB2-BD59-A6C34878D82A}">
                    <a16:rowId xmlns:a16="http://schemas.microsoft.com/office/drawing/2014/main" val="42352752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effectLst/>
                          <a:latin typeface="+mn-lt"/>
                          <a:ea typeface="+mn-ea"/>
                          <a:cs typeface="+mn-cs"/>
                        </a:rPr>
                        <a:t>Stretch</a:t>
                      </a:r>
                      <a:endParaRPr lang="en-US" b="0" dirty="0"/>
                    </a:p>
                  </a:txBody>
                  <a:tcPr/>
                </a:tc>
                <a:tc>
                  <a:txBody>
                    <a:bodyPr/>
                    <a:lstStyle/>
                    <a:p>
                      <a:r>
                        <a:rPr lang="en-US" sz="1800" b="0" i="0" kern="1200" dirty="0" smtClean="0">
                          <a:solidFill>
                            <a:schemeClr val="tx1"/>
                          </a:solidFill>
                          <a:effectLst/>
                          <a:latin typeface="+mn-lt"/>
                          <a:ea typeface="+mn-ea"/>
                          <a:cs typeface="+mn-cs"/>
                        </a:rPr>
                        <a:t>Specifies whether a picture is</a:t>
                      </a:r>
                      <a:r>
                        <a:rPr lang="en-US" sz="1800" b="0" i="0" kern="1200" baseline="0" dirty="0" smtClean="0">
                          <a:solidFill>
                            <a:schemeClr val="tx1"/>
                          </a:solidFill>
                          <a:effectLst/>
                          <a:latin typeface="+mn-lt"/>
                          <a:ea typeface="+mn-ea"/>
                          <a:cs typeface="+mn-cs"/>
                        </a:rPr>
                        <a:t> to be resized to fit the size of the image control</a:t>
                      </a:r>
                      <a:endParaRPr lang="en-US" dirty="0"/>
                    </a:p>
                  </a:txBody>
                  <a:tcPr/>
                </a:tc>
                <a:extLst>
                  <a:ext uri="{0D108BD9-81ED-4DB2-BD59-A6C34878D82A}">
                    <a16:rowId xmlns:a16="http://schemas.microsoft.com/office/drawing/2014/main" val="2666201763"/>
                  </a:ext>
                </a:extLst>
              </a:tr>
            </a:tbl>
          </a:graphicData>
        </a:graphic>
      </p:graphicFrame>
      <p:graphicFrame>
        <p:nvGraphicFramePr>
          <p:cNvPr id="5" name="Table 4"/>
          <p:cNvGraphicFramePr>
            <a:graphicFrameLocks noGrp="1"/>
          </p:cNvGraphicFramePr>
          <p:nvPr>
            <p:extLst/>
          </p:nvPr>
        </p:nvGraphicFramePr>
        <p:xfrm>
          <a:off x="842010" y="4640222"/>
          <a:ext cx="10323576" cy="741680"/>
        </p:xfrm>
        <a:graphic>
          <a:graphicData uri="http://schemas.openxmlformats.org/drawingml/2006/table">
            <a:tbl>
              <a:tblPr firstRow="1" bandRow="1">
                <a:tableStyleId>{5DA37D80-6434-44D0-A028-1B22A696006F}</a:tableStyleId>
              </a:tblPr>
              <a:tblGrid>
                <a:gridCol w="1536192">
                  <a:extLst>
                    <a:ext uri="{9D8B030D-6E8A-4147-A177-3AD203B41FA5}">
                      <a16:colId xmlns:a16="http://schemas.microsoft.com/office/drawing/2014/main" val="3673132500"/>
                    </a:ext>
                  </a:extLst>
                </a:gridCol>
                <a:gridCol w="8787384">
                  <a:extLst>
                    <a:ext uri="{9D8B030D-6E8A-4147-A177-3AD203B41FA5}">
                      <a16:colId xmlns:a16="http://schemas.microsoft.com/office/drawing/2014/main" val="107681085"/>
                    </a:ext>
                  </a:extLst>
                </a:gridCol>
              </a:tblGrid>
              <a:tr h="370840">
                <a:tc>
                  <a:txBody>
                    <a:bodyPr/>
                    <a:lstStyle/>
                    <a:p>
                      <a:r>
                        <a:rPr lang="en-US" dirty="0" smtClean="0"/>
                        <a:t>Method</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3700946035"/>
                  </a:ext>
                </a:extLst>
              </a:tr>
              <a:tr h="370840">
                <a:tc>
                  <a:txBody>
                    <a:bodyPr/>
                    <a:lstStyle/>
                    <a:p>
                      <a:r>
                        <a:rPr lang="en-US" dirty="0" smtClean="0"/>
                        <a:t>Click</a:t>
                      </a:r>
                      <a:endParaRPr lang="en-US" dirty="0"/>
                    </a:p>
                  </a:txBody>
                  <a:tcPr/>
                </a:tc>
                <a:tc>
                  <a:txBody>
                    <a:bodyPr/>
                    <a:lstStyle/>
                    <a:p>
                      <a:r>
                        <a:rPr lang="en-US" sz="1800" b="0" i="0" kern="1200" dirty="0" smtClean="0">
                          <a:solidFill>
                            <a:schemeClr val="tx1"/>
                          </a:solidFill>
                          <a:effectLst/>
                          <a:latin typeface="+mn-lt"/>
                          <a:ea typeface="+mn-ea"/>
                          <a:cs typeface="+mn-cs"/>
                        </a:rPr>
                        <a:t>Triggered when a image control is clicked</a:t>
                      </a:r>
                      <a:endParaRPr lang="en-US" dirty="0"/>
                    </a:p>
                  </a:txBody>
                  <a:tcPr/>
                </a:tc>
                <a:extLst>
                  <a:ext uri="{0D108BD9-81ED-4DB2-BD59-A6C34878D82A}">
                    <a16:rowId xmlns:a16="http://schemas.microsoft.com/office/drawing/2014/main" val="1205587737"/>
                  </a:ext>
                </a:extLst>
              </a:tr>
            </a:tbl>
          </a:graphicData>
        </a:graphic>
      </p:graphicFrame>
    </p:spTree>
    <p:extLst>
      <p:ext uri="{BB962C8B-B14F-4D97-AF65-F5344CB8AC3E}">
        <p14:creationId xmlns:p14="http://schemas.microsoft.com/office/powerpoint/2010/main" val="419815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smtClean="0"/>
              <a:t>Frames</a:t>
            </a:r>
            <a:endParaRPr lang="en-US" dirty="0"/>
          </a:p>
        </p:txBody>
      </p:sp>
      <p:sp>
        <p:nvSpPr>
          <p:cNvPr id="3" name="Content Placeholder 2"/>
          <p:cNvSpPr>
            <a:spLocks noGrp="1"/>
          </p:cNvSpPr>
          <p:nvPr>
            <p:ph idx="1"/>
          </p:nvPr>
        </p:nvSpPr>
        <p:spPr>
          <a:xfrm>
            <a:off x="694944" y="676656"/>
            <a:ext cx="11128248" cy="5852160"/>
          </a:xfrm>
        </p:spPr>
        <p:txBody>
          <a:bodyPr>
            <a:normAutofit/>
          </a:bodyPr>
          <a:lstStyle/>
          <a:p>
            <a:r>
              <a:rPr lang="en-US" dirty="0"/>
              <a:t>Frames provide a way of grouping related controls on a form. And, in the case of option buttons, frames affect how such buttons operate</a:t>
            </a:r>
            <a:r>
              <a:rPr lang="en-US" dirty="0" smtClean="0"/>
              <a:t>.</a:t>
            </a:r>
          </a:p>
          <a:p>
            <a:r>
              <a:rPr lang="en-US" dirty="0" smtClean="0"/>
              <a:t> </a:t>
            </a:r>
            <a:r>
              <a:rPr lang="en-US" dirty="0"/>
              <a:t>Option buttons within a frame work as a group, independently of option buttons in other frames</a:t>
            </a:r>
            <a:r>
              <a:rPr lang="en-US" dirty="0" smtClean="0"/>
              <a:t>.</a:t>
            </a:r>
          </a:p>
          <a:p>
            <a:r>
              <a:rPr lang="en-US" dirty="0" smtClean="0"/>
              <a:t>Option </a:t>
            </a:r>
            <a:r>
              <a:rPr lang="en-US" dirty="0"/>
              <a:t>buttons on the form, and not in frames, work as another independent group</a:t>
            </a:r>
            <a:r>
              <a:rPr lang="en-US" dirty="0" smtClean="0"/>
              <a:t>.</a:t>
            </a:r>
          </a:p>
          <a:p>
            <a:r>
              <a:rPr lang="en-US" dirty="0" smtClean="0"/>
              <a:t>That </a:t>
            </a:r>
            <a:r>
              <a:rPr lang="en-US" dirty="0"/>
              <a:t>is, the form is itself a frame by default.</a:t>
            </a:r>
          </a:p>
          <a:p>
            <a:r>
              <a:rPr lang="en-US" dirty="0" smtClean="0"/>
              <a:t>It </a:t>
            </a:r>
            <a:r>
              <a:rPr lang="en-US" dirty="0"/>
              <a:t>is important to note that an independent group of option buttons is defined by physical location within frames, not according to naming convention</a:t>
            </a:r>
            <a:r>
              <a:rPr lang="en-US" dirty="0" smtClean="0"/>
              <a:t>.</a:t>
            </a:r>
          </a:p>
          <a:p>
            <a:r>
              <a:rPr lang="en-US" dirty="0" smtClean="0"/>
              <a:t>That </a:t>
            </a:r>
            <a:r>
              <a:rPr lang="en-US" dirty="0"/>
              <a:t>is, a control array of option buttons does not work as an independent group just because it is a control array</a:t>
            </a:r>
            <a:r>
              <a:rPr lang="en-US" dirty="0" smtClean="0"/>
              <a:t>.</a:t>
            </a:r>
          </a:p>
          <a:p>
            <a:r>
              <a:rPr lang="en-US" dirty="0" smtClean="0"/>
              <a:t>It </a:t>
            </a:r>
            <a:r>
              <a:rPr lang="en-US" dirty="0"/>
              <a:t>would only work as a group if it were the only group of option buttons within a frame or on the form.</a:t>
            </a:r>
          </a:p>
          <a:p>
            <a:endParaRPr lang="en-US" b="1" dirty="0"/>
          </a:p>
          <a:p>
            <a:endParaRPr lang="en-US" b="1" dirty="0"/>
          </a:p>
        </p:txBody>
      </p:sp>
    </p:spTree>
    <p:extLst>
      <p:ext uri="{BB962C8B-B14F-4D97-AF65-F5344CB8AC3E}">
        <p14:creationId xmlns:p14="http://schemas.microsoft.com/office/powerpoint/2010/main" val="192977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496" y="265176"/>
            <a:ext cx="10311383" cy="429768"/>
          </a:xfrm>
        </p:spPr>
        <p:txBody>
          <a:bodyPr>
            <a:normAutofit fontScale="90000"/>
          </a:bodyPr>
          <a:lstStyle/>
          <a:p>
            <a:r>
              <a:rPr lang="en-US" dirty="0" smtClean="0"/>
              <a:t>Object Naming Conventions on VB</a:t>
            </a:r>
            <a:endParaRPr lang="en-US" dirty="0"/>
          </a:p>
        </p:txBody>
      </p:sp>
      <p:sp>
        <p:nvSpPr>
          <p:cNvPr id="3" name="Content Placeholder 2"/>
          <p:cNvSpPr>
            <a:spLocks noGrp="1"/>
          </p:cNvSpPr>
          <p:nvPr>
            <p:ph idx="1"/>
          </p:nvPr>
        </p:nvSpPr>
        <p:spPr>
          <a:xfrm>
            <a:off x="438912" y="841248"/>
            <a:ext cx="10411968" cy="4873752"/>
          </a:xfrm>
        </p:spPr>
        <p:txBody>
          <a:bodyPr>
            <a:normAutofit/>
          </a:bodyPr>
          <a:lstStyle/>
          <a:p>
            <a:pPr marL="45720" indent="0">
              <a:buNone/>
            </a:pPr>
            <a:endParaRPr lang="en-US" dirty="0"/>
          </a:p>
          <a:p>
            <a:pPr marL="45720" indent="0">
              <a:buNone/>
            </a:pPr>
            <a:endParaRPr lang="en-US" dirty="0" smtClean="0"/>
          </a:p>
        </p:txBody>
      </p:sp>
      <p:graphicFrame>
        <p:nvGraphicFramePr>
          <p:cNvPr id="5" name="Table 4"/>
          <p:cNvGraphicFramePr>
            <a:graphicFrameLocks noGrp="1"/>
          </p:cNvGraphicFramePr>
          <p:nvPr>
            <p:extLst/>
          </p:nvPr>
        </p:nvGraphicFramePr>
        <p:xfrm>
          <a:off x="1099312" y="841248"/>
          <a:ext cx="8127999" cy="5562600"/>
        </p:xfrm>
        <a:graphic>
          <a:graphicData uri="http://schemas.openxmlformats.org/drawingml/2006/table">
            <a:tbl>
              <a:tblPr firstRow="1" bandRow="1">
                <a:tableStyleId>{5DA37D80-6434-44D0-A028-1B22A696006F}</a:tableStyleId>
              </a:tblPr>
              <a:tblGrid>
                <a:gridCol w="2709333">
                  <a:extLst>
                    <a:ext uri="{9D8B030D-6E8A-4147-A177-3AD203B41FA5}">
                      <a16:colId xmlns:a16="http://schemas.microsoft.com/office/drawing/2014/main" val="1111220411"/>
                    </a:ext>
                  </a:extLst>
                </a:gridCol>
                <a:gridCol w="2709333">
                  <a:extLst>
                    <a:ext uri="{9D8B030D-6E8A-4147-A177-3AD203B41FA5}">
                      <a16:colId xmlns:a16="http://schemas.microsoft.com/office/drawing/2014/main" val="2607060416"/>
                    </a:ext>
                  </a:extLst>
                </a:gridCol>
                <a:gridCol w="2709333">
                  <a:extLst>
                    <a:ext uri="{9D8B030D-6E8A-4147-A177-3AD203B41FA5}">
                      <a16:colId xmlns:a16="http://schemas.microsoft.com/office/drawing/2014/main" val="2096961397"/>
                    </a:ext>
                  </a:extLst>
                </a:gridCol>
              </a:tblGrid>
              <a:tr h="370840">
                <a:tc>
                  <a:txBody>
                    <a:bodyPr/>
                    <a:lstStyle/>
                    <a:p>
                      <a:r>
                        <a:rPr lang="en-US" dirty="0" smtClean="0"/>
                        <a:t>Object</a:t>
                      </a:r>
                      <a:endParaRPr lang="en-US" dirty="0"/>
                    </a:p>
                  </a:txBody>
                  <a:tcPr/>
                </a:tc>
                <a:tc>
                  <a:txBody>
                    <a:bodyPr/>
                    <a:lstStyle/>
                    <a:p>
                      <a:r>
                        <a:rPr lang="en-US" dirty="0" smtClean="0"/>
                        <a:t>Prefix</a:t>
                      </a:r>
                      <a:endParaRPr lang="en-US" dirty="0"/>
                    </a:p>
                  </a:txBody>
                  <a:tcPr/>
                </a:tc>
                <a:tc>
                  <a:txBody>
                    <a:bodyPr/>
                    <a:lstStyle/>
                    <a:p>
                      <a:r>
                        <a:rPr lang="en-US" dirty="0" smtClean="0"/>
                        <a:t>Example</a:t>
                      </a:r>
                      <a:endParaRPr lang="en-US" dirty="0"/>
                    </a:p>
                  </a:txBody>
                  <a:tcPr/>
                </a:tc>
                <a:extLst>
                  <a:ext uri="{0D108BD9-81ED-4DB2-BD59-A6C34878D82A}">
                    <a16:rowId xmlns:a16="http://schemas.microsoft.com/office/drawing/2014/main" val="2455585742"/>
                  </a:ext>
                </a:extLst>
              </a:tr>
              <a:tr h="370840">
                <a:tc>
                  <a:txBody>
                    <a:bodyPr/>
                    <a:lstStyle/>
                    <a:p>
                      <a:r>
                        <a:rPr lang="en-US" dirty="0" smtClean="0"/>
                        <a:t>Form</a:t>
                      </a:r>
                      <a:endParaRPr lang="en-US" dirty="0"/>
                    </a:p>
                  </a:txBody>
                  <a:tcPr/>
                </a:tc>
                <a:tc>
                  <a:txBody>
                    <a:bodyPr/>
                    <a:lstStyle/>
                    <a:p>
                      <a:r>
                        <a:rPr lang="en-US" dirty="0" err="1" smtClean="0"/>
                        <a:t>frm</a:t>
                      </a:r>
                      <a:endParaRPr lang="en-US" dirty="0"/>
                    </a:p>
                  </a:txBody>
                  <a:tcPr/>
                </a:tc>
                <a:tc>
                  <a:txBody>
                    <a:bodyPr/>
                    <a:lstStyle/>
                    <a:p>
                      <a:r>
                        <a:rPr lang="en-US" dirty="0" err="1" smtClean="0"/>
                        <a:t>frmMain</a:t>
                      </a:r>
                      <a:endParaRPr lang="en-US" dirty="0"/>
                    </a:p>
                  </a:txBody>
                  <a:tcPr/>
                </a:tc>
                <a:extLst>
                  <a:ext uri="{0D108BD9-81ED-4DB2-BD59-A6C34878D82A}">
                    <a16:rowId xmlns:a16="http://schemas.microsoft.com/office/drawing/2014/main" val="109809132"/>
                  </a:ext>
                </a:extLst>
              </a:tr>
              <a:tr h="370840">
                <a:tc>
                  <a:txBody>
                    <a:bodyPr/>
                    <a:lstStyle/>
                    <a:p>
                      <a:r>
                        <a:rPr lang="en-US" dirty="0" err="1" smtClean="0"/>
                        <a:t>Lablel</a:t>
                      </a:r>
                      <a:endParaRPr lang="en-US" dirty="0"/>
                    </a:p>
                  </a:txBody>
                  <a:tcPr/>
                </a:tc>
                <a:tc>
                  <a:txBody>
                    <a:bodyPr/>
                    <a:lstStyle/>
                    <a:p>
                      <a:r>
                        <a:rPr lang="en-US" dirty="0" err="1" smtClean="0"/>
                        <a:t>lbl</a:t>
                      </a:r>
                      <a:endParaRPr lang="en-US" dirty="0"/>
                    </a:p>
                  </a:txBody>
                  <a:tcPr/>
                </a:tc>
                <a:tc>
                  <a:txBody>
                    <a:bodyPr/>
                    <a:lstStyle/>
                    <a:p>
                      <a:r>
                        <a:rPr lang="en-US" dirty="0" err="1" smtClean="0"/>
                        <a:t>lblName</a:t>
                      </a:r>
                      <a:endParaRPr lang="en-US" dirty="0"/>
                    </a:p>
                  </a:txBody>
                  <a:tcPr/>
                </a:tc>
                <a:extLst>
                  <a:ext uri="{0D108BD9-81ED-4DB2-BD59-A6C34878D82A}">
                    <a16:rowId xmlns:a16="http://schemas.microsoft.com/office/drawing/2014/main" val="2449684988"/>
                  </a:ext>
                </a:extLst>
              </a:tr>
              <a:tr h="370840">
                <a:tc>
                  <a:txBody>
                    <a:bodyPr/>
                    <a:lstStyle/>
                    <a:p>
                      <a:r>
                        <a:rPr lang="en-US" dirty="0" smtClean="0"/>
                        <a:t>Text Box</a:t>
                      </a:r>
                      <a:endParaRPr lang="en-US" dirty="0"/>
                    </a:p>
                  </a:txBody>
                  <a:tcPr/>
                </a:tc>
                <a:tc>
                  <a:txBody>
                    <a:bodyPr/>
                    <a:lstStyle/>
                    <a:p>
                      <a:r>
                        <a:rPr lang="en-US" dirty="0" smtClean="0"/>
                        <a:t>txt</a:t>
                      </a:r>
                      <a:endParaRPr lang="en-US" dirty="0"/>
                    </a:p>
                  </a:txBody>
                  <a:tcPr/>
                </a:tc>
                <a:tc>
                  <a:txBody>
                    <a:bodyPr/>
                    <a:lstStyle/>
                    <a:p>
                      <a:r>
                        <a:rPr lang="en-US" dirty="0" err="1" smtClean="0"/>
                        <a:t>txtName</a:t>
                      </a:r>
                      <a:endParaRPr lang="en-US" dirty="0"/>
                    </a:p>
                  </a:txBody>
                  <a:tcPr/>
                </a:tc>
                <a:extLst>
                  <a:ext uri="{0D108BD9-81ED-4DB2-BD59-A6C34878D82A}">
                    <a16:rowId xmlns:a16="http://schemas.microsoft.com/office/drawing/2014/main" val="1958742462"/>
                  </a:ext>
                </a:extLst>
              </a:tr>
              <a:tr h="370840">
                <a:tc>
                  <a:txBody>
                    <a:bodyPr/>
                    <a:lstStyle/>
                    <a:p>
                      <a:r>
                        <a:rPr lang="en-US" dirty="0" smtClean="0"/>
                        <a:t>Command</a:t>
                      </a:r>
                      <a:r>
                        <a:rPr lang="en-US" baseline="0" dirty="0" smtClean="0"/>
                        <a:t> Button</a:t>
                      </a:r>
                      <a:endParaRPr lang="en-US" dirty="0"/>
                    </a:p>
                  </a:txBody>
                  <a:tcPr/>
                </a:tc>
                <a:tc>
                  <a:txBody>
                    <a:bodyPr/>
                    <a:lstStyle/>
                    <a:p>
                      <a:r>
                        <a:rPr lang="en-US" dirty="0" err="1" smtClean="0"/>
                        <a:t>cmd</a:t>
                      </a:r>
                      <a:endParaRPr lang="en-US" dirty="0"/>
                    </a:p>
                  </a:txBody>
                  <a:tcPr/>
                </a:tc>
                <a:tc>
                  <a:txBody>
                    <a:bodyPr/>
                    <a:lstStyle/>
                    <a:p>
                      <a:r>
                        <a:rPr lang="en-US" dirty="0" err="1" smtClean="0"/>
                        <a:t>cmdSave</a:t>
                      </a:r>
                      <a:endParaRPr lang="en-US" dirty="0"/>
                    </a:p>
                  </a:txBody>
                  <a:tcPr/>
                </a:tc>
                <a:extLst>
                  <a:ext uri="{0D108BD9-81ED-4DB2-BD59-A6C34878D82A}">
                    <a16:rowId xmlns:a16="http://schemas.microsoft.com/office/drawing/2014/main" val="79702903"/>
                  </a:ext>
                </a:extLst>
              </a:tr>
              <a:tr h="370840">
                <a:tc>
                  <a:txBody>
                    <a:bodyPr/>
                    <a:lstStyle/>
                    <a:p>
                      <a:r>
                        <a:rPr lang="en-US" dirty="0" smtClean="0"/>
                        <a:t>Check Box</a:t>
                      </a:r>
                      <a:endParaRPr lang="en-US" dirty="0"/>
                    </a:p>
                  </a:txBody>
                  <a:tcPr/>
                </a:tc>
                <a:tc>
                  <a:txBody>
                    <a:bodyPr/>
                    <a:lstStyle/>
                    <a:p>
                      <a:r>
                        <a:rPr lang="en-US" dirty="0" err="1" smtClean="0"/>
                        <a:t>chk</a:t>
                      </a:r>
                      <a:endParaRPr lang="en-US" dirty="0"/>
                    </a:p>
                  </a:txBody>
                  <a:tcPr/>
                </a:tc>
                <a:tc>
                  <a:txBody>
                    <a:bodyPr/>
                    <a:lstStyle/>
                    <a:p>
                      <a:r>
                        <a:rPr lang="en-US" dirty="0" err="1" smtClean="0"/>
                        <a:t>chkLanguage</a:t>
                      </a:r>
                      <a:endParaRPr lang="en-US" dirty="0"/>
                    </a:p>
                  </a:txBody>
                  <a:tcPr/>
                </a:tc>
                <a:extLst>
                  <a:ext uri="{0D108BD9-81ED-4DB2-BD59-A6C34878D82A}">
                    <a16:rowId xmlns:a16="http://schemas.microsoft.com/office/drawing/2014/main" val="1847121261"/>
                  </a:ext>
                </a:extLst>
              </a:tr>
              <a:tr h="370840">
                <a:tc>
                  <a:txBody>
                    <a:bodyPr/>
                    <a:lstStyle/>
                    <a:p>
                      <a:r>
                        <a:rPr lang="en-US" dirty="0" smtClean="0"/>
                        <a:t>Option Button</a:t>
                      </a:r>
                      <a:endParaRPr lang="en-US" dirty="0"/>
                    </a:p>
                  </a:txBody>
                  <a:tcPr/>
                </a:tc>
                <a:tc>
                  <a:txBody>
                    <a:bodyPr/>
                    <a:lstStyle/>
                    <a:p>
                      <a:r>
                        <a:rPr lang="en-US" dirty="0" smtClean="0"/>
                        <a:t>opt</a:t>
                      </a:r>
                      <a:endParaRPr lang="en-US" dirty="0"/>
                    </a:p>
                  </a:txBody>
                  <a:tcPr/>
                </a:tc>
                <a:tc>
                  <a:txBody>
                    <a:bodyPr/>
                    <a:lstStyle/>
                    <a:p>
                      <a:r>
                        <a:rPr lang="en-US" dirty="0" err="1" smtClean="0"/>
                        <a:t>optMale</a:t>
                      </a:r>
                      <a:endParaRPr lang="en-US" dirty="0"/>
                    </a:p>
                  </a:txBody>
                  <a:tcPr/>
                </a:tc>
                <a:extLst>
                  <a:ext uri="{0D108BD9-81ED-4DB2-BD59-A6C34878D82A}">
                    <a16:rowId xmlns:a16="http://schemas.microsoft.com/office/drawing/2014/main" val="2590153995"/>
                  </a:ext>
                </a:extLst>
              </a:tr>
              <a:tr h="370840">
                <a:tc>
                  <a:txBody>
                    <a:bodyPr/>
                    <a:lstStyle/>
                    <a:p>
                      <a:r>
                        <a:rPr lang="en-US" dirty="0" smtClean="0"/>
                        <a:t>Combo Box</a:t>
                      </a:r>
                      <a:endParaRPr lang="en-US" dirty="0"/>
                    </a:p>
                  </a:txBody>
                  <a:tcPr/>
                </a:tc>
                <a:tc>
                  <a:txBody>
                    <a:bodyPr/>
                    <a:lstStyle/>
                    <a:p>
                      <a:r>
                        <a:rPr lang="en-US" dirty="0" err="1" smtClean="0"/>
                        <a:t>cbo</a:t>
                      </a:r>
                      <a:endParaRPr lang="en-US" dirty="0"/>
                    </a:p>
                  </a:txBody>
                  <a:tcPr/>
                </a:tc>
                <a:tc>
                  <a:txBody>
                    <a:bodyPr/>
                    <a:lstStyle/>
                    <a:p>
                      <a:r>
                        <a:rPr lang="en-US" dirty="0" err="1" smtClean="0"/>
                        <a:t>cboCounty</a:t>
                      </a:r>
                      <a:endParaRPr lang="en-US" dirty="0"/>
                    </a:p>
                  </a:txBody>
                  <a:tcPr/>
                </a:tc>
                <a:extLst>
                  <a:ext uri="{0D108BD9-81ED-4DB2-BD59-A6C34878D82A}">
                    <a16:rowId xmlns:a16="http://schemas.microsoft.com/office/drawing/2014/main" val="2193986589"/>
                  </a:ext>
                </a:extLst>
              </a:tr>
              <a:tr h="370840">
                <a:tc>
                  <a:txBody>
                    <a:bodyPr/>
                    <a:lstStyle/>
                    <a:p>
                      <a:r>
                        <a:rPr lang="en-US" dirty="0" smtClean="0"/>
                        <a:t>List Box</a:t>
                      </a:r>
                      <a:endParaRPr lang="en-US" dirty="0"/>
                    </a:p>
                  </a:txBody>
                  <a:tcPr/>
                </a:tc>
                <a:tc>
                  <a:txBody>
                    <a:bodyPr/>
                    <a:lstStyle/>
                    <a:p>
                      <a:r>
                        <a:rPr lang="en-US" dirty="0" err="1" smtClean="0"/>
                        <a:t>lst</a:t>
                      </a:r>
                      <a:endParaRPr lang="en-US" dirty="0"/>
                    </a:p>
                  </a:txBody>
                  <a:tcPr/>
                </a:tc>
                <a:tc>
                  <a:txBody>
                    <a:bodyPr/>
                    <a:lstStyle/>
                    <a:p>
                      <a:r>
                        <a:rPr lang="en-US" dirty="0" err="1" smtClean="0"/>
                        <a:t>lstHobbies</a:t>
                      </a:r>
                      <a:endParaRPr lang="en-US" dirty="0"/>
                    </a:p>
                  </a:txBody>
                  <a:tcPr/>
                </a:tc>
                <a:extLst>
                  <a:ext uri="{0D108BD9-81ED-4DB2-BD59-A6C34878D82A}">
                    <a16:rowId xmlns:a16="http://schemas.microsoft.com/office/drawing/2014/main" val="1239197240"/>
                  </a:ext>
                </a:extLst>
              </a:tr>
              <a:tr h="370840">
                <a:tc>
                  <a:txBody>
                    <a:bodyPr/>
                    <a:lstStyle/>
                    <a:p>
                      <a:r>
                        <a:rPr lang="en-US" dirty="0" smtClean="0"/>
                        <a:t>Image</a:t>
                      </a:r>
                      <a:endParaRPr lang="en-US" dirty="0"/>
                    </a:p>
                  </a:txBody>
                  <a:tcPr/>
                </a:tc>
                <a:tc>
                  <a:txBody>
                    <a:bodyPr/>
                    <a:lstStyle/>
                    <a:p>
                      <a:r>
                        <a:rPr lang="en-US" dirty="0" err="1" smtClean="0"/>
                        <a:t>img</a:t>
                      </a:r>
                      <a:endParaRPr lang="en-US" dirty="0"/>
                    </a:p>
                  </a:txBody>
                  <a:tcPr/>
                </a:tc>
                <a:tc>
                  <a:txBody>
                    <a:bodyPr/>
                    <a:lstStyle/>
                    <a:p>
                      <a:r>
                        <a:rPr lang="en-US" dirty="0" err="1" smtClean="0"/>
                        <a:t>imgIcon</a:t>
                      </a:r>
                      <a:endParaRPr lang="en-US" dirty="0"/>
                    </a:p>
                  </a:txBody>
                  <a:tcPr/>
                </a:tc>
                <a:extLst>
                  <a:ext uri="{0D108BD9-81ED-4DB2-BD59-A6C34878D82A}">
                    <a16:rowId xmlns:a16="http://schemas.microsoft.com/office/drawing/2014/main" val="1579281495"/>
                  </a:ext>
                </a:extLst>
              </a:tr>
              <a:tr h="370840">
                <a:tc>
                  <a:txBody>
                    <a:bodyPr/>
                    <a:lstStyle/>
                    <a:p>
                      <a:r>
                        <a:rPr lang="en-US" dirty="0" smtClean="0"/>
                        <a:t>Picture Box</a:t>
                      </a:r>
                      <a:endParaRPr lang="en-US" dirty="0"/>
                    </a:p>
                  </a:txBody>
                  <a:tcPr/>
                </a:tc>
                <a:tc>
                  <a:txBody>
                    <a:bodyPr/>
                    <a:lstStyle/>
                    <a:p>
                      <a:r>
                        <a:rPr lang="en-US" dirty="0" smtClean="0"/>
                        <a:t>pic</a:t>
                      </a:r>
                      <a:endParaRPr lang="en-US" dirty="0"/>
                    </a:p>
                  </a:txBody>
                  <a:tcPr/>
                </a:tc>
                <a:tc>
                  <a:txBody>
                    <a:bodyPr/>
                    <a:lstStyle/>
                    <a:p>
                      <a:r>
                        <a:rPr lang="en-US" dirty="0" err="1" smtClean="0"/>
                        <a:t>picStudent</a:t>
                      </a:r>
                      <a:endParaRPr lang="en-US" dirty="0"/>
                    </a:p>
                  </a:txBody>
                  <a:tcPr/>
                </a:tc>
                <a:extLst>
                  <a:ext uri="{0D108BD9-81ED-4DB2-BD59-A6C34878D82A}">
                    <a16:rowId xmlns:a16="http://schemas.microsoft.com/office/drawing/2014/main" val="220306255"/>
                  </a:ext>
                </a:extLst>
              </a:tr>
              <a:tr h="370840">
                <a:tc>
                  <a:txBody>
                    <a:bodyPr/>
                    <a:lstStyle/>
                    <a:p>
                      <a:r>
                        <a:rPr lang="en-US" dirty="0" smtClean="0"/>
                        <a:t>Frame</a:t>
                      </a:r>
                      <a:endParaRPr lang="en-US" dirty="0"/>
                    </a:p>
                  </a:txBody>
                  <a:tcPr/>
                </a:tc>
                <a:tc>
                  <a:txBody>
                    <a:bodyPr/>
                    <a:lstStyle/>
                    <a:p>
                      <a:r>
                        <a:rPr lang="en-US" dirty="0" err="1" smtClean="0"/>
                        <a:t>fra</a:t>
                      </a:r>
                      <a:endParaRPr lang="en-US" dirty="0"/>
                    </a:p>
                  </a:txBody>
                  <a:tcPr/>
                </a:tc>
                <a:tc>
                  <a:txBody>
                    <a:bodyPr/>
                    <a:lstStyle/>
                    <a:p>
                      <a:r>
                        <a:rPr lang="en-US" dirty="0" err="1" smtClean="0"/>
                        <a:t>fraGender</a:t>
                      </a:r>
                      <a:endParaRPr lang="en-US" dirty="0"/>
                    </a:p>
                  </a:txBody>
                  <a:tcPr/>
                </a:tc>
                <a:extLst>
                  <a:ext uri="{0D108BD9-81ED-4DB2-BD59-A6C34878D82A}">
                    <a16:rowId xmlns:a16="http://schemas.microsoft.com/office/drawing/2014/main" val="287593436"/>
                  </a:ext>
                </a:extLst>
              </a:tr>
              <a:tr h="370840">
                <a:tc>
                  <a:txBody>
                    <a:bodyPr/>
                    <a:lstStyle/>
                    <a:p>
                      <a:r>
                        <a:rPr lang="en-US" dirty="0" smtClean="0"/>
                        <a:t>Line</a:t>
                      </a:r>
                      <a:endParaRPr lang="en-US" dirty="0"/>
                    </a:p>
                  </a:txBody>
                  <a:tcPr/>
                </a:tc>
                <a:tc>
                  <a:txBody>
                    <a:bodyPr/>
                    <a:lstStyle/>
                    <a:p>
                      <a:r>
                        <a:rPr lang="en-US" dirty="0" err="1" smtClean="0"/>
                        <a:t>lin</a:t>
                      </a:r>
                      <a:endParaRPr lang="en-US" dirty="0"/>
                    </a:p>
                  </a:txBody>
                  <a:tcPr/>
                </a:tc>
                <a:tc>
                  <a:txBody>
                    <a:bodyPr/>
                    <a:lstStyle/>
                    <a:p>
                      <a:r>
                        <a:rPr lang="en-US" dirty="0" err="1" smtClean="0"/>
                        <a:t>linVertical</a:t>
                      </a:r>
                      <a:endParaRPr lang="en-US" dirty="0"/>
                    </a:p>
                  </a:txBody>
                  <a:tcPr/>
                </a:tc>
                <a:extLst>
                  <a:ext uri="{0D108BD9-81ED-4DB2-BD59-A6C34878D82A}">
                    <a16:rowId xmlns:a16="http://schemas.microsoft.com/office/drawing/2014/main" val="2336804782"/>
                  </a:ext>
                </a:extLst>
              </a:tr>
              <a:tr h="370840">
                <a:tc>
                  <a:txBody>
                    <a:bodyPr/>
                    <a:lstStyle/>
                    <a:p>
                      <a:r>
                        <a:rPr lang="en-US" dirty="0" smtClean="0"/>
                        <a:t>Shape</a:t>
                      </a:r>
                      <a:endParaRPr lang="en-US" dirty="0"/>
                    </a:p>
                  </a:txBody>
                  <a:tcPr/>
                </a:tc>
                <a:tc>
                  <a:txBody>
                    <a:bodyPr/>
                    <a:lstStyle/>
                    <a:p>
                      <a:r>
                        <a:rPr lang="en-US" dirty="0" err="1" smtClean="0"/>
                        <a:t>shp</a:t>
                      </a:r>
                      <a:endParaRPr lang="en-US" dirty="0"/>
                    </a:p>
                  </a:txBody>
                  <a:tcPr/>
                </a:tc>
                <a:tc>
                  <a:txBody>
                    <a:bodyPr/>
                    <a:lstStyle/>
                    <a:p>
                      <a:r>
                        <a:rPr lang="en-US" dirty="0" err="1" smtClean="0"/>
                        <a:t>shpCircle</a:t>
                      </a:r>
                      <a:endParaRPr lang="en-US" dirty="0"/>
                    </a:p>
                  </a:txBody>
                  <a:tcPr/>
                </a:tc>
                <a:extLst>
                  <a:ext uri="{0D108BD9-81ED-4DB2-BD59-A6C34878D82A}">
                    <a16:rowId xmlns:a16="http://schemas.microsoft.com/office/drawing/2014/main" val="372501213"/>
                  </a:ext>
                </a:extLst>
              </a:tr>
              <a:tr h="370840">
                <a:tc>
                  <a:txBody>
                    <a:bodyPr/>
                    <a:lstStyle/>
                    <a:p>
                      <a:r>
                        <a:rPr lang="en-US" dirty="0" smtClean="0"/>
                        <a:t>Menu</a:t>
                      </a:r>
                      <a:endParaRPr lang="en-US" dirty="0"/>
                    </a:p>
                  </a:txBody>
                  <a:tcPr/>
                </a:tc>
                <a:tc>
                  <a:txBody>
                    <a:bodyPr/>
                    <a:lstStyle/>
                    <a:p>
                      <a:r>
                        <a:rPr lang="en-US" dirty="0" err="1" smtClean="0"/>
                        <a:t>mnu</a:t>
                      </a:r>
                      <a:endParaRPr lang="en-US" dirty="0"/>
                    </a:p>
                  </a:txBody>
                  <a:tcPr/>
                </a:tc>
                <a:tc>
                  <a:txBody>
                    <a:bodyPr/>
                    <a:lstStyle/>
                    <a:p>
                      <a:r>
                        <a:rPr lang="en-US" dirty="0" err="1" smtClean="0"/>
                        <a:t>mnuFile</a:t>
                      </a:r>
                      <a:endParaRPr lang="en-US" dirty="0"/>
                    </a:p>
                  </a:txBody>
                  <a:tcPr/>
                </a:tc>
                <a:extLst>
                  <a:ext uri="{0D108BD9-81ED-4DB2-BD59-A6C34878D82A}">
                    <a16:rowId xmlns:a16="http://schemas.microsoft.com/office/drawing/2014/main" val="2054209344"/>
                  </a:ext>
                </a:extLst>
              </a:tr>
            </a:tbl>
          </a:graphicData>
        </a:graphic>
      </p:graphicFrame>
    </p:spTree>
    <p:extLst>
      <p:ext uri="{BB962C8B-B14F-4D97-AF65-F5344CB8AC3E}">
        <p14:creationId xmlns:p14="http://schemas.microsoft.com/office/powerpoint/2010/main" val="110126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496" y="265176"/>
            <a:ext cx="10311383" cy="429768"/>
          </a:xfrm>
        </p:spPr>
        <p:txBody>
          <a:bodyPr>
            <a:normAutofit fontScale="90000"/>
          </a:bodyPr>
          <a:lstStyle/>
          <a:p>
            <a:r>
              <a:rPr lang="en-US" dirty="0" smtClean="0"/>
              <a:t>Modes in VB</a:t>
            </a:r>
            <a:endParaRPr lang="en-US" dirty="0"/>
          </a:p>
        </p:txBody>
      </p:sp>
      <p:sp>
        <p:nvSpPr>
          <p:cNvPr id="3" name="Content Placeholder 2"/>
          <p:cNvSpPr>
            <a:spLocks noGrp="1"/>
          </p:cNvSpPr>
          <p:nvPr>
            <p:ph idx="1"/>
          </p:nvPr>
        </p:nvSpPr>
        <p:spPr>
          <a:xfrm>
            <a:off x="438912" y="841248"/>
            <a:ext cx="11192256" cy="5605272"/>
          </a:xfrm>
        </p:spPr>
        <p:txBody>
          <a:bodyPr>
            <a:normAutofit/>
          </a:bodyPr>
          <a:lstStyle/>
          <a:p>
            <a:pPr marL="45720" indent="0">
              <a:buNone/>
            </a:pPr>
            <a:r>
              <a:rPr lang="en-US" dirty="0" smtClean="0"/>
              <a:t>Visual Basic has three modes</a:t>
            </a:r>
          </a:p>
          <a:p>
            <a:r>
              <a:rPr lang="en-US" b="1" dirty="0" smtClean="0"/>
              <a:t>Design Time :- </a:t>
            </a:r>
          </a:p>
          <a:p>
            <a:pPr marL="45720" indent="0" algn="just">
              <a:buNone/>
            </a:pPr>
            <a:r>
              <a:rPr lang="en-US" dirty="0"/>
              <a:t>The IDE is in design mode when </a:t>
            </a:r>
            <a:r>
              <a:rPr lang="en-US" dirty="0" smtClean="0"/>
              <a:t>we </a:t>
            </a:r>
            <a:r>
              <a:rPr lang="en-US" dirty="0"/>
              <a:t>are writing code or designing a form. </a:t>
            </a:r>
            <a:r>
              <a:rPr lang="en-US" dirty="0" smtClean="0"/>
              <a:t>The error occurs in the IDE and before compiling the program are called Design Time Errors. Syntax Errors are detected at this stage.</a:t>
            </a:r>
            <a:endParaRPr lang="en-US" b="1" dirty="0"/>
          </a:p>
          <a:p>
            <a:r>
              <a:rPr lang="en-US" b="1" dirty="0" smtClean="0"/>
              <a:t>Run Time :-</a:t>
            </a:r>
          </a:p>
          <a:p>
            <a:pPr marL="45720" indent="0" algn="just">
              <a:buNone/>
            </a:pPr>
            <a:r>
              <a:rPr lang="en-US" dirty="0"/>
              <a:t>Run mode occurs when a procedure is running. To run (or execute) a procedure, just place the cursor anywhere within the procedure code and hit the F5 key (or select Run from the Run menu). </a:t>
            </a:r>
            <a:r>
              <a:rPr lang="en-US" dirty="0" smtClean="0"/>
              <a:t>Certain errors that can be detected only on running the program are called Run time errors.</a:t>
            </a:r>
            <a:endParaRPr lang="en-US" b="1" dirty="0" smtClean="0"/>
          </a:p>
          <a:p>
            <a:r>
              <a:rPr lang="en-US" b="1" dirty="0" smtClean="0"/>
              <a:t>Break Time :-</a:t>
            </a:r>
          </a:p>
          <a:p>
            <a:pPr marL="45720" indent="0">
              <a:buNone/>
            </a:pPr>
            <a:r>
              <a:rPr lang="en-US" dirty="0" smtClean="0"/>
              <a:t>Break </a:t>
            </a:r>
            <a:r>
              <a:rPr lang="en-US" dirty="0"/>
              <a:t>mode is entered when a running procedure stops because of either an error in the </a:t>
            </a:r>
            <a:r>
              <a:rPr lang="en-US" dirty="0" smtClean="0"/>
              <a:t>code. </a:t>
            </a:r>
            <a:r>
              <a:rPr lang="en-US" dirty="0"/>
              <a:t>In particular, if an error occurs, </a:t>
            </a:r>
            <a:r>
              <a:rPr lang="en-US" dirty="0" smtClean="0"/>
              <a:t>VB </a:t>
            </a:r>
            <a:r>
              <a:rPr lang="en-US" dirty="0"/>
              <a:t>will stop execution and display an error dialog box with an error </a:t>
            </a:r>
            <a:r>
              <a:rPr lang="en-US" dirty="0" smtClean="0"/>
              <a:t>message.</a:t>
            </a:r>
            <a:endParaRPr lang="en-US" b="1" dirty="0" smtClean="0"/>
          </a:p>
        </p:txBody>
      </p:sp>
    </p:spTree>
    <p:extLst>
      <p:ext uri="{BB962C8B-B14F-4D97-AF65-F5344CB8AC3E}">
        <p14:creationId xmlns:p14="http://schemas.microsoft.com/office/powerpoint/2010/main" val="337173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496" y="265176"/>
            <a:ext cx="10311383" cy="429768"/>
          </a:xfrm>
        </p:spPr>
        <p:txBody>
          <a:bodyPr>
            <a:normAutofit fontScale="90000"/>
          </a:bodyPr>
          <a:lstStyle/>
          <a:p>
            <a:r>
              <a:rPr lang="en-US" dirty="0" smtClean="0"/>
              <a:t>Errors in VB</a:t>
            </a:r>
            <a:endParaRPr lang="en-US" dirty="0"/>
          </a:p>
        </p:txBody>
      </p:sp>
      <p:sp>
        <p:nvSpPr>
          <p:cNvPr id="3" name="Content Placeholder 2"/>
          <p:cNvSpPr>
            <a:spLocks noGrp="1"/>
          </p:cNvSpPr>
          <p:nvPr>
            <p:ph idx="1"/>
          </p:nvPr>
        </p:nvSpPr>
        <p:spPr>
          <a:xfrm>
            <a:off x="438912" y="841248"/>
            <a:ext cx="11192256" cy="5605272"/>
          </a:xfrm>
        </p:spPr>
        <p:txBody>
          <a:bodyPr>
            <a:normAutofit lnSpcReduction="10000"/>
          </a:bodyPr>
          <a:lstStyle/>
          <a:p>
            <a:pPr marL="45720" indent="0">
              <a:buNone/>
            </a:pPr>
            <a:r>
              <a:rPr lang="en-US" dirty="0" smtClean="0"/>
              <a:t>Three types of errors can be occurred while running a VB project</a:t>
            </a:r>
          </a:p>
          <a:p>
            <a:r>
              <a:rPr lang="en-US" b="1" dirty="0" smtClean="0"/>
              <a:t>Compile Time Error (Syntax Error):- </a:t>
            </a:r>
          </a:p>
          <a:p>
            <a:pPr marL="0" lvl="0" indent="0" algn="just" eaLnBrk="0" fontAlgn="base" hangingPunct="0">
              <a:lnSpc>
                <a:spcPct val="100000"/>
              </a:lnSpc>
              <a:spcBef>
                <a:spcPct val="0"/>
              </a:spcBef>
              <a:spcAft>
                <a:spcPct val="0"/>
              </a:spcAft>
              <a:buSzTx/>
              <a:buNone/>
            </a:pPr>
            <a:r>
              <a:rPr lang="en-US" altLang="en-US" dirty="0"/>
              <a:t>These are grammatical errors in the formulation of statements and are picked up by the interpreter while you are typing in the code.</a:t>
            </a:r>
          </a:p>
          <a:p>
            <a:r>
              <a:rPr lang="en-US" b="1" dirty="0" smtClean="0"/>
              <a:t>Run Time Errors:-</a:t>
            </a:r>
          </a:p>
          <a:p>
            <a:pPr marL="45720" indent="0" algn="just">
              <a:buNone/>
            </a:pPr>
            <a:r>
              <a:rPr lang="en-US" dirty="0"/>
              <a:t>These are errors that cannot be detected until the program is running. The syntax of the statements is correct, but on execution they cause a situation to arise that results in a crash or an undefined value. </a:t>
            </a:r>
            <a:r>
              <a:rPr lang="en-US" i="1" dirty="0"/>
              <a:t>Run-time errors</a:t>
            </a:r>
            <a:r>
              <a:rPr lang="en-US" dirty="0"/>
              <a:t> are those that appear only after you compile and run your code. These involve code that may appear to be correct in that it has no syntax errors, but that will not </a:t>
            </a:r>
            <a:r>
              <a:rPr lang="en-US" dirty="0" smtClean="0"/>
              <a:t>execute</a:t>
            </a:r>
          </a:p>
          <a:p>
            <a:pPr marL="45720" indent="0" algn="just">
              <a:buNone/>
            </a:pPr>
            <a:r>
              <a:rPr lang="en-US" b="1" dirty="0" smtClean="0"/>
              <a:t>Logical Errors:-</a:t>
            </a:r>
          </a:p>
          <a:p>
            <a:pPr marL="0" lvl="0" indent="0" algn="just" eaLnBrk="0" fontAlgn="base" hangingPunct="0">
              <a:lnSpc>
                <a:spcPct val="100000"/>
              </a:lnSpc>
              <a:spcBef>
                <a:spcPct val="0"/>
              </a:spcBef>
              <a:spcAft>
                <a:spcPct val="0"/>
              </a:spcAft>
              <a:buSzTx/>
              <a:buNone/>
            </a:pPr>
            <a:r>
              <a:rPr lang="en-US" altLang="en-US" dirty="0"/>
              <a:t>These are errors that cause the program to behave incorrectly. These are human generated errors. In this program will execute but will give wrong result.  ‘&lt;’ instead of ‘&lt;=’, use of ‘and’ instead of ‘or’, or omission of a crucial step in the processing. Logic errors can not be detected by the complier but must be </a:t>
            </a:r>
            <a:r>
              <a:rPr lang="en-US" altLang="en-US" dirty="0" smtClean="0"/>
              <a:t>tracked </a:t>
            </a:r>
            <a:r>
              <a:rPr lang="en-US" altLang="en-US" dirty="0"/>
              <a:t>down by the programmer. This is why careful testing is so important. </a:t>
            </a:r>
          </a:p>
        </p:txBody>
      </p:sp>
    </p:spTree>
    <p:extLst>
      <p:ext uri="{BB962C8B-B14F-4D97-AF65-F5344CB8AC3E}">
        <p14:creationId xmlns:p14="http://schemas.microsoft.com/office/powerpoint/2010/main" val="163120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9601200" cy="609600"/>
          </a:xfrm>
        </p:spPr>
        <p:txBody>
          <a:bodyPr>
            <a:normAutofit fontScale="90000"/>
          </a:bodyPr>
          <a:lstStyle/>
          <a:p>
            <a:r>
              <a:rPr lang="en-US" dirty="0" smtClean="0"/>
              <a:t>Variables </a:t>
            </a:r>
            <a:endParaRPr lang="en-US" dirty="0"/>
          </a:p>
        </p:txBody>
      </p:sp>
      <p:sp>
        <p:nvSpPr>
          <p:cNvPr id="14" name="Content Placeholder 13"/>
          <p:cNvSpPr>
            <a:spLocks noGrp="1"/>
          </p:cNvSpPr>
          <p:nvPr>
            <p:ph idx="1"/>
          </p:nvPr>
        </p:nvSpPr>
        <p:spPr>
          <a:xfrm>
            <a:off x="990600" y="838200"/>
            <a:ext cx="10744200" cy="5715000"/>
          </a:xfrm>
        </p:spPr>
        <p:txBody>
          <a:bodyPr>
            <a:normAutofit/>
          </a:bodyPr>
          <a:lstStyle/>
          <a:p>
            <a:r>
              <a:rPr lang="en-US" dirty="0"/>
              <a:t>Variables are the memory locations which are used to store values temporarily. </a:t>
            </a:r>
            <a:endParaRPr lang="en-US" dirty="0" smtClean="0"/>
          </a:p>
          <a:p>
            <a:r>
              <a:rPr lang="en-US" b="1" dirty="0" smtClean="0"/>
              <a:t>Variables</a:t>
            </a:r>
            <a:r>
              <a:rPr lang="en-US" dirty="0"/>
              <a:t> will represent storage locations and each variable will have a particular </a:t>
            </a:r>
            <a:r>
              <a:rPr lang="en-US" dirty="0">
                <a:hlinkClick r:id="rId2" tooltip="Data Types in Visual Basic with Examples"/>
              </a:rPr>
              <a:t>data type</a:t>
            </a:r>
            <a:r>
              <a:rPr lang="en-US" dirty="0"/>
              <a:t> to determine the type of values the variable can hold</a:t>
            </a:r>
            <a:r>
              <a:rPr lang="en-US" dirty="0" smtClean="0"/>
              <a:t>.</a:t>
            </a:r>
            <a:r>
              <a:rPr lang="en-US" dirty="0"/>
              <a:t> </a:t>
            </a:r>
            <a:endParaRPr lang="en-US" dirty="0" smtClean="0"/>
          </a:p>
          <a:p>
            <a:pPr marL="342900" indent="-342900"/>
            <a:r>
              <a:rPr lang="en-US" dirty="0" smtClean="0"/>
              <a:t>Visual </a:t>
            </a:r>
            <a:r>
              <a:rPr lang="en-US" dirty="0"/>
              <a:t>Basic is a </a:t>
            </a:r>
            <a:r>
              <a:rPr lang="en-US" b="1" dirty="0"/>
              <a:t>Strongly Typed</a:t>
            </a:r>
            <a:r>
              <a:rPr lang="en-US" dirty="0"/>
              <a:t> programming language so before we perform any operation on variables, it’s mandatory to define the variable with a required data type to indicate that the type of data the variable can hold in our application.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4328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9601200" cy="609600"/>
          </a:xfrm>
        </p:spPr>
        <p:txBody>
          <a:bodyPr>
            <a:normAutofit fontScale="90000"/>
          </a:bodyPr>
          <a:lstStyle/>
          <a:p>
            <a:r>
              <a:rPr lang="en-US" dirty="0" smtClean="0"/>
              <a:t>Variables </a:t>
            </a:r>
            <a:endParaRPr lang="en-US" dirty="0"/>
          </a:p>
        </p:txBody>
      </p:sp>
      <p:sp>
        <p:nvSpPr>
          <p:cNvPr id="14" name="Content Placeholder 13"/>
          <p:cNvSpPr>
            <a:spLocks noGrp="1"/>
          </p:cNvSpPr>
          <p:nvPr>
            <p:ph idx="1"/>
          </p:nvPr>
        </p:nvSpPr>
        <p:spPr>
          <a:xfrm>
            <a:off x="990600" y="838200"/>
            <a:ext cx="10744200" cy="5715000"/>
          </a:xfrm>
        </p:spPr>
        <p:txBody>
          <a:bodyPr>
            <a:normAutofit fontScale="92500" lnSpcReduction="10000"/>
          </a:bodyPr>
          <a:lstStyle/>
          <a:p>
            <a:pPr marL="0" indent="0">
              <a:buNone/>
            </a:pPr>
            <a:r>
              <a:rPr lang="en-US" dirty="0" smtClean="0"/>
              <a:t>There </a:t>
            </a:r>
            <a:r>
              <a:rPr lang="en-US" dirty="0"/>
              <a:t>are many ways of </a:t>
            </a:r>
            <a:r>
              <a:rPr lang="en-US" dirty="0" smtClean="0"/>
              <a:t>declaring </a:t>
            </a:r>
            <a:r>
              <a:rPr lang="en-US" dirty="0"/>
              <a:t>variables in Visual Basic. </a:t>
            </a:r>
            <a:endParaRPr lang="en-US" dirty="0" smtClean="0"/>
          </a:p>
          <a:p>
            <a:pPr marL="0" indent="0">
              <a:buNone/>
            </a:pPr>
            <a:r>
              <a:rPr lang="en-US" b="1" dirty="0" smtClean="0"/>
              <a:t>Syntax</a:t>
            </a:r>
            <a:r>
              <a:rPr lang="en-US" dirty="0" smtClean="0"/>
              <a:t> : </a:t>
            </a:r>
          </a:p>
          <a:p>
            <a:pPr marL="0" indent="0">
              <a:buNone/>
            </a:pPr>
            <a:r>
              <a:rPr lang="en-US" dirty="0" smtClean="0"/>
              <a:t>Dim</a:t>
            </a:r>
            <a:r>
              <a:rPr lang="en-US" dirty="0"/>
              <a:t> [Variable Name] As [Data Type]</a:t>
            </a:r>
          </a:p>
          <a:p>
            <a:pPr marL="0" indent="0">
              <a:buNone/>
            </a:pPr>
            <a:r>
              <a:rPr lang="en-US" dirty="0"/>
              <a:t>Dim [Variable Name] As [Data Type] = [Value]</a:t>
            </a:r>
          </a:p>
          <a:p>
            <a:pPr marL="0" indent="0">
              <a:buNone/>
            </a:pPr>
            <a:r>
              <a:rPr lang="en-US" dirty="0" smtClean="0"/>
              <a:t>Where ,</a:t>
            </a:r>
          </a:p>
          <a:p>
            <a:pPr marL="0" indent="0">
              <a:buNone/>
            </a:pPr>
            <a:r>
              <a:rPr lang="en-US" b="1" dirty="0" smtClean="0"/>
              <a:t>Dim</a:t>
            </a:r>
            <a:r>
              <a:rPr lang="en-US" dirty="0" smtClean="0"/>
              <a:t> : </a:t>
            </a:r>
            <a:r>
              <a:rPr lang="en-US" dirty="0"/>
              <a:t>It is useful to declare and allocate the storage space for one or more variables</a:t>
            </a:r>
            <a:r>
              <a:rPr lang="en-US" dirty="0" smtClean="0"/>
              <a:t>.</a:t>
            </a:r>
          </a:p>
          <a:p>
            <a:pPr marL="0" indent="0">
              <a:buNone/>
            </a:pPr>
            <a:r>
              <a:rPr lang="en-US" b="1" dirty="0"/>
              <a:t>[Variable Name</a:t>
            </a:r>
            <a:r>
              <a:rPr lang="en-US" b="1" dirty="0" smtClean="0"/>
              <a:t>] </a:t>
            </a:r>
            <a:r>
              <a:rPr lang="en-US" dirty="0" smtClean="0"/>
              <a:t>:</a:t>
            </a:r>
            <a:r>
              <a:rPr lang="en-US" dirty="0"/>
              <a:t>It’s the name of the variable to hold the values in our application</a:t>
            </a:r>
            <a:r>
              <a:rPr lang="en-US" dirty="0" smtClean="0"/>
              <a:t>.</a:t>
            </a:r>
          </a:p>
          <a:p>
            <a:pPr marL="0" indent="0">
              <a:buNone/>
            </a:pPr>
            <a:r>
              <a:rPr lang="en-US" b="1" dirty="0" smtClean="0"/>
              <a:t>As</a:t>
            </a:r>
            <a:r>
              <a:rPr lang="en-US" dirty="0" smtClean="0"/>
              <a:t> :</a:t>
            </a:r>
            <a:r>
              <a:rPr lang="en-US" dirty="0"/>
              <a:t>The As clause in the declaration statement allows you to define the data type</a:t>
            </a:r>
            <a:r>
              <a:rPr lang="en-US" dirty="0" smtClean="0"/>
              <a:t>.</a:t>
            </a:r>
          </a:p>
          <a:p>
            <a:pPr marL="0" indent="0">
              <a:buNone/>
            </a:pPr>
            <a:r>
              <a:rPr lang="en-US" b="1" dirty="0"/>
              <a:t>[Data Type</a:t>
            </a:r>
            <a:r>
              <a:rPr lang="en-US" b="1" dirty="0" smtClean="0"/>
              <a:t>] </a:t>
            </a:r>
            <a:r>
              <a:rPr lang="en-US" dirty="0" smtClean="0"/>
              <a:t>:</a:t>
            </a:r>
            <a:r>
              <a:rPr lang="en-US" dirty="0"/>
              <a:t>t’s a type of data the variable can hold such as integer, string, decimal, etc</a:t>
            </a:r>
            <a:r>
              <a:rPr lang="en-US" dirty="0" smtClean="0"/>
              <a:t>.</a:t>
            </a:r>
          </a:p>
          <a:p>
            <a:pPr marL="0" indent="0">
              <a:buNone/>
            </a:pPr>
            <a:r>
              <a:rPr lang="en-US" b="1" dirty="0"/>
              <a:t>[Value</a:t>
            </a:r>
            <a:r>
              <a:rPr lang="en-US" b="1" dirty="0" smtClean="0"/>
              <a:t>] :</a:t>
            </a:r>
            <a:r>
              <a:rPr lang="en-US" dirty="0"/>
              <a:t>Assigning a required value to the variable.</a:t>
            </a:r>
            <a:endParaRPr lang="en-US" dirty="0" smtClean="0"/>
          </a:p>
          <a:p>
            <a:pPr marL="0" indent="0">
              <a:buNone/>
            </a:pPr>
            <a:r>
              <a:rPr lang="en-US" dirty="0"/>
              <a:t>For example,</a:t>
            </a:r>
          </a:p>
          <a:p>
            <a:pPr marL="0" indent="0">
              <a:buNone/>
            </a:pPr>
            <a:r>
              <a:rPr lang="en-US" dirty="0"/>
              <a:t>Dim </a:t>
            </a:r>
            <a:r>
              <a:rPr lang="en-US" dirty="0" err="1"/>
              <a:t>strName</a:t>
            </a:r>
            <a:r>
              <a:rPr lang="en-US" dirty="0"/>
              <a:t> As String</a:t>
            </a:r>
            <a:br>
              <a:rPr lang="en-US" dirty="0"/>
            </a:br>
            <a:r>
              <a:rPr lang="en-US" dirty="0"/>
              <a:t>Dim </a:t>
            </a:r>
            <a:r>
              <a:rPr lang="en-US" dirty="0" err="1"/>
              <a:t>intCounter</a:t>
            </a:r>
            <a:r>
              <a:rPr lang="en-US" dirty="0"/>
              <a:t> As </a:t>
            </a:r>
            <a:r>
              <a:rPr lang="en-US" dirty="0" smtClean="0"/>
              <a:t>Integer = 100</a:t>
            </a:r>
            <a:endParaRPr lang="en-US" dirty="0"/>
          </a:p>
          <a:p>
            <a:pPr marL="0" indent="0">
              <a:buNone/>
            </a:pPr>
            <a:endParaRPr lang="en-US" dirty="0"/>
          </a:p>
        </p:txBody>
      </p:sp>
    </p:spTree>
    <p:extLst>
      <p:ext uri="{BB962C8B-B14F-4D97-AF65-F5344CB8AC3E}">
        <p14:creationId xmlns:p14="http://schemas.microsoft.com/office/powerpoint/2010/main" val="260581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9601200" cy="609600"/>
          </a:xfrm>
        </p:spPr>
        <p:txBody>
          <a:bodyPr>
            <a:normAutofit fontScale="90000"/>
          </a:bodyPr>
          <a:lstStyle/>
          <a:p>
            <a:r>
              <a:rPr lang="en-US" dirty="0" smtClean="0"/>
              <a:t>Constants </a:t>
            </a:r>
            <a:endParaRPr lang="en-US" dirty="0"/>
          </a:p>
        </p:txBody>
      </p:sp>
      <p:sp>
        <p:nvSpPr>
          <p:cNvPr id="14" name="Content Placeholder 13"/>
          <p:cNvSpPr>
            <a:spLocks noGrp="1"/>
          </p:cNvSpPr>
          <p:nvPr>
            <p:ph idx="1"/>
          </p:nvPr>
        </p:nvSpPr>
        <p:spPr>
          <a:xfrm>
            <a:off x="990600" y="838200"/>
            <a:ext cx="10744200" cy="5715000"/>
          </a:xfrm>
        </p:spPr>
        <p:txBody>
          <a:bodyPr>
            <a:normAutofit/>
          </a:bodyPr>
          <a:lstStyle/>
          <a:p>
            <a:pPr marL="342900" indent="-342900"/>
            <a:r>
              <a:rPr lang="en-US" dirty="0"/>
              <a:t>Constants are different from variables in the sense that their values do not change during the running of the program.</a:t>
            </a:r>
          </a:p>
          <a:p>
            <a:r>
              <a:rPr lang="en-US" dirty="0"/>
              <a:t>We can create your own constant to use it in your program. </a:t>
            </a:r>
          </a:p>
          <a:p>
            <a:r>
              <a:rPr lang="en-US" dirty="0"/>
              <a:t>The value of the constant remains unchanged throughout the program.</a:t>
            </a:r>
          </a:p>
          <a:p>
            <a:pPr marL="0" indent="0">
              <a:buNone/>
            </a:pPr>
            <a:endParaRPr lang="en-US" dirty="0" smtClean="0"/>
          </a:p>
          <a:p>
            <a:pPr marL="0" indent="0" eaLnBrk="0" fontAlgn="base" hangingPunct="0">
              <a:lnSpc>
                <a:spcPct val="100000"/>
              </a:lnSpc>
              <a:spcBef>
                <a:spcPct val="0"/>
              </a:spcBef>
              <a:spcAft>
                <a:spcPct val="0"/>
              </a:spcAft>
              <a:buNone/>
            </a:pPr>
            <a:r>
              <a:rPr lang="en-US" altLang="en-US" b="1" dirty="0"/>
              <a:t>Declaring a Constant</a:t>
            </a:r>
          </a:p>
          <a:p>
            <a:pPr marL="0" indent="0" eaLnBrk="0" fontAlgn="base" hangingPunct="0">
              <a:lnSpc>
                <a:spcPct val="100000"/>
              </a:lnSpc>
              <a:spcBef>
                <a:spcPct val="0"/>
              </a:spcBef>
              <a:spcAft>
                <a:spcPct val="0"/>
              </a:spcAft>
              <a:buNone/>
            </a:pPr>
            <a:r>
              <a:rPr lang="en-US" altLang="en-US" dirty="0"/>
              <a:t>The syntax to declare a constant is</a:t>
            </a:r>
          </a:p>
          <a:p>
            <a:pPr marL="0" indent="0" eaLnBrk="0" fontAlgn="base" hangingPunct="0">
              <a:lnSpc>
                <a:spcPct val="100000"/>
              </a:lnSpc>
              <a:spcBef>
                <a:spcPct val="0"/>
              </a:spcBef>
              <a:spcAft>
                <a:spcPct val="0"/>
              </a:spcAft>
              <a:buNone/>
            </a:pPr>
            <a:r>
              <a:rPr lang="en-US" altLang="en-US" dirty="0"/>
              <a:t>Constant Name As Data Type = Value </a:t>
            </a:r>
            <a:endParaRPr lang="en-US" altLang="en-US" dirty="0" smtClean="0"/>
          </a:p>
          <a:p>
            <a:pPr marL="0" indent="0" eaLnBrk="0" fontAlgn="base" hangingPunct="0">
              <a:lnSpc>
                <a:spcPct val="100000"/>
              </a:lnSpc>
              <a:spcBef>
                <a:spcPct val="0"/>
              </a:spcBef>
              <a:spcAft>
                <a:spcPct val="0"/>
              </a:spcAft>
              <a:buNone/>
            </a:pPr>
            <a:endParaRPr lang="en-US" altLang="en-US" dirty="0"/>
          </a:p>
          <a:p>
            <a:pPr marL="0" indent="0" eaLnBrk="0" fontAlgn="base" hangingPunct="0">
              <a:lnSpc>
                <a:spcPct val="100000"/>
              </a:lnSpc>
              <a:spcBef>
                <a:spcPct val="0"/>
              </a:spcBef>
              <a:spcAft>
                <a:spcPct val="0"/>
              </a:spcAft>
              <a:buNone/>
            </a:pPr>
            <a:r>
              <a:rPr lang="en-US" altLang="en-US" dirty="0" smtClean="0"/>
              <a:t>Example </a:t>
            </a:r>
            <a:endParaRPr lang="en-US" altLang="en-US" dirty="0"/>
          </a:p>
          <a:p>
            <a:pPr marL="0" indent="0" eaLnBrk="0" fontAlgn="base" hangingPunct="0">
              <a:lnSpc>
                <a:spcPct val="100000"/>
              </a:lnSpc>
              <a:spcBef>
                <a:spcPct val="0"/>
              </a:spcBef>
              <a:spcAft>
                <a:spcPct val="0"/>
              </a:spcAft>
              <a:buNone/>
            </a:pPr>
            <a:r>
              <a:rPr lang="en-US" altLang="en-US" dirty="0" err="1"/>
              <a:t>Const</a:t>
            </a:r>
            <a:r>
              <a:rPr lang="en-US" altLang="en-US" dirty="0"/>
              <a:t> Pi As Single = 3.142 </a:t>
            </a:r>
            <a:r>
              <a:rPr lang="en-US" altLang="en-US" sz="800" dirty="0"/>
              <a:t/>
            </a:r>
            <a:br>
              <a:rPr lang="en-US" altLang="en-US" sz="800" dirty="0"/>
            </a:br>
            <a:endParaRPr lang="en-US" altLang="en-US" sz="4800" dirty="0">
              <a:latin typeface="Arial" panose="020B0604020202020204" pitchFamily="34" charset="0"/>
            </a:endParaRPr>
          </a:p>
          <a:p>
            <a:pPr marL="0" indent="0" eaLnBrk="0" fontAlgn="base" hangingPunct="0">
              <a:lnSpc>
                <a:spcPct val="100000"/>
              </a:lnSpc>
              <a:spcBef>
                <a:spcPct val="0"/>
              </a:spcBef>
              <a:spcAft>
                <a:spcPct val="0"/>
              </a:spcAft>
              <a:buNone/>
            </a:pPr>
            <a:endParaRPr lang="en-US" altLang="en-US" sz="3600" dirty="0">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17211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lstStyle/>
          <a:p>
            <a:r>
              <a:rPr lang="en-US" sz="4000" b="1" dirty="0"/>
              <a:t>Features of E-commerce:</a:t>
            </a:r>
            <a:endParaRPr lang="en-US" dirty="0"/>
          </a:p>
        </p:txBody>
      </p:sp>
      <p:sp>
        <p:nvSpPr>
          <p:cNvPr id="3" name="Content Placeholder 2"/>
          <p:cNvSpPr>
            <a:spLocks noGrp="1"/>
          </p:cNvSpPr>
          <p:nvPr>
            <p:ph idx="1"/>
          </p:nvPr>
        </p:nvSpPr>
        <p:spPr>
          <a:xfrm>
            <a:off x="886690" y="1286440"/>
            <a:ext cx="10954328" cy="4643305"/>
          </a:xfrm>
        </p:spPr>
        <p:txBody>
          <a:bodyPr>
            <a:noAutofit/>
          </a:bodyPr>
          <a:lstStyle/>
          <a:p>
            <a:r>
              <a:rPr lang="en-US" sz="2800" b="1" dirty="0"/>
              <a:t>Ubiquity</a:t>
            </a:r>
            <a:r>
              <a:rPr lang="en-US" sz="2800" b="1" dirty="0" smtClean="0"/>
              <a:t>: </a:t>
            </a:r>
            <a:endParaRPr lang="en-US" sz="2400" dirty="0"/>
          </a:p>
          <a:p>
            <a:r>
              <a:rPr lang="en-US" sz="2800" b="1" dirty="0"/>
              <a:t>Global Reach</a:t>
            </a:r>
            <a:r>
              <a:rPr lang="en-US" sz="2800" b="1" dirty="0" smtClean="0"/>
              <a:t>: </a:t>
            </a:r>
            <a:endParaRPr lang="en-US" sz="2800" dirty="0"/>
          </a:p>
          <a:p>
            <a:r>
              <a:rPr lang="en-US" sz="2800" b="1" dirty="0"/>
              <a:t>Universal Standards:</a:t>
            </a:r>
            <a:endParaRPr lang="en-US" sz="2800" dirty="0"/>
          </a:p>
          <a:p>
            <a:r>
              <a:rPr lang="en-US" sz="2800" b="1" dirty="0"/>
              <a:t>Information richness:</a:t>
            </a:r>
            <a:endParaRPr lang="en-US" sz="2800" dirty="0"/>
          </a:p>
          <a:p>
            <a:r>
              <a:rPr lang="en-US" sz="2800" b="1" dirty="0"/>
              <a:t>Interactivity:</a:t>
            </a:r>
            <a:endParaRPr lang="en-US" sz="2800" dirty="0"/>
          </a:p>
          <a:p>
            <a:r>
              <a:rPr lang="en-US" sz="2800" b="1" dirty="0"/>
              <a:t>Information Density:</a:t>
            </a:r>
            <a:endParaRPr lang="en-US" sz="2800" dirty="0"/>
          </a:p>
          <a:p>
            <a:r>
              <a:rPr lang="en-US" sz="2800" b="1" dirty="0"/>
              <a:t>Customization:</a:t>
            </a:r>
            <a:endParaRPr lang="en-US" sz="2800" dirty="0"/>
          </a:p>
          <a:p>
            <a:r>
              <a:rPr lang="en-US" sz="2800" b="1" dirty="0"/>
              <a:t>Social technology:</a:t>
            </a:r>
            <a:endParaRPr lang="en-US" sz="2800" dirty="0"/>
          </a:p>
          <a:p>
            <a:pPr marL="45720" indent="0" algn="just">
              <a:buNone/>
            </a:pPr>
            <a:endParaRPr lang="en-US" sz="2800" dirty="0"/>
          </a:p>
        </p:txBody>
      </p:sp>
    </p:spTree>
    <p:extLst>
      <p:ext uri="{BB962C8B-B14F-4D97-AF65-F5344CB8AC3E}">
        <p14:creationId xmlns:p14="http://schemas.microsoft.com/office/powerpoint/2010/main" val="25682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9601200" cy="609600"/>
          </a:xfrm>
        </p:spPr>
        <p:txBody>
          <a:bodyPr>
            <a:normAutofit fontScale="90000"/>
          </a:bodyPr>
          <a:lstStyle/>
          <a:p>
            <a:r>
              <a:rPr lang="en-US" dirty="0" smtClean="0"/>
              <a:t>Types of Constants </a:t>
            </a:r>
            <a:endParaRPr lang="en-US" dirty="0"/>
          </a:p>
        </p:txBody>
      </p:sp>
      <p:sp>
        <p:nvSpPr>
          <p:cNvPr id="14" name="Content Placeholder 13"/>
          <p:cNvSpPr>
            <a:spLocks noGrp="1"/>
          </p:cNvSpPr>
          <p:nvPr>
            <p:ph idx="1"/>
          </p:nvPr>
        </p:nvSpPr>
        <p:spPr>
          <a:xfrm>
            <a:off x="990600" y="838200"/>
            <a:ext cx="10744200" cy="5715000"/>
          </a:xfrm>
        </p:spPr>
        <p:txBody>
          <a:bodyPr>
            <a:normAutofit/>
          </a:bodyPr>
          <a:lstStyle/>
          <a:p>
            <a:pPr marL="0" indent="0">
              <a:buNone/>
            </a:pPr>
            <a:r>
              <a:rPr lang="en-US" b="1" dirty="0" smtClean="0"/>
              <a:t>Intrinsic Constants :</a:t>
            </a:r>
          </a:p>
          <a:p>
            <a:pPr marL="0" indent="0">
              <a:buNone/>
            </a:pPr>
            <a:r>
              <a:rPr lang="en-US" dirty="0" smtClean="0"/>
              <a:t>These are system defined or pre-defined constants. These constants need not be declared and can be used directly. These constants start with the prefix vb.</a:t>
            </a:r>
          </a:p>
          <a:p>
            <a:pPr marL="0" indent="0">
              <a:buNone/>
            </a:pPr>
            <a:r>
              <a:rPr lang="en-US" dirty="0" smtClean="0"/>
              <a:t>E.g. </a:t>
            </a:r>
            <a:r>
              <a:rPr lang="en-US" dirty="0" err="1" smtClean="0"/>
              <a:t>vbRed</a:t>
            </a:r>
            <a:r>
              <a:rPr lang="en-US" dirty="0" smtClean="0"/>
              <a:t>, </a:t>
            </a:r>
            <a:r>
              <a:rPr lang="en-US" dirty="0" err="1" smtClean="0"/>
              <a:t>vbBlue</a:t>
            </a:r>
            <a:endParaRPr lang="en-US" dirty="0" smtClean="0"/>
          </a:p>
          <a:p>
            <a:pPr marL="0" indent="0">
              <a:buNone/>
            </a:pPr>
            <a:r>
              <a:rPr lang="en-US" b="1" dirty="0"/>
              <a:t>Named </a:t>
            </a:r>
            <a:r>
              <a:rPr lang="en-US" b="1" dirty="0" smtClean="0"/>
              <a:t>Constants</a:t>
            </a:r>
            <a:r>
              <a:rPr lang="en-US" dirty="0"/>
              <a:t> </a:t>
            </a:r>
            <a:r>
              <a:rPr lang="en-US" dirty="0" smtClean="0"/>
              <a:t>:</a:t>
            </a:r>
          </a:p>
          <a:p>
            <a:pPr marL="0" indent="0">
              <a:buNone/>
            </a:pPr>
            <a:r>
              <a:rPr lang="en-US" dirty="0" smtClean="0"/>
              <a:t>These are declared by using the keyword </a:t>
            </a:r>
            <a:r>
              <a:rPr lang="en-US" b="1" dirty="0" smtClean="0"/>
              <a:t>Const. </a:t>
            </a:r>
            <a:r>
              <a:rPr lang="en-US" dirty="0"/>
              <a:t>I</a:t>
            </a:r>
            <a:r>
              <a:rPr lang="en-US" dirty="0" smtClean="0"/>
              <a:t>t can be declared with constant name , data type and its value.</a:t>
            </a:r>
          </a:p>
          <a:p>
            <a:pPr marL="0" indent="0">
              <a:buNone/>
            </a:pPr>
            <a:r>
              <a:rPr lang="en-US" dirty="0" smtClean="0"/>
              <a:t>E.g. </a:t>
            </a:r>
            <a:r>
              <a:rPr lang="en-US" altLang="en-US" dirty="0" err="1">
                <a:solidFill>
                  <a:srgbClr val="000000"/>
                </a:solidFill>
                <a:latin typeface="Courier New" panose="02070309020205020404" pitchFamily="49" charset="0"/>
                <a:cs typeface="Courier New" panose="02070309020205020404" pitchFamily="49" charset="0"/>
              </a:rPr>
              <a:t>Const</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smtClean="0">
                <a:solidFill>
                  <a:srgbClr val="000000"/>
                </a:solidFill>
                <a:latin typeface="Courier New" panose="02070309020205020404" pitchFamily="49" charset="0"/>
                <a:cs typeface="Courier New" panose="02070309020205020404" pitchFamily="49" charset="0"/>
              </a:rPr>
              <a:t>PI </a:t>
            </a:r>
            <a:r>
              <a:rPr lang="en-US" altLang="en-US" dirty="0">
                <a:solidFill>
                  <a:srgbClr val="000000"/>
                </a:solidFill>
                <a:latin typeface="Courier New" panose="02070309020205020404" pitchFamily="49" charset="0"/>
                <a:cs typeface="Courier New" panose="02070309020205020404" pitchFamily="49" charset="0"/>
              </a:rPr>
              <a:t>As Single = 3.142 </a:t>
            </a:r>
            <a:r>
              <a:rPr lang="en-US" altLang="en-US" sz="800" dirty="0"/>
              <a:t/>
            </a:r>
            <a:br>
              <a:rPr lang="en-US" altLang="en-US" sz="800" dirty="0"/>
            </a:br>
            <a:endParaRPr lang="en-US" altLang="en-US" sz="3600" dirty="0">
              <a:latin typeface="Arial" panose="020B0604020202020204" pitchFamily="34" charset="0"/>
            </a:endParaRP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21563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9601200" cy="609600"/>
          </a:xfrm>
        </p:spPr>
        <p:txBody>
          <a:bodyPr>
            <a:normAutofit fontScale="90000"/>
          </a:bodyPr>
          <a:lstStyle/>
          <a:p>
            <a:r>
              <a:rPr lang="en-US" dirty="0" smtClean="0"/>
              <a:t>Visual Basic Keywords </a:t>
            </a:r>
            <a:endParaRPr lang="en-US" dirty="0"/>
          </a:p>
        </p:txBody>
      </p:sp>
      <p:sp>
        <p:nvSpPr>
          <p:cNvPr id="14" name="Content Placeholder 13"/>
          <p:cNvSpPr>
            <a:spLocks noGrp="1"/>
          </p:cNvSpPr>
          <p:nvPr>
            <p:ph idx="1"/>
          </p:nvPr>
        </p:nvSpPr>
        <p:spPr>
          <a:xfrm>
            <a:off x="990600" y="838200"/>
            <a:ext cx="10744200" cy="5715000"/>
          </a:xfrm>
        </p:spPr>
        <p:txBody>
          <a:bodyPr>
            <a:normAutofit/>
          </a:bodyPr>
          <a:lstStyle/>
          <a:p>
            <a:r>
              <a:rPr lang="en-US" dirty="0"/>
              <a:t>In visual basic, </a:t>
            </a:r>
            <a:r>
              <a:rPr lang="en-US" b="1" dirty="0"/>
              <a:t>Keywords</a:t>
            </a:r>
            <a:r>
              <a:rPr lang="en-US" dirty="0"/>
              <a:t> are the predefined set of reserved words that have special meaning for the compiler. </a:t>
            </a:r>
            <a:endParaRPr lang="en-US" dirty="0" smtClean="0"/>
          </a:p>
          <a:p>
            <a:r>
              <a:rPr lang="en-US" dirty="0" smtClean="0"/>
              <a:t>So </a:t>
            </a:r>
            <a:r>
              <a:rPr lang="en-US" dirty="0"/>
              <a:t>the keywords in visual basic cannot be used as identifiers such as variable name, class name, etc. in our applications.</a:t>
            </a:r>
          </a:p>
          <a:p>
            <a:r>
              <a:rPr lang="en-US" dirty="0"/>
              <a:t>Generally, the </a:t>
            </a:r>
            <a:r>
              <a:rPr lang="en-US" b="1" dirty="0"/>
              <a:t>reserved keywords</a:t>
            </a:r>
            <a:r>
              <a:rPr lang="en-US" dirty="0"/>
              <a:t> will not allow us to use them as names for programming elements such as variables, class, </a:t>
            </a:r>
            <a:r>
              <a:rPr lang="en-US" dirty="0" smtClean="0"/>
              <a:t>etc.</a:t>
            </a:r>
          </a:p>
          <a:p>
            <a:r>
              <a:rPr lang="en-US" dirty="0" smtClean="0"/>
              <a:t>Example : As, Case, </a:t>
            </a:r>
            <a:r>
              <a:rPr lang="en-US" dirty="0" err="1" smtClean="0"/>
              <a:t>ByRef</a:t>
            </a:r>
            <a:r>
              <a:rPr lang="en-US" dirty="0" smtClean="0"/>
              <a:t>, </a:t>
            </a:r>
            <a:r>
              <a:rPr lang="en-US" dirty="0" err="1" smtClean="0"/>
              <a:t>ByVal</a:t>
            </a:r>
            <a:r>
              <a:rPr lang="en-US" dirty="0" smtClean="0"/>
              <a:t>, Default , Dim, Exit, Loop, If, Select, Static ,</a:t>
            </a:r>
            <a:r>
              <a:rPr lang="en-US" dirty="0"/>
              <a:t> </a:t>
            </a:r>
            <a:r>
              <a:rPr lang="en-US" dirty="0" smtClean="0"/>
              <a:t>For ,</a:t>
            </a:r>
            <a:r>
              <a:rPr lang="en-US" dirty="0"/>
              <a:t> </a:t>
            </a:r>
            <a:r>
              <a:rPr lang="en-US" dirty="0" smtClean="0"/>
              <a:t>False , </a:t>
            </a:r>
            <a:r>
              <a:rPr lang="en-US" dirty="0" err="1" smtClean="0"/>
              <a:t>Const</a:t>
            </a:r>
            <a:r>
              <a:rPr lang="en-US" dirty="0" smtClean="0"/>
              <a:t> etc. </a:t>
            </a: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val="293760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9601200" cy="609600"/>
          </a:xfrm>
        </p:spPr>
        <p:txBody>
          <a:bodyPr>
            <a:normAutofit fontScale="90000"/>
          </a:bodyPr>
          <a:lstStyle/>
          <a:p>
            <a:r>
              <a:rPr lang="en-US" dirty="0" smtClean="0"/>
              <a:t>Numeric Data Types </a:t>
            </a:r>
            <a:endParaRPr lang="en-US" dirty="0"/>
          </a:p>
        </p:txBody>
      </p:sp>
      <p:graphicFrame>
        <p:nvGraphicFramePr>
          <p:cNvPr id="3" name="Table 2"/>
          <p:cNvGraphicFramePr>
            <a:graphicFrameLocks noGrp="1"/>
          </p:cNvGraphicFramePr>
          <p:nvPr>
            <p:extLst/>
          </p:nvPr>
        </p:nvGraphicFramePr>
        <p:xfrm>
          <a:off x="685800" y="762000"/>
          <a:ext cx="11391900" cy="6233160"/>
        </p:xfrm>
        <a:graphic>
          <a:graphicData uri="http://schemas.openxmlformats.org/drawingml/2006/table">
            <a:tbl>
              <a:tblPr firstRow="1" bandRow="1">
                <a:tableStyleId>{3B4B98B0-60AC-42C2-AFA5-B58CD77FA1E5}</a:tableStyleId>
              </a:tblPr>
              <a:tblGrid>
                <a:gridCol w="1414166">
                  <a:extLst>
                    <a:ext uri="{9D8B030D-6E8A-4147-A177-3AD203B41FA5}">
                      <a16:colId xmlns:a16="http://schemas.microsoft.com/office/drawing/2014/main" val="2649945045"/>
                    </a:ext>
                  </a:extLst>
                </a:gridCol>
                <a:gridCol w="3157834">
                  <a:extLst>
                    <a:ext uri="{9D8B030D-6E8A-4147-A177-3AD203B41FA5}">
                      <a16:colId xmlns:a16="http://schemas.microsoft.com/office/drawing/2014/main" val="4058479321"/>
                    </a:ext>
                  </a:extLst>
                </a:gridCol>
                <a:gridCol w="914400">
                  <a:extLst>
                    <a:ext uri="{9D8B030D-6E8A-4147-A177-3AD203B41FA5}">
                      <a16:colId xmlns:a16="http://schemas.microsoft.com/office/drawing/2014/main" val="3917950016"/>
                    </a:ext>
                  </a:extLst>
                </a:gridCol>
                <a:gridCol w="1066800">
                  <a:extLst>
                    <a:ext uri="{9D8B030D-6E8A-4147-A177-3AD203B41FA5}">
                      <a16:colId xmlns:a16="http://schemas.microsoft.com/office/drawing/2014/main" val="1363849741"/>
                    </a:ext>
                  </a:extLst>
                </a:gridCol>
                <a:gridCol w="4838700">
                  <a:extLst>
                    <a:ext uri="{9D8B030D-6E8A-4147-A177-3AD203B41FA5}">
                      <a16:colId xmlns:a16="http://schemas.microsoft.com/office/drawing/2014/main" val="2074752767"/>
                    </a:ext>
                  </a:extLst>
                </a:gridCol>
              </a:tblGrid>
              <a:tr h="370840">
                <a:tc>
                  <a:txBody>
                    <a:bodyPr/>
                    <a:lstStyle/>
                    <a:p>
                      <a:r>
                        <a:rPr lang="en-US" dirty="0" smtClean="0"/>
                        <a:t>Date Type</a:t>
                      </a:r>
                      <a:endParaRPr lang="en-US" dirty="0"/>
                    </a:p>
                  </a:txBody>
                  <a:tcPr/>
                </a:tc>
                <a:tc>
                  <a:txBody>
                    <a:bodyPr/>
                    <a:lstStyle/>
                    <a:p>
                      <a:r>
                        <a:rPr lang="en-US" dirty="0" smtClean="0"/>
                        <a:t>Purpose</a:t>
                      </a:r>
                      <a:endParaRPr lang="en-US" dirty="0"/>
                    </a:p>
                  </a:txBody>
                  <a:tcPr/>
                </a:tc>
                <a:tc>
                  <a:txBody>
                    <a:bodyPr/>
                    <a:lstStyle/>
                    <a:p>
                      <a:r>
                        <a:rPr lang="en-US" dirty="0" smtClean="0"/>
                        <a:t>Prefix</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Storage</a:t>
                      </a:r>
                    </a:p>
                    <a:p>
                      <a:endParaRPr lang="en-US" dirty="0"/>
                    </a:p>
                  </a:txBody>
                  <a:tcPr/>
                </a:tc>
                <a:tc>
                  <a:txBody>
                    <a:bodyPr/>
                    <a:lstStyle/>
                    <a:p>
                      <a:r>
                        <a:rPr lang="en-US" dirty="0" smtClean="0"/>
                        <a:t>Range</a:t>
                      </a:r>
                      <a:endParaRPr lang="en-US" dirty="0"/>
                    </a:p>
                  </a:txBody>
                  <a:tcPr/>
                </a:tc>
                <a:extLst>
                  <a:ext uri="{0D108BD9-81ED-4DB2-BD59-A6C34878D82A}">
                    <a16:rowId xmlns:a16="http://schemas.microsoft.com/office/drawing/2014/main" val="521184594"/>
                  </a:ext>
                </a:extLst>
              </a:tr>
              <a:tr h="370840">
                <a:tc>
                  <a:txBody>
                    <a:bodyPr/>
                    <a:lstStyle/>
                    <a:p>
                      <a:r>
                        <a:rPr lang="en-US" sz="1800" b="0" i="0" kern="1200" dirty="0" smtClean="0">
                          <a:solidFill>
                            <a:schemeClr val="tx1"/>
                          </a:solidFill>
                          <a:effectLst/>
                          <a:latin typeface="+mn-lt"/>
                          <a:ea typeface="+mn-ea"/>
                          <a:cs typeface="+mn-cs"/>
                        </a:rPr>
                        <a:t>Byte</a:t>
                      </a:r>
                      <a:endParaRPr lang="en-US" dirty="0"/>
                    </a:p>
                  </a:txBody>
                  <a:tcPr/>
                </a:tc>
                <a:tc>
                  <a:txBody>
                    <a:bodyPr/>
                    <a:lstStyle/>
                    <a:p>
                      <a:r>
                        <a:rPr lang="en-US" dirty="0" smtClean="0"/>
                        <a:t>A single ASCII</a:t>
                      </a:r>
                      <a:r>
                        <a:rPr lang="en-US" baseline="0" dirty="0" smtClean="0"/>
                        <a:t> character</a:t>
                      </a:r>
                      <a:endParaRPr lang="en-US" dirty="0"/>
                    </a:p>
                  </a:txBody>
                  <a:tcPr/>
                </a:tc>
                <a:tc>
                  <a:txBody>
                    <a:bodyPr/>
                    <a:lstStyle/>
                    <a:p>
                      <a:r>
                        <a:rPr lang="en-US" dirty="0" err="1" smtClean="0"/>
                        <a:t>byt</a:t>
                      </a:r>
                      <a:endParaRPr lang="en-US" dirty="0"/>
                    </a:p>
                  </a:txBody>
                  <a:tcPr/>
                </a:tc>
                <a:tc>
                  <a:txBody>
                    <a:bodyPr/>
                    <a:lstStyle/>
                    <a:p>
                      <a:r>
                        <a:rPr lang="en-US" dirty="0" smtClean="0"/>
                        <a:t>1 byte</a:t>
                      </a:r>
                      <a:endParaRPr lang="en-US" dirty="0"/>
                    </a:p>
                  </a:txBody>
                  <a:tcPr/>
                </a:tc>
                <a:tc>
                  <a:txBody>
                    <a:bodyPr/>
                    <a:lstStyle/>
                    <a:p>
                      <a:r>
                        <a:rPr lang="en-US" sz="1800" b="0" i="0" kern="1200" dirty="0" smtClean="0">
                          <a:solidFill>
                            <a:schemeClr val="tx1"/>
                          </a:solidFill>
                          <a:effectLst/>
                          <a:latin typeface="+mn-lt"/>
                          <a:ea typeface="+mn-ea"/>
                          <a:cs typeface="+mn-cs"/>
                        </a:rPr>
                        <a:t> 0 to 255</a:t>
                      </a:r>
                      <a:endParaRPr lang="en-US" dirty="0"/>
                    </a:p>
                  </a:txBody>
                  <a:tcPr/>
                </a:tc>
                <a:extLst>
                  <a:ext uri="{0D108BD9-81ED-4DB2-BD59-A6C34878D82A}">
                    <a16:rowId xmlns:a16="http://schemas.microsoft.com/office/drawing/2014/main" val="844931208"/>
                  </a:ext>
                </a:extLst>
              </a:tr>
              <a:tr h="370840">
                <a:tc>
                  <a:txBody>
                    <a:bodyPr/>
                    <a:lstStyle/>
                    <a:p>
                      <a:r>
                        <a:rPr lang="en-US" dirty="0">
                          <a:effectLst/>
                        </a:rPr>
                        <a:t> Integer</a:t>
                      </a:r>
                    </a:p>
                  </a:txBody>
                  <a:tcPr marL="38100" marR="38100" marT="38100" marB="38100" anchor="ctr"/>
                </a:tc>
                <a:tc>
                  <a:txBody>
                    <a:bodyPr/>
                    <a:lstStyle/>
                    <a:p>
                      <a:r>
                        <a:rPr lang="en-US" dirty="0" smtClean="0"/>
                        <a:t>To store integer values</a:t>
                      </a:r>
                      <a:endParaRPr lang="en-US" dirty="0"/>
                    </a:p>
                  </a:txBody>
                  <a:tcPr/>
                </a:tc>
                <a:tc>
                  <a:txBody>
                    <a:bodyPr/>
                    <a:lstStyle/>
                    <a:p>
                      <a:r>
                        <a:rPr lang="en-US" dirty="0" err="1" smtClean="0"/>
                        <a:t>int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164B4F"/>
                          </a:solidFill>
                          <a:effectLst/>
                          <a:uLnTx/>
                          <a:uFillTx/>
                          <a:latin typeface="Euphemia"/>
                          <a:ea typeface="+mn-ea"/>
                          <a:cs typeface="+mn-cs"/>
                        </a:rPr>
                        <a:t>2 byte</a:t>
                      </a:r>
                      <a:endParaRPr kumimoji="0" lang="en-US" sz="1800" b="0" i="0" u="none" strike="noStrike" kern="1200" cap="none" spc="0" normalizeH="0" baseline="0" noProof="0" dirty="0">
                        <a:ln>
                          <a:noFill/>
                        </a:ln>
                        <a:solidFill>
                          <a:srgbClr val="164B4F"/>
                        </a:solidFill>
                        <a:effectLst/>
                        <a:uLnTx/>
                        <a:uFillTx/>
                        <a:latin typeface="Euphemia"/>
                        <a:ea typeface="+mn-ea"/>
                        <a:cs typeface="+mn-cs"/>
                      </a:endParaRPr>
                    </a:p>
                  </a:txBody>
                  <a:tcPr/>
                </a:tc>
                <a:tc>
                  <a:txBody>
                    <a:bodyPr/>
                    <a:lstStyle/>
                    <a:p>
                      <a:r>
                        <a:rPr lang="en-US" sz="1800" b="0" i="0" kern="1200" dirty="0" smtClean="0">
                          <a:solidFill>
                            <a:schemeClr val="tx1"/>
                          </a:solidFill>
                          <a:effectLst/>
                          <a:latin typeface="+mn-lt"/>
                          <a:ea typeface="+mn-ea"/>
                          <a:cs typeface="+mn-cs"/>
                        </a:rPr>
                        <a:t>-32,768 to 32,767</a:t>
                      </a:r>
                      <a:endParaRPr lang="en-US" dirty="0"/>
                    </a:p>
                  </a:txBody>
                  <a:tcPr/>
                </a:tc>
                <a:extLst>
                  <a:ext uri="{0D108BD9-81ED-4DB2-BD59-A6C34878D82A}">
                    <a16:rowId xmlns:a16="http://schemas.microsoft.com/office/drawing/2014/main" val="321180126"/>
                  </a:ext>
                </a:extLst>
              </a:tr>
              <a:tr h="370840">
                <a:tc>
                  <a:txBody>
                    <a:bodyPr/>
                    <a:lstStyle/>
                    <a:p>
                      <a:r>
                        <a:rPr lang="en-US" sz="1800" b="0" i="0" kern="1200" dirty="0" smtClean="0">
                          <a:solidFill>
                            <a:schemeClr val="tx1"/>
                          </a:solidFill>
                          <a:effectLst/>
                          <a:latin typeface="+mn-lt"/>
                          <a:ea typeface="+mn-ea"/>
                          <a:cs typeface="+mn-cs"/>
                        </a:rPr>
                        <a:t>Long</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store large integer values</a:t>
                      </a:r>
                      <a:endParaRPr lang="en-US" dirty="0"/>
                    </a:p>
                  </a:txBody>
                  <a:tcPr/>
                </a:tc>
                <a:tc>
                  <a:txBody>
                    <a:bodyPr/>
                    <a:lstStyle/>
                    <a:p>
                      <a:r>
                        <a:rPr lang="en-US" dirty="0" err="1" smtClean="0"/>
                        <a:t>lng</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164B4F"/>
                          </a:solidFill>
                          <a:effectLst/>
                          <a:uLnTx/>
                          <a:uFillTx/>
                          <a:latin typeface="Euphemia"/>
                          <a:ea typeface="+mn-ea"/>
                          <a:cs typeface="+mn-cs"/>
                        </a:rPr>
                        <a:t>4 byte</a:t>
                      </a:r>
                      <a:endParaRPr kumimoji="0" lang="en-US" sz="1800" b="0" i="0" u="none" strike="noStrike" kern="1200" cap="none" spc="0" normalizeH="0" baseline="0" noProof="0" dirty="0">
                        <a:ln>
                          <a:noFill/>
                        </a:ln>
                        <a:solidFill>
                          <a:srgbClr val="164B4F"/>
                        </a:solidFill>
                        <a:effectLst/>
                        <a:uLnTx/>
                        <a:uFillTx/>
                        <a:latin typeface="Euphemia"/>
                        <a:ea typeface="+mn-ea"/>
                        <a:cs typeface="+mn-cs"/>
                      </a:endParaRPr>
                    </a:p>
                  </a:txBody>
                  <a:tcPr/>
                </a:tc>
                <a:tc>
                  <a:txBody>
                    <a:bodyPr/>
                    <a:lstStyle/>
                    <a:p>
                      <a:r>
                        <a:rPr lang="en-US" sz="1800" b="0" i="0" kern="1200" dirty="0" smtClean="0">
                          <a:solidFill>
                            <a:schemeClr val="tx1"/>
                          </a:solidFill>
                          <a:effectLst/>
                          <a:latin typeface="+mn-lt"/>
                          <a:ea typeface="+mn-ea"/>
                          <a:cs typeface="+mn-cs"/>
                        </a:rPr>
                        <a:t>-2,147,483,648 to 2,147,483,648</a:t>
                      </a:r>
                      <a:endParaRPr lang="en-US" dirty="0"/>
                    </a:p>
                  </a:txBody>
                  <a:tcPr/>
                </a:tc>
                <a:extLst>
                  <a:ext uri="{0D108BD9-81ED-4DB2-BD59-A6C34878D82A}">
                    <a16:rowId xmlns:a16="http://schemas.microsoft.com/office/drawing/2014/main" val="285029539"/>
                  </a:ext>
                </a:extLst>
              </a:tr>
              <a:tr h="370840">
                <a:tc>
                  <a:txBody>
                    <a:bodyPr/>
                    <a:lstStyle/>
                    <a:p>
                      <a:r>
                        <a:rPr lang="en-US" sz="1800" b="0" i="0" kern="1200" dirty="0" smtClean="0">
                          <a:solidFill>
                            <a:schemeClr val="tx1"/>
                          </a:solidFill>
                          <a:effectLst/>
                          <a:latin typeface="+mn-lt"/>
                          <a:ea typeface="+mn-ea"/>
                          <a:cs typeface="+mn-cs"/>
                        </a:rPr>
                        <a:t>Single</a:t>
                      </a:r>
                      <a:endParaRPr lang="en-US" dirty="0"/>
                    </a:p>
                  </a:txBody>
                  <a:tcPr/>
                </a:tc>
                <a:tc>
                  <a:txBody>
                    <a:bodyPr/>
                    <a:lstStyle/>
                    <a:p>
                      <a:r>
                        <a:rPr lang="en-US" dirty="0" smtClean="0"/>
                        <a:t>To store single precision floating point value (6 digit)</a:t>
                      </a:r>
                      <a:endParaRPr lang="en-US" dirty="0"/>
                    </a:p>
                  </a:txBody>
                  <a:tcPr/>
                </a:tc>
                <a:tc>
                  <a:txBody>
                    <a:bodyPr/>
                    <a:lstStyle/>
                    <a:p>
                      <a:r>
                        <a:rPr lang="en-US" dirty="0" err="1" smtClean="0"/>
                        <a:t>sng</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164B4F"/>
                          </a:solidFill>
                          <a:effectLst/>
                          <a:uLnTx/>
                          <a:uFillTx/>
                          <a:latin typeface="Euphemia"/>
                          <a:ea typeface="+mn-ea"/>
                          <a:cs typeface="+mn-cs"/>
                        </a:rPr>
                        <a:t>4 byte</a:t>
                      </a:r>
                      <a:endParaRPr kumimoji="0" lang="en-US" sz="1800" b="0" i="0" u="none" strike="noStrike" kern="1200" cap="none" spc="0" normalizeH="0" baseline="0" noProof="0" dirty="0">
                        <a:ln>
                          <a:noFill/>
                        </a:ln>
                        <a:solidFill>
                          <a:srgbClr val="164B4F"/>
                        </a:solidFill>
                        <a:effectLst/>
                        <a:uLnTx/>
                        <a:uFillTx/>
                        <a:latin typeface="Euphemia"/>
                        <a:ea typeface="+mn-ea"/>
                        <a:cs typeface="+mn-cs"/>
                      </a:endParaRPr>
                    </a:p>
                  </a:txBody>
                  <a:tcPr/>
                </a:tc>
                <a:tc>
                  <a:txBody>
                    <a:bodyPr/>
                    <a:lstStyle/>
                    <a:p>
                      <a:r>
                        <a:rPr lang="en-US" sz="1800" b="0" i="0" kern="1200" dirty="0" smtClean="0">
                          <a:solidFill>
                            <a:schemeClr val="tx1"/>
                          </a:solidFill>
                          <a:effectLst/>
                          <a:latin typeface="+mn-lt"/>
                          <a:ea typeface="+mn-ea"/>
                          <a:cs typeface="+mn-cs"/>
                        </a:rPr>
                        <a:t>-3.402823E+38 to -1.401298E-45 for negative values 1.401298E-45 to 3.402823E+38 for positive values.</a:t>
                      </a:r>
                      <a:endParaRPr lang="en-US" dirty="0"/>
                    </a:p>
                  </a:txBody>
                  <a:tcPr/>
                </a:tc>
                <a:extLst>
                  <a:ext uri="{0D108BD9-81ED-4DB2-BD59-A6C34878D82A}">
                    <a16:rowId xmlns:a16="http://schemas.microsoft.com/office/drawing/2014/main" val="205775747"/>
                  </a:ext>
                </a:extLst>
              </a:tr>
              <a:tr h="370840">
                <a:tc>
                  <a:txBody>
                    <a:bodyPr/>
                    <a:lstStyle/>
                    <a:p>
                      <a:r>
                        <a:rPr lang="en-US" sz="1800" b="0" i="0" kern="1200" dirty="0" smtClean="0">
                          <a:solidFill>
                            <a:schemeClr val="tx1"/>
                          </a:solidFill>
                          <a:effectLst/>
                          <a:latin typeface="+mn-lt"/>
                          <a:ea typeface="+mn-ea"/>
                          <a:cs typeface="+mn-cs"/>
                        </a:rPr>
                        <a:t>Double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store single precision floating point value (14 digit)</a:t>
                      </a:r>
                      <a:endParaRPr lang="en-US" dirty="0"/>
                    </a:p>
                  </a:txBody>
                  <a:tcPr/>
                </a:tc>
                <a:tc>
                  <a:txBody>
                    <a:bodyPr/>
                    <a:lstStyle/>
                    <a:p>
                      <a:r>
                        <a:rPr lang="en-US" dirty="0" err="1" smtClean="0"/>
                        <a:t>dbl</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164B4F"/>
                          </a:solidFill>
                          <a:effectLst/>
                          <a:uLnTx/>
                          <a:uFillTx/>
                          <a:latin typeface="Euphemia"/>
                          <a:ea typeface="+mn-ea"/>
                          <a:cs typeface="+mn-cs"/>
                        </a:rPr>
                        <a:t>8 byte</a:t>
                      </a:r>
                      <a:endParaRPr kumimoji="0" lang="en-US" sz="1800" b="0" i="0" u="none" strike="noStrike" kern="1200" cap="none" spc="0" normalizeH="0" baseline="0" noProof="0" dirty="0">
                        <a:ln>
                          <a:noFill/>
                        </a:ln>
                        <a:solidFill>
                          <a:srgbClr val="164B4F"/>
                        </a:solidFill>
                        <a:effectLst/>
                        <a:uLnTx/>
                        <a:uFillTx/>
                        <a:latin typeface="Euphemia"/>
                        <a:ea typeface="+mn-ea"/>
                        <a:cs typeface="+mn-cs"/>
                      </a:endParaRPr>
                    </a:p>
                  </a:txBody>
                  <a:tcPr/>
                </a:tc>
                <a:tc>
                  <a:txBody>
                    <a:bodyPr/>
                    <a:lstStyle/>
                    <a:p>
                      <a:r>
                        <a:rPr lang="en-US" sz="1800" b="0" i="0" kern="1200" dirty="0" smtClean="0">
                          <a:solidFill>
                            <a:schemeClr val="tx1"/>
                          </a:solidFill>
                          <a:effectLst/>
                          <a:latin typeface="+mn-lt"/>
                          <a:ea typeface="+mn-ea"/>
                          <a:cs typeface="+mn-cs"/>
                        </a:rPr>
                        <a:t>-1.79769313486232e+308 to -4.94065645841247E-324 for negative values 4.94065645841247E-324 to 1.79769313486232e+308 for positive values.</a:t>
                      </a:r>
                      <a:endParaRPr lang="en-US" dirty="0"/>
                    </a:p>
                  </a:txBody>
                  <a:tcPr/>
                </a:tc>
                <a:extLst>
                  <a:ext uri="{0D108BD9-81ED-4DB2-BD59-A6C34878D82A}">
                    <a16:rowId xmlns:a16="http://schemas.microsoft.com/office/drawing/2014/main" val="994756792"/>
                  </a:ext>
                </a:extLst>
              </a:tr>
              <a:tr h="370840">
                <a:tc>
                  <a:txBody>
                    <a:bodyPr/>
                    <a:lstStyle/>
                    <a:p>
                      <a:r>
                        <a:rPr lang="en-US" sz="1800" b="0" i="0" kern="1200" dirty="0" smtClean="0">
                          <a:solidFill>
                            <a:schemeClr val="tx1"/>
                          </a:solidFill>
                          <a:effectLst/>
                          <a:latin typeface="+mn-lt"/>
                          <a:ea typeface="+mn-ea"/>
                          <a:cs typeface="+mn-cs"/>
                        </a:rPr>
                        <a:t>Currency</a:t>
                      </a:r>
                      <a:endParaRPr lang="en-US" dirty="0"/>
                    </a:p>
                  </a:txBody>
                  <a:tcPr/>
                </a:tc>
                <a:tc>
                  <a:txBody>
                    <a:bodyPr/>
                    <a:lstStyle/>
                    <a:p>
                      <a:r>
                        <a:rPr lang="en-US" dirty="0" smtClean="0"/>
                        <a:t>To</a:t>
                      </a:r>
                      <a:r>
                        <a:rPr lang="en-US" baseline="0" dirty="0" smtClean="0"/>
                        <a:t> store decimal fractions such as rupees, paisa, dollars </a:t>
                      </a:r>
                      <a:r>
                        <a:rPr lang="en-US" baseline="0" dirty="0" err="1" smtClean="0"/>
                        <a:t>etc</a:t>
                      </a:r>
                      <a:endParaRPr lang="en-US" dirty="0"/>
                    </a:p>
                  </a:txBody>
                  <a:tcPr/>
                </a:tc>
                <a:tc>
                  <a:txBody>
                    <a:bodyPr/>
                    <a:lstStyle/>
                    <a:p>
                      <a:r>
                        <a:rPr lang="en-US" dirty="0" smtClean="0"/>
                        <a:t>cur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164B4F"/>
                          </a:solidFill>
                          <a:effectLst/>
                          <a:uLnTx/>
                          <a:uFillTx/>
                          <a:latin typeface="Euphemia"/>
                          <a:ea typeface="+mn-ea"/>
                          <a:cs typeface="+mn-cs"/>
                        </a:rPr>
                        <a:t>8 byte</a:t>
                      </a:r>
                      <a:endParaRPr kumimoji="0" lang="en-US" sz="1800" b="0" i="0" u="none" strike="noStrike" kern="1200" cap="none" spc="0" normalizeH="0" baseline="0" noProof="0" dirty="0">
                        <a:ln>
                          <a:noFill/>
                        </a:ln>
                        <a:solidFill>
                          <a:srgbClr val="164B4F"/>
                        </a:solidFill>
                        <a:effectLst/>
                        <a:uLnTx/>
                        <a:uFillTx/>
                        <a:latin typeface="Euphemia"/>
                        <a:ea typeface="+mn-ea"/>
                        <a:cs typeface="+mn-cs"/>
                      </a:endParaRPr>
                    </a:p>
                  </a:txBody>
                  <a:tcPr/>
                </a:tc>
                <a:tc>
                  <a:txBody>
                    <a:bodyPr/>
                    <a:lstStyle/>
                    <a:p>
                      <a:r>
                        <a:rPr lang="en-US" sz="1800" b="0" i="0" kern="1200" dirty="0" smtClean="0">
                          <a:solidFill>
                            <a:schemeClr val="tx1"/>
                          </a:solidFill>
                          <a:effectLst/>
                          <a:latin typeface="+mn-lt"/>
                          <a:ea typeface="+mn-ea"/>
                          <a:cs typeface="+mn-cs"/>
                        </a:rPr>
                        <a:t>-922,337,203,685,477.5808 to 922,337,203,685,477.5807</a:t>
                      </a:r>
                      <a:endParaRPr lang="en-US" dirty="0"/>
                    </a:p>
                  </a:txBody>
                  <a:tcPr/>
                </a:tc>
                <a:extLst>
                  <a:ext uri="{0D108BD9-81ED-4DB2-BD59-A6C34878D82A}">
                    <a16:rowId xmlns:a16="http://schemas.microsoft.com/office/drawing/2014/main" val="4017780677"/>
                  </a:ext>
                </a:extLst>
              </a:tr>
              <a:tr h="370840">
                <a:tc>
                  <a:txBody>
                    <a:bodyPr/>
                    <a:lstStyle/>
                    <a:p>
                      <a:r>
                        <a:rPr lang="en-US" dirty="0" smtClean="0"/>
                        <a:t>Decimal</a:t>
                      </a:r>
                      <a:endParaRPr lang="en-US" dirty="0"/>
                    </a:p>
                  </a:txBody>
                  <a:tcPr/>
                </a:tc>
                <a:tc>
                  <a:txBody>
                    <a:bodyPr/>
                    <a:lstStyle/>
                    <a:p>
                      <a:r>
                        <a:rPr lang="en-US" dirty="0" smtClean="0"/>
                        <a:t>To store</a:t>
                      </a:r>
                      <a:r>
                        <a:rPr lang="en-US" baseline="0" dirty="0" smtClean="0"/>
                        <a:t> decimal values</a:t>
                      </a:r>
                      <a:endParaRPr lang="en-US" dirty="0"/>
                    </a:p>
                  </a:txBody>
                  <a:tcPr/>
                </a:tc>
                <a:tc>
                  <a:txBody>
                    <a:bodyPr/>
                    <a:lstStyle/>
                    <a:p>
                      <a:r>
                        <a:rPr lang="en-US" dirty="0" err="1" smtClean="0"/>
                        <a:t>dec</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164B4F"/>
                          </a:solidFill>
                          <a:effectLst/>
                          <a:uLnTx/>
                          <a:uFillTx/>
                          <a:latin typeface="Euphemia"/>
                          <a:ea typeface="+mn-ea"/>
                          <a:cs typeface="+mn-cs"/>
                        </a:rPr>
                        <a:t>12 bytes</a:t>
                      </a:r>
                      <a:endParaRPr kumimoji="0" lang="en-US" sz="1800" b="0" i="0" u="none" strike="noStrike" kern="1200" cap="none" spc="0" normalizeH="0" baseline="0" noProof="0" dirty="0">
                        <a:ln>
                          <a:noFill/>
                        </a:ln>
                        <a:solidFill>
                          <a:srgbClr val="164B4F"/>
                        </a:solidFill>
                        <a:effectLst/>
                        <a:uLnTx/>
                        <a:uFillTx/>
                        <a:latin typeface="Euphemia"/>
                        <a:ea typeface="+mn-ea"/>
                        <a:cs typeface="+mn-cs"/>
                      </a:endParaRPr>
                    </a:p>
                  </a:txBody>
                  <a:tcPr/>
                </a:tc>
                <a:tc>
                  <a:txBody>
                    <a:bodyPr/>
                    <a:lstStyle/>
                    <a:p>
                      <a:r>
                        <a:rPr lang="en-US" sz="1800" b="0" i="0" kern="1200" dirty="0" smtClean="0">
                          <a:solidFill>
                            <a:schemeClr val="tx1"/>
                          </a:solidFill>
                          <a:effectLst/>
                          <a:latin typeface="+mn-lt"/>
                          <a:ea typeface="+mn-ea"/>
                          <a:cs typeface="+mn-cs"/>
                        </a:rPr>
                        <a:t>+/- 79,228,162,514,264,337,593,543,950,335 if no decimal is use +/- 7.9228162514264337593543950335 (28 decimal places).</a:t>
                      </a:r>
                      <a:endParaRPr lang="en-US" dirty="0"/>
                    </a:p>
                  </a:txBody>
                  <a:tcPr/>
                </a:tc>
                <a:extLst>
                  <a:ext uri="{0D108BD9-81ED-4DB2-BD59-A6C34878D82A}">
                    <a16:rowId xmlns:a16="http://schemas.microsoft.com/office/drawing/2014/main" val="26760442"/>
                  </a:ext>
                </a:extLst>
              </a:tr>
            </a:tbl>
          </a:graphicData>
        </a:graphic>
      </p:graphicFrame>
    </p:spTree>
    <p:extLst>
      <p:ext uri="{BB962C8B-B14F-4D97-AF65-F5344CB8AC3E}">
        <p14:creationId xmlns:p14="http://schemas.microsoft.com/office/powerpoint/2010/main" val="12431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9601200" cy="609600"/>
          </a:xfrm>
        </p:spPr>
        <p:txBody>
          <a:bodyPr>
            <a:normAutofit fontScale="90000"/>
          </a:bodyPr>
          <a:lstStyle/>
          <a:p>
            <a:r>
              <a:rPr lang="en-US" dirty="0" smtClean="0"/>
              <a:t>Non-Numeric Data Types </a:t>
            </a:r>
            <a:endParaRPr lang="en-US" dirty="0"/>
          </a:p>
        </p:txBody>
      </p:sp>
      <p:sp>
        <p:nvSpPr>
          <p:cNvPr id="14" name="Content Placeholder 13"/>
          <p:cNvSpPr>
            <a:spLocks noGrp="1"/>
          </p:cNvSpPr>
          <p:nvPr>
            <p:ph idx="1"/>
          </p:nvPr>
        </p:nvSpPr>
        <p:spPr>
          <a:xfrm>
            <a:off x="990600" y="838200"/>
            <a:ext cx="10744200" cy="5715000"/>
          </a:xfrm>
        </p:spPr>
        <p:txBody>
          <a:bodyPr/>
          <a:lstStyle/>
          <a:p>
            <a:r>
              <a:rPr lang="en-US" dirty="0"/>
              <a:t>Nonnumeric data types are data that cannot be manipulated mathematically</a:t>
            </a:r>
            <a:r>
              <a:rPr lang="en-US" dirty="0" smtClean="0"/>
              <a:t>.</a:t>
            </a:r>
          </a:p>
          <a:p>
            <a:r>
              <a:rPr lang="en-US" dirty="0" smtClean="0"/>
              <a:t> </a:t>
            </a:r>
            <a:r>
              <a:rPr lang="en-US" dirty="0"/>
              <a:t>Non-numeric data comprises string data types, date data types, </a:t>
            </a:r>
            <a:r>
              <a:rPr lang="en-US" dirty="0" smtClean="0"/>
              <a:t>Boolean </a:t>
            </a:r>
            <a:r>
              <a:rPr lang="en-US" dirty="0"/>
              <a:t>data types that store only two values (true or false), object data type and Variant data type .</a:t>
            </a:r>
          </a:p>
        </p:txBody>
      </p:sp>
      <p:graphicFrame>
        <p:nvGraphicFramePr>
          <p:cNvPr id="4" name="Table 3"/>
          <p:cNvGraphicFramePr>
            <a:graphicFrameLocks noGrp="1"/>
          </p:cNvGraphicFramePr>
          <p:nvPr>
            <p:extLst/>
          </p:nvPr>
        </p:nvGraphicFramePr>
        <p:xfrm>
          <a:off x="798514" y="2590800"/>
          <a:ext cx="10783887" cy="3205480"/>
        </p:xfrm>
        <a:graphic>
          <a:graphicData uri="http://schemas.openxmlformats.org/drawingml/2006/table">
            <a:tbl>
              <a:tblPr firstRow="1" bandRow="1">
                <a:tableStyleId>{3B4B98B0-60AC-42C2-AFA5-B58CD77FA1E5}</a:tableStyleId>
              </a:tblPr>
              <a:tblGrid>
                <a:gridCol w="1338689">
                  <a:extLst>
                    <a:ext uri="{9D8B030D-6E8A-4147-A177-3AD203B41FA5}">
                      <a16:colId xmlns:a16="http://schemas.microsoft.com/office/drawing/2014/main" val="2649945045"/>
                    </a:ext>
                  </a:extLst>
                </a:gridCol>
                <a:gridCol w="2989293">
                  <a:extLst>
                    <a:ext uri="{9D8B030D-6E8A-4147-A177-3AD203B41FA5}">
                      <a16:colId xmlns:a16="http://schemas.microsoft.com/office/drawing/2014/main" val="4058479321"/>
                    </a:ext>
                  </a:extLst>
                </a:gridCol>
                <a:gridCol w="865596">
                  <a:extLst>
                    <a:ext uri="{9D8B030D-6E8A-4147-A177-3AD203B41FA5}">
                      <a16:colId xmlns:a16="http://schemas.microsoft.com/office/drawing/2014/main" val="3917950016"/>
                    </a:ext>
                  </a:extLst>
                </a:gridCol>
                <a:gridCol w="1399309">
                  <a:extLst>
                    <a:ext uri="{9D8B030D-6E8A-4147-A177-3AD203B41FA5}">
                      <a16:colId xmlns:a16="http://schemas.microsoft.com/office/drawing/2014/main" val="1363849741"/>
                    </a:ext>
                  </a:extLst>
                </a:gridCol>
                <a:gridCol w="4191000">
                  <a:extLst>
                    <a:ext uri="{9D8B030D-6E8A-4147-A177-3AD203B41FA5}">
                      <a16:colId xmlns:a16="http://schemas.microsoft.com/office/drawing/2014/main" val="2074752767"/>
                    </a:ext>
                  </a:extLst>
                </a:gridCol>
              </a:tblGrid>
              <a:tr h="370840">
                <a:tc>
                  <a:txBody>
                    <a:bodyPr/>
                    <a:lstStyle/>
                    <a:p>
                      <a:r>
                        <a:rPr lang="en-US" dirty="0" smtClean="0"/>
                        <a:t>Date Type</a:t>
                      </a:r>
                      <a:endParaRPr lang="en-US" dirty="0"/>
                    </a:p>
                  </a:txBody>
                  <a:tcPr/>
                </a:tc>
                <a:tc>
                  <a:txBody>
                    <a:bodyPr/>
                    <a:lstStyle/>
                    <a:p>
                      <a:r>
                        <a:rPr lang="en-US" dirty="0" smtClean="0"/>
                        <a:t>Purpose</a:t>
                      </a:r>
                      <a:endParaRPr lang="en-US" dirty="0"/>
                    </a:p>
                  </a:txBody>
                  <a:tcPr/>
                </a:tc>
                <a:tc>
                  <a:txBody>
                    <a:bodyPr/>
                    <a:lstStyle/>
                    <a:p>
                      <a:r>
                        <a:rPr lang="en-US" dirty="0" smtClean="0"/>
                        <a:t>Prefix</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Storage</a:t>
                      </a:r>
                    </a:p>
                    <a:p>
                      <a:endParaRPr lang="en-US" dirty="0"/>
                    </a:p>
                  </a:txBody>
                  <a:tcPr/>
                </a:tc>
                <a:tc>
                  <a:txBody>
                    <a:bodyPr/>
                    <a:lstStyle/>
                    <a:p>
                      <a:r>
                        <a:rPr lang="en-US" dirty="0" smtClean="0"/>
                        <a:t>Range</a:t>
                      </a:r>
                      <a:endParaRPr lang="en-US" dirty="0"/>
                    </a:p>
                  </a:txBody>
                  <a:tcPr/>
                </a:tc>
                <a:extLst>
                  <a:ext uri="{0D108BD9-81ED-4DB2-BD59-A6C34878D82A}">
                    <a16:rowId xmlns:a16="http://schemas.microsoft.com/office/drawing/2014/main" val="521184594"/>
                  </a:ext>
                </a:extLst>
              </a:tr>
              <a:tr h="370840">
                <a:tc>
                  <a:txBody>
                    <a:bodyPr/>
                    <a:lstStyle/>
                    <a:p>
                      <a:r>
                        <a:rPr lang="en-US" sz="1800" b="0" i="0" kern="1200" dirty="0" smtClean="0">
                          <a:solidFill>
                            <a:schemeClr val="tx1"/>
                          </a:solidFill>
                          <a:effectLst/>
                          <a:latin typeface="+mn-lt"/>
                          <a:ea typeface="+mn-ea"/>
                          <a:cs typeface="+mn-cs"/>
                        </a:rPr>
                        <a:t>Boolean</a:t>
                      </a:r>
                      <a:endParaRPr lang="en-US" dirty="0"/>
                    </a:p>
                  </a:txBody>
                  <a:tcPr/>
                </a:tc>
                <a:tc>
                  <a:txBody>
                    <a:bodyPr/>
                    <a:lstStyle/>
                    <a:p>
                      <a:r>
                        <a:rPr lang="en-US" sz="1800" b="0" i="0" kern="1200" dirty="0" smtClean="0">
                          <a:solidFill>
                            <a:schemeClr val="tx1"/>
                          </a:solidFill>
                          <a:effectLst/>
                          <a:latin typeface="+mn-lt"/>
                          <a:ea typeface="+mn-ea"/>
                          <a:cs typeface="+mn-cs"/>
                        </a:rPr>
                        <a:t>To store True or False value</a:t>
                      </a:r>
                      <a:endParaRPr lang="en-US" dirty="0"/>
                    </a:p>
                  </a:txBody>
                  <a:tcPr/>
                </a:tc>
                <a:tc>
                  <a:txBody>
                    <a:bodyPr/>
                    <a:lstStyle/>
                    <a:p>
                      <a:r>
                        <a:rPr lang="en-US" dirty="0" err="1" smtClean="0"/>
                        <a:t>bln</a:t>
                      </a:r>
                      <a:endParaRPr lang="en-US" dirty="0"/>
                    </a:p>
                  </a:txBody>
                  <a:tcPr/>
                </a:tc>
                <a:tc>
                  <a:txBody>
                    <a:bodyPr/>
                    <a:lstStyle/>
                    <a:p>
                      <a:r>
                        <a:rPr lang="en-US" dirty="0" smtClean="0"/>
                        <a:t>2 byte</a:t>
                      </a:r>
                      <a:endParaRPr lang="en-US" dirty="0"/>
                    </a:p>
                  </a:txBody>
                  <a:tcPr/>
                </a:tc>
                <a:tc>
                  <a:txBody>
                    <a:bodyPr/>
                    <a:lstStyle/>
                    <a:p>
                      <a:r>
                        <a:rPr lang="en-US" sz="1800" b="0" i="0" kern="1200" dirty="0" smtClean="0">
                          <a:solidFill>
                            <a:schemeClr val="tx1"/>
                          </a:solidFill>
                          <a:effectLst/>
                          <a:latin typeface="+mn-lt"/>
                          <a:ea typeface="+mn-ea"/>
                          <a:cs typeface="+mn-cs"/>
                        </a:rPr>
                        <a:t>True or False</a:t>
                      </a:r>
                      <a:endParaRPr lang="en-US" dirty="0"/>
                    </a:p>
                  </a:txBody>
                  <a:tcPr/>
                </a:tc>
                <a:extLst>
                  <a:ext uri="{0D108BD9-81ED-4DB2-BD59-A6C34878D82A}">
                    <a16:rowId xmlns:a16="http://schemas.microsoft.com/office/drawing/2014/main" val="844931208"/>
                  </a:ext>
                </a:extLst>
              </a:tr>
              <a:tr h="370840">
                <a:tc>
                  <a:txBody>
                    <a:bodyPr/>
                    <a:lstStyle/>
                    <a:p>
                      <a:r>
                        <a:rPr lang="en-US" sz="1800" b="0" i="0" kern="1200" dirty="0" smtClean="0">
                          <a:solidFill>
                            <a:schemeClr val="tx1"/>
                          </a:solidFill>
                          <a:effectLst/>
                          <a:latin typeface="+mn-lt"/>
                          <a:ea typeface="+mn-ea"/>
                          <a:cs typeface="+mn-cs"/>
                        </a:rPr>
                        <a:t>String</a:t>
                      </a:r>
                      <a:endParaRPr lang="en-US" dirty="0">
                        <a:effectLst/>
                      </a:endParaRPr>
                    </a:p>
                  </a:txBody>
                  <a:tcPr marL="38100" marR="38100" marT="38100" marB="38100" anchor="ctr"/>
                </a:tc>
                <a:tc>
                  <a:txBody>
                    <a:bodyPr/>
                    <a:lstStyle/>
                    <a:p>
                      <a:r>
                        <a:rPr lang="en-US" dirty="0" smtClean="0"/>
                        <a:t>To store alphanumeric data such as letters, digits and other characters </a:t>
                      </a:r>
                      <a:endParaRPr lang="en-US" dirty="0"/>
                    </a:p>
                  </a:txBody>
                  <a:tcPr/>
                </a:tc>
                <a:tc>
                  <a:txBody>
                    <a:bodyPr/>
                    <a:lstStyle/>
                    <a:p>
                      <a:r>
                        <a:rPr lang="en-US" dirty="0" err="1" smtClean="0"/>
                        <a:t>str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effectLst/>
                          <a:latin typeface="+mn-lt"/>
                          <a:ea typeface="+mn-ea"/>
                          <a:cs typeface="+mn-cs"/>
                        </a:rPr>
                        <a:t>Length + 10 bytes</a:t>
                      </a:r>
                      <a:endParaRPr kumimoji="0" lang="en-US" sz="1800" b="0" i="0" u="none" strike="noStrike" kern="1200" cap="none" spc="0" normalizeH="0" baseline="0" noProof="0" dirty="0">
                        <a:ln>
                          <a:noFill/>
                        </a:ln>
                        <a:solidFill>
                          <a:srgbClr val="164B4F"/>
                        </a:solidFill>
                        <a:effectLst/>
                        <a:uLnTx/>
                        <a:uFillTx/>
                        <a:latin typeface="Euphemia"/>
                        <a:ea typeface="+mn-ea"/>
                        <a:cs typeface="+mn-cs"/>
                      </a:endParaRPr>
                    </a:p>
                  </a:txBody>
                  <a:tcPr/>
                </a:tc>
                <a:tc>
                  <a:txBody>
                    <a:bodyPr/>
                    <a:lstStyle/>
                    <a:p>
                      <a:r>
                        <a:rPr lang="en-US" sz="1800" b="0" i="0" kern="1200" dirty="0" smtClean="0">
                          <a:solidFill>
                            <a:schemeClr val="tx1"/>
                          </a:solidFill>
                          <a:effectLst/>
                          <a:latin typeface="+mn-lt"/>
                          <a:ea typeface="+mn-ea"/>
                          <a:cs typeface="+mn-cs"/>
                        </a:rPr>
                        <a:t>0 to 2 billion characters</a:t>
                      </a:r>
                      <a:endParaRPr lang="en-US" dirty="0"/>
                    </a:p>
                  </a:txBody>
                  <a:tcPr/>
                </a:tc>
                <a:extLst>
                  <a:ext uri="{0D108BD9-81ED-4DB2-BD59-A6C34878D82A}">
                    <a16:rowId xmlns:a16="http://schemas.microsoft.com/office/drawing/2014/main" val="321180126"/>
                  </a:ext>
                </a:extLst>
              </a:tr>
              <a:tr h="370840">
                <a:tc>
                  <a:txBody>
                    <a:bodyPr/>
                    <a:lstStyle/>
                    <a:p>
                      <a:r>
                        <a:rPr lang="en-US" sz="1800" b="0" i="0" kern="1200" dirty="0" smtClean="0">
                          <a:solidFill>
                            <a:schemeClr val="tx1"/>
                          </a:solidFill>
                          <a:effectLst/>
                          <a:latin typeface="+mn-lt"/>
                          <a:ea typeface="+mn-ea"/>
                          <a:cs typeface="+mn-cs"/>
                        </a:rPr>
                        <a:t>Date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store date</a:t>
                      </a:r>
                      <a:r>
                        <a:rPr lang="en-US" baseline="0" dirty="0" smtClean="0"/>
                        <a:t> values</a:t>
                      </a:r>
                      <a:endParaRPr lang="en-US" dirty="0"/>
                    </a:p>
                  </a:txBody>
                  <a:tcPr/>
                </a:tc>
                <a:tc>
                  <a:txBody>
                    <a:bodyPr/>
                    <a:lstStyle/>
                    <a:p>
                      <a:r>
                        <a:rPr lang="en-US" dirty="0" err="1" smtClean="0"/>
                        <a:t>dtm</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164B4F"/>
                          </a:solidFill>
                          <a:effectLst/>
                          <a:uLnTx/>
                          <a:uFillTx/>
                          <a:latin typeface="Euphemia"/>
                          <a:ea typeface="+mn-ea"/>
                          <a:cs typeface="+mn-cs"/>
                        </a:rPr>
                        <a:t>8 byte</a:t>
                      </a:r>
                      <a:endParaRPr kumimoji="0" lang="en-US" sz="1800" b="0" i="0" u="none" strike="noStrike" kern="1200" cap="none" spc="0" normalizeH="0" baseline="0" noProof="0" dirty="0">
                        <a:ln>
                          <a:noFill/>
                        </a:ln>
                        <a:solidFill>
                          <a:srgbClr val="164B4F"/>
                        </a:solidFill>
                        <a:effectLst/>
                        <a:uLnTx/>
                        <a:uFillTx/>
                        <a:latin typeface="Euphemia"/>
                        <a:ea typeface="+mn-ea"/>
                        <a:cs typeface="+mn-cs"/>
                      </a:endParaRPr>
                    </a:p>
                  </a:txBody>
                  <a:tcPr/>
                </a:tc>
                <a:tc>
                  <a:txBody>
                    <a:bodyPr/>
                    <a:lstStyle/>
                    <a:p>
                      <a:r>
                        <a:rPr lang="en-US" sz="1800" b="0" i="0" kern="1200" dirty="0" smtClean="0">
                          <a:solidFill>
                            <a:schemeClr val="tx1"/>
                          </a:solidFill>
                          <a:effectLst/>
                          <a:latin typeface="+mn-lt"/>
                          <a:ea typeface="+mn-ea"/>
                          <a:cs typeface="+mn-cs"/>
                        </a:rPr>
                        <a:t>January 1, 100 to December 31, 9999</a:t>
                      </a:r>
                      <a:endParaRPr lang="en-US" dirty="0"/>
                    </a:p>
                  </a:txBody>
                  <a:tcPr/>
                </a:tc>
                <a:extLst>
                  <a:ext uri="{0D108BD9-81ED-4DB2-BD59-A6C34878D82A}">
                    <a16:rowId xmlns:a16="http://schemas.microsoft.com/office/drawing/2014/main" val="285029539"/>
                  </a:ext>
                </a:extLst>
              </a:tr>
              <a:tr h="370840">
                <a:tc>
                  <a:txBody>
                    <a:bodyPr/>
                    <a:lstStyle/>
                    <a:p>
                      <a:r>
                        <a:rPr lang="en-US" sz="1800" b="0" i="0" kern="1200" dirty="0" smtClean="0">
                          <a:solidFill>
                            <a:schemeClr val="tx1"/>
                          </a:solidFill>
                          <a:effectLst/>
                          <a:latin typeface="+mn-lt"/>
                          <a:ea typeface="+mn-ea"/>
                          <a:cs typeface="+mn-cs"/>
                        </a:rPr>
                        <a:t>Variant</a:t>
                      </a:r>
                      <a:endParaRPr lang="en-US" dirty="0"/>
                    </a:p>
                  </a:txBody>
                  <a:tcPr/>
                </a:tc>
                <a:tc>
                  <a:txBody>
                    <a:bodyPr/>
                    <a:lstStyle/>
                    <a:p>
                      <a:r>
                        <a:rPr lang="en-US" dirty="0" smtClean="0"/>
                        <a:t>Converts from</a:t>
                      </a:r>
                      <a:r>
                        <a:rPr lang="en-US" baseline="0" dirty="0" smtClean="0"/>
                        <a:t> one data type to another</a:t>
                      </a:r>
                      <a:endParaRPr lang="en-US" dirty="0"/>
                    </a:p>
                  </a:txBody>
                  <a:tcPr/>
                </a:tc>
                <a:tc>
                  <a:txBody>
                    <a:bodyPr/>
                    <a:lstStyle/>
                    <a:p>
                      <a:r>
                        <a:rPr lang="en-US" dirty="0" err="1" smtClean="0"/>
                        <a:t>vnt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effectLst/>
                          <a:latin typeface="+mn-lt"/>
                          <a:ea typeface="+mn-ea"/>
                          <a:cs typeface="+mn-cs"/>
                        </a:rPr>
                        <a:t>16 bytes</a:t>
                      </a:r>
                      <a:endParaRPr kumimoji="0" lang="en-US" sz="1800" b="0" i="0" u="none" strike="noStrike" kern="1200" cap="none" spc="0" normalizeH="0" baseline="0" noProof="0" dirty="0">
                        <a:ln>
                          <a:noFill/>
                        </a:ln>
                        <a:solidFill>
                          <a:srgbClr val="164B4F"/>
                        </a:solidFill>
                        <a:effectLst/>
                        <a:uLnTx/>
                        <a:uFillTx/>
                        <a:latin typeface="Euphemia"/>
                        <a:ea typeface="+mn-ea"/>
                        <a:cs typeface="+mn-cs"/>
                      </a:endParaRPr>
                    </a:p>
                  </a:txBody>
                  <a:tcPr/>
                </a:tc>
                <a:tc>
                  <a:txBody>
                    <a:bodyPr/>
                    <a:lstStyle/>
                    <a:p>
                      <a:r>
                        <a:rPr lang="en-US" sz="1800" b="0" i="0" kern="1200" dirty="0" smtClean="0">
                          <a:solidFill>
                            <a:schemeClr val="tx1"/>
                          </a:solidFill>
                          <a:effectLst/>
                          <a:latin typeface="+mn-lt"/>
                          <a:ea typeface="+mn-ea"/>
                          <a:cs typeface="+mn-cs"/>
                        </a:rPr>
                        <a:t>Any value as large as Double</a:t>
                      </a:r>
                      <a:endParaRPr lang="en-US" dirty="0"/>
                    </a:p>
                  </a:txBody>
                  <a:tcPr/>
                </a:tc>
                <a:extLst>
                  <a:ext uri="{0D108BD9-81ED-4DB2-BD59-A6C34878D82A}">
                    <a16:rowId xmlns:a16="http://schemas.microsoft.com/office/drawing/2014/main" val="205775747"/>
                  </a:ext>
                </a:extLst>
              </a:tr>
            </a:tbl>
          </a:graphicData>
        </a:graphic>
      </p:graphicFrame>
    </p:spTree>
    <p:extLst>
      <p:ext uri="{BB962C8B-B14F-4D97-AF65-F5344CB8AC3E}">
        <p14:creationId xmlns:p14="http://schemas.microsoft.com/office/powerpoint/2010/main" val="127734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9601200" cy="609600"/>
          </a:xfrm>
        </p:spPr>
        <p:txBody>
          <a:bodyPr>
            <a:normAutofit fontScale="90000"/>
          </a:bodyPr>
          <a:lstStyle/>
          <a:p>
            <a:r>
              <a:rPr lang="en-US" dirty="0" smtClean="0"/>
              <a:t>Arithmetic Operators </a:t>
            </a:r>
            <a:endParaRPr lang="en-US" dirty="0"/>
          </a:p>
        </p:txBody>
      </p:sp>
      <p:sp>
        <p:nvSpPr>
          <p:cNvPr id="14" name="Content Placeholder 13"/>
          <p:cNvSpPr>
            <a:spLocks noGrp="1"/>
          </p:cNvSpPr>
          <p:nvPr>
            <p:ph idx="1"/>
          </p:nvPr>
        </p:nvSpPr>
        <p:spPr>
          <a:xfrm>
            <a:off x="990600" y="838200"/>
            <a:ext cx="10744200" cy="5715000"/>
          </a:xfrm>
        </p:spPr>
        <p:txBody>
          <a:bodyPr>
            <a:normAutofit/>
          </a:bodyPr>
          <a:lstStyle/>
          <a:p>
            <a:r>
              <a:rPr lang="en-US" dirty="0"/>
              <a:t>In Visual Basic, </a:t>
            </a:r>
            <a:r>
              <a:rPr lang="en-US" b="1" dirty="0"/>
              <a:t>Arithmetic Operators</a:t>
            </a:r>
            <a:r>
              <a:rPr lang="en-US" dirty="0"/>
              <a:t> are useful to perform the basic arithmetic calculations like addition, subtraction, division, etc. based on </a:t>
            </a:r>
            <a:r>
              <a:rPr lang="en-US" dirty="0"/>
              <a:t>the  </a:t>
            </a:r>
            <a:r>
              <a:rPr lang="en-US" dirty="0"/>
              <a:t>requirements.</a:t>
            </a:r>
          </a:p>
          <a:p>
            <a:r>
              <a:rPr lang="en-US" dirty="0"/>
              <a:t> </a:t>
            </a:r>
            <a:r>
              <a:rPr lang="en-US" dirty="0"/>
              <a:t>The </a:t>
            </a:r>
            <a:r>
              <a:rPr lang="en-US" dirty="0"/>
              <a:t>following table lists the different types of arithmetic operators available in Visual Basic.</a:t>
            </a:r>
          </a:p>
          <a:p>
            <a:pPr marL="0" indent="0">
              <a:buNone/>
            </a:pPr>
            <a:endParaRPr lang="en-US" dirty="0"/>
          </a:p>
        </p:txBody>
      </p:sp>
      <p:graphicFrame>
        <p:nvGraphicFramePr>
          <p:cNvPr id="3" name="Table 2"/>
          <p:cNvGraphicFramePr>
            <a:graphicFrameLocks noGrp="1"/>
          </p:cNvGraphicFramePr>
          <p:nvPr>
            <p:extLst/>
          </p:nvPr>
        </p:nvGraphicFramePr>
        <p:xfrm>
          <a:off x="914400" y="2362200"/>
          <a:ext cx="10439400" cy="2865120"/>
        </p:xfrm>
        <a:graphic>
          <a:graphicData uri="http://schemas.openxmlformats.org/drawingml/2006/table">
            <a:tbl>
              <a:tblPr firstRow="1" bandRow="1">
                <a:tableStyleId>{3B4B98B0-60AC-42C2-AFA5-B58CD77FA1E5}</a:tableStyleId>
              </a:tblPr>
              <a:tblGrid>
                <a:gridCol w="1705008">
                  <a:extLst>
                    <a:ext uri="{9D8B030D-6E8A-4147-A177-3AD203B41FA5}">
                      <a16:colId xmlns:a16="http://schemas.microsoft.com/office/drawing/2014/main" val="341711732"/>
                    </a:ext>
                  </a:extLst>
                </a:gridCol>
                <a:gridCol w="5991192">
                  <a:extLst>
                    <a:ext uri="{9D8B030D-6E8A-4147-A177-3AD203B41FA5}">
                      <a16:colId xmlns:a16="http://schemas.microsoft.com/office/drawing/2014/main" val="2245516837"/>
                    </a:ext>
                  </a:extLst>
                </a:gridCol>
                <a:gridCol w="2743200">
                  <a:extLst>
                    <a:ext uri="{9D8B030D-6E8A-4147-A177-3AD203B41FA5}">
                      <a16:colId xmlns:a16="http://schemas.microsoft.com/office/drawing/2014/main" val="397064432"/>
                    </a:ext>
                  </a:extLst>
                </a:gridCol>
              </a:tblGrid>
              <a:tr h="370840">
                <a:tc>
                  <a:txBody>
                    <a:bodyPr/>
                    <a:lstStyle/>
                    <a:p>
                      <a:r>
                        <a:rPr lang="en-US" dirty="0" smtClean="0"/>
                        <a:t>Operator</a:t>
                      </a:r>
                      <a:endParaRPr lang="en-US" dirty="0"/>
                    </a:p>
                  </a:txBody>
                  <a:tcPr/>
                </a:tc>
                <a:tc>
                  <a:txBody>
                    <a:bodyPr/>
                    <a:lstStyle/>
                    <a:p>
                      <a:r>
                        <a:rPr lang="en-US" dirty="0" smtClean="0"/>
                        <a:t>Description</a:t>
                      </a:r>
                      <a:endParaRPr lang="en-US" dirty="0"/>
                    </a:p>
                  </a:txBody>
                  <a:tcPr/>
                </a:tc>
                <a:tc>
                  <a:txBody>
                    <a:bodyPr/>
                    <a:lstStyle/>
                    <a:p>
                      <a:r>
                        <a:rPr lang="en-US" dirty="0" smtClean="0"/>
                        <a:t>Example(a=4,b=2)</a:t>
                      </a:r>
                      <a:endParaRPr lang="en-US" dirty="0"/>
                    </a:p>
                  </a:txBody>
                  <a:tcPr/>
                </a:tc>
                <a:extLst>
                  <a:ext uri="{0D108BD9-81ED-4DB2-BD59-A6C34878D82A}">
                    <a16:rowId xmlns:a16="http://schemas.microsoft.com/office/drawing/2014/main" val="1004540212"/>
                  </a:ext>
                </a:extLst>
              </a:tr>
              <a:tr h="370840">
                <a:tc>
                  <a:txBody>
                    <a:bodyPr/>
                    <a:lstStyle/>
                    <a:p>
                      <a:pPr algn="ctr"/>
                      <a:r>
                        <a:rPr lang="en-US" dirty="0" smtClean="0"/>
                        <a:t>+</a:t>
                      </a:r>
                      <a:endParaRPr lang="en-US" dirty="0"/>
                    </a:p>
                  </a:txBody>
                  <a:tcPr/>
                </a:tc>
                <a:tc>
                  <a:txBody>
                    <a:bodyPr/>
                    <a:lstStyle/>
                    <a:p>
                      <a:pPr algn="l"/>
                      <a:r>
                        <a:rPr lang="en-US" sz="1800" b="0" i="0" kern="1200" dirty="0" smtClean="0">
                          <a:solidFill>
                            <a:schemeClr val="tx1"/>
                          </a:solidFill>
                          <a:effectLst/>
                          <a:latin typeface="+mn-lt"/>
                          <a:ea typeface="+mn-ea"/>
                          <a:cs typeface="+mn-cs"/>
                        </a:rPr>
                        <a:t>It will add two operands.</a:t>
                      </a:r>
                      <a:endParaRPr lang="en-US" dirty="0"/>
                    </a:p>
                  </a:txBody>
                  <a:tcPr/>
                </a:tc>
                <a:tc>
                  <a:txBody>
                    <a:bodyPr/>
                    <a:lstStyle/>
                    <a:p>
                      <a:r>
                        <a:rPr lang="en-US" dirty="0" smtClean="0"/>
                        <a:t>a + b = 6</a:t>
                      </a:r>
                      <a:endParaRPr lang="en-US" dirty="0"/>
                    </a:p>
                  </a:txBody>
                  <a:tcPr/>
                </a:tc>
                <a:extLst>
                  <a:ext uri="{0D108BD9-81ED-4DB2-BD59-A6C34878D82A}">
                    <a16:rowId xmlns:a16="http://schemas.microsoft.com/office/drawing/2014/main" val="991421315"/>
                  </a:ext>
                </a:extLst>
              </a:tr>
              <a:tr h="370840">
                <a:tc>
                  <a:txBody>
                    <a:bodyPr/>
                    <a:lstStyle/>
                    <a:p>
                      <a:pPr algn="ctr"/>
                      <a:r>
                        <a:rPr lang="en-US" dirty="0" smtClean="0"/>
                        <a:t>–</a:t>
                      </a:r>
                      <a:endParaRPr lang="en-US" dirty="0"/>
                    </a:p>
                  </a:txBody>
                  <a:tcPr/>
                </a:tc>
                <a:tc>
                  <a:txBody>
                    <a:bodyPr/>
                    <a:lstStyle/>
                    <a:p>
                      <a:pPr algn="l"/>
                      <a:r>
                        <a:rPr lang="en-US" sz="1800" b="0" i="0" kern="1200" dirty="0" smtClean="0">
                          <a:solidFill>
                            <a:schemeClr val="tx1"/>
                          </a:solidFill>
                          <a:effectLst/>
                          <a:latin typeface="+mn-lt"/>
                          <a:ea typeface="+mn-ea"/>
                          <a:cs typeface="+mn-cs"/>
                        </a:rPr>
                        <a:t>It will subtract two operands.</a:t>
                      </a:r>
                      <a:endParaRPr lang="en-US" dirty="0"/>
                    </a:p>
                  </a:txBody>
                  <a:tcPr/>
                </a:tc>
                <a:tc>
                  <a:txBody>
                    <a:bodyPr/>
                    <a:lstStyle/>
                    <a:p>
                      <a:r>
                        <a:rPr lang="en-US" dirty="0" smtClean="0"/>
                        <a:t>a – b = 2</a:t>
                      </a:r>
                      <a:endParaRPr lang="en-US" dirty="0"/>
                    </a:p>
                  </a:txBody>
                  <a:tcPr/>
                </a:tc>
                <a:extLst>
                  <a:ext uri="{0D108BD9-81ED-4DB2-BD59-A6C34878D82A}">
                    <a16:rowId xmlns:a16="http://schemas.microsoft.com/office/drawing/2014/main" val="2284419673"/>
                  </a:ext>
                </a:extLst>
              </a:tr>
              <a:tr h="370840">
                <a:tc>
                  <a:txBody>
                    <a:bodyPr/>
                    <a:lstStyle/>
                    <a:p>
                      <a:pPr algn="ctr"/>
                      <a:r>
                        <a:rPr lang="en-US" dirty="0" smtClean="0"/>
                        <a:t>*</a:t>
                      </a:r>
                      <a:endParaRPr lang="en-US" dirty="0"/>
                    </a:p>
                  </a:txBody>
                  <a:tcPr/>
                </a:tc>
                <a:tc>
                  <a:txBody>
                    <a:bodyPr/>
                    <a:lstStyle/>
                    <a:p>
                      <a:pPr algn="l"/>
                      <a:r>
                        <a:rPr lang="en-US" sz="1800" b="0" i="0" kern="1200" dirty="0" smtClean="0">
                          <a:solidFill>
                            <a:schemeClr val="tx1"/>
                          </a:solidFill>
                          <a:effectLst/>
                          <a:latin typeface="+mn-lt"/>
                          <a:ea typeface="+mn-ea"/>
                          <a:cs typeface="+mn-cs"/>
                        </a:rPr>
                        <a:t>It will multiply two operands.</a:t>
                      </a:r>
                      <a:endParaRPr lang="en-US" dirty="0"/>
                    </a:p>
                  </a:txBody>
                  <a:tcPr/>
                </a:tc>
                <a:tc>
                  <a:txBody>
                    <a:bodyPr/>
                    <a:lstStyle/>
                    <a:p>
                      <a:r>
                        <a:rPr lang="en-US" dirty="0" smtClean="0"/>
                        <a:t>a * b = 8</a:t>
                      </a:r>
                      <a:endParaRPr lang="en-US" dirty="0"/>
                    </a:p>
                  </a:txBody>
                  <a:tcPr/>
                </a:tc>
                <a:extLst>
                  <a:ext uri="{0D108BD9-81ED-4DB2-BD59-A6C34878D82A}">
                    <a16:rowId xmlns:a16="http://schemas.microsoft.com/office/drawing/2014/main" val="714650356"/>
                  </a:ext>
                </a:extLst>
              </a:tr>
              <a:tr h="370840">
                <a:tc>
                  <a:txBody>
                    <a:bodyPr/>
                    <a:lstStyle/>
                    <a:p>
                      <a:pPr algn="ctr"/>
                      <a:r>
                        <a:rPr lang="en-US" dirty="0" smtClean="0"/>
                        <a:t>/</a:t>
                      </a:r>
                      <a:endParaRPr lang="en-US" dirty="0"/>
                    </a:p>
                  </a:txBody>
                  <a:tcPr/>
                </a:tc>
                <a:tc>
                  <a:txBody>
                    <a:bodyPr/>
                    <a:lstStyle/>
                    <a:p>
                      <a:pPr algn="l"/>
                      <a:r>
                        <a:rPr lang="en-US" sz="1800" b="0" i="0" kern="1200" dirty="0" smtClean="0">
                          <a:solidFill>
                            <a:schemeClr val="tx1"/>
                          </a:solidFill>
                          <a:effectLst/>
                          <a:latin typeface="+mn-lt"/>
                          <a:ea typeface="+mn-ea"/>
                          <a:cs typeface="+mn-cs"/>
                        </a:rPr>
                        <a:t>It divides two numbers and returns a floating-point result.</a:t>
                      </a:r>
                      <a:endParaRPr lang="en-US" dirty="0"/>
                    </a:p>
                  </a:txBody>
                  <a:tcPr/>
                </a:tc>
                <a:tc>
                  <a:txBody>
                    <a:bodyPr/>
                    <a:lstStyle/>
                    <a:p>
                      <a:r>
                        <a:rPr lang="en-US" dirty="0" smtClean="0"/>
                        <a:t>a / b = 2</a:t>
                      </a:r>
                      <a:endParaRPr lang="en-US" dirty="0"/>
                    </a:p>
                  </a:txBody>
                  <a:tcPr/>
                </a:tc>
                <a:extLst>
                  <a:ext uri="{0D108BD9-81ED-4DB2-BD59-A6C34878D82A}">
                    <a16:rowId xmlns:a16="http://schemas.microsoft.com/office/drawing/2014/main" val="506256650"/>
                  </a:ext>
                </a:extLst>
              </a:tr>
              <a:tr h="370840">
                <a:tc>
                  <a:txBody>
                    <a:bodyPr/>
                    <a:lstStyle/>
                    <a:p>
                      <a:pPr algn="ctr"/>
                      <a:r>
                        <a:rPr lang="en-US" dirty="0" smtClean="0"/>
                        <a:t>^</a:t>
                      </a:r>
                      <a:endParaRPr lang="en-US" dirty="0"/>
                    </a:p>
                  </a:txBody>
                  <a:tcPr/>
                </a:tc>
                <a:tc>
                  <a:txBody>
                    <a:bodyPr/>
                    <a:lstStyle/>
                    <a:p>
                      <a:pPr algn="l"/>
                      <a:r>
                        <a:rPr lang="en-US" sz="1800" b="0" i="0" kern="1200" dirty="0" smtClean="0">
                          <a:solidFill>
                            <a:schemeClr val="tx1"/>
                          </a:solidFill>
                          <a:effectLst/>
                          <a:latin typeface="+mn-lt"/>
                          <a:ea typeface="+mn-ea"/>
                          <a:cs typeface="+mn-cs"/>
                        </a:rPr>
                        <a:t>It raises a number to the power of another number.</a:t>
                      </a:r>
                      <a:endParaRPr lang="en-US" dirty="0"/>
                    </a:p>
                  </a:txBody>
                  <a:tcPr/>
                </a:tc>
                <a:tc>
                  <a:txBody>
                    <a:bodyPr/>
                    <a:lstStyle/>
                    <a:p>
                      <a:r>
                        <a:rPr lang="en-US" dirty="0" smtClean="0"/>
                        <a:t>a ^ b = 16</a:t>
                      </a:r>
                      <a:endParaRPr lang="en-US" dirty="0"/>
                    </a:p>
                  </a:txBody>
                  <a:tcPr/>
                </a:tc>
                <a:extLst>
                  <a:ext uri="{0D108BD9-81ED-4DB2-BD59-A6C34878D82A}">
                    <a16:rowId xmlns:a16="http://schemas.microsoft.com/office/drawing/2014/main" val="3358748448"/>
                  </a:ext>
                </a:extLst>
              </a:tr>
              <a:tr h="370840">
                <a:tc>
                  <a:txBody>
                    <a:bodyPr/>
                    <a:lstStyle/>
                    <a:p>
                      <a:pPr algn="ctr"/>
                      <a:r>
                        <a:rPr lang="en-US" dirty="0" smtClean="0"/>
                        <a:t>Mod</a:t>
                      </a:r>
                      <a:endParaRPr lang="en-US" dirty="0"/>
                    </a:p>
                  </a:txBody>
                  <a:tcPr/>
                </a:tc>
                <a:tc>
                  <a:txBody>
                    <a:bodyPr/>
                    <a:lstStyle/>
                    <a:p>
                      <a:pPr algn="l"/>
                      <a:r>
                        <a:rPr lang="en-US" sz="1800" b="0" i="0" kern="1200" dirty="0" smtClean="0">
                          <a:solidFill>
                            <a:schemeClr val="tx1"/>
                          </a:solidFill>
                          <a:effectLst/>
                          <a:latin typeface="+mn-lt"/>
                          <a:ea typeface="+mn-ea"/>
                          <a:cs typeface="+mn-cs"/>
                        </a:rPr>
                        <a:t>It divides two numbers and returns only the remainder.</a:t>
                      </a:r>
                      <a:endParaRPr lang="en-US" dirty="0"/>
                    </a:p>
                  </a:txBody>
                  <a:tcPr/>
                </a:tc>
                <a:tc>
                  <a:txBody>
                    <a:bodyPr/>
                    <a:lstStyle/>
                    <a:p>
                      <a:r>
                        <a:rPr lang="en-US" dirty="0" smtClean="0"/>
                        <a:t>a Mod b = 0</a:t>
                      </a:r>
                      <a:endParaRPr lang="en-US" dirty="0"/>
                    </a:p>
                  </a:txBody>
                  <a:tcPr/>
                </a:tc>
                <a:extLst>
                  <a:ext uri="{0D108BD9-81ED-4DB2-BD59-A6C34878D82A}">
                    <a16:rowId xmlns:a16="http://schemas.microsoft.com/office/drawing/2014/main" val="467051235"/>
                  </a:ext>
                </a:extLst>
              </a:tr>
            </a:tbl>
          </a:graphicData>
        </a:graphic>
      </p:graphicFrame>
    </p:spTree>
    <p:extLst>
      <p:ext uri="{BB962C8B-B14F-4D97-AF65-F5344CB8AC3E}">
        <p14:creationId xmlns:p14="http://schemas.microsoft.com/office/powerpoint/2010/main" val="131532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9601200" cy="609600"/>
          </a:xfrm>
        </p:spPr>
        <p:txBody>
          <a:bodyPr>
            <a:normAutofit fontScale="90000"/>
          </a:bodyPr>
          <a:lstStyle/>
          <a:p>
            <a:r>
              <a:rPr lang="en-US" dirty="0" smtClean="0"/>
              <a:t>Relational Operators </a:t>
            </a:r>
            <a:endParaRPr lang="en-US" dirty="0"/>
          </a:p>
        </p:txBody>
      </p:sp>
      <p:sp>
        <p:nvSpPr>
          <p:cNvPr id="14" name="Content Placeholder 13"/>
          <p:cNvSpPr>
            <a:spLocks noGrp="1"/>
          </p:cNvSpPr>
          <p:nvPr>
            <p:ph idx="1"/>
          </p:nvPr>
        </p:nvSpPr>
        <p:spPr>
          <a:xfrm>
            <a:off x="990600" y="838200"/>
            <a:ext cx="10744200" cy="5715000"/>
          </a:xfrm>
        </p:spPr>
        <p:txBody>
          <a:bodyPr>
            <a:normAutofit/>
          </a:bodyPr>
          <a:lstStyle/>
          <a:p>
            <a:r>
              <a:rPr lang="en-US" dirty="0"/>
              <a:t>In Visual Basic, </a:t>
            </a:r>
            <a:r>
              <a:rPr lang="en-US" b="1" dirty="0"/>
              <a:t>Comparison Operators</a:t>
            </a:r>
            <a:r>
              <a:rPr lang="en-US" dirty="0"/>
              <a:t> are useful to determine whether the defined two operands are equal, greater than or less than, etc. based on our requirements.</a:t>
            </a:r>
          </a:p>
          <a:p>
            <a:r>
              <a:rPr lang="en-US" dirty="0"/>
              <a:t> </a:t>
            </a:r>
            <a:r>
              <a:rPr lang="en-US" dirty="0"/>
              <a:t>The </a:t>
            </a:r>
            <a:r>
              <a:rPr lang="en-US" dirty="0"/>
              <a:t>following table lists the different types of comparison operators available in Visual Basic.</a:t>
            </a:r>
          </a:p>
          <a:p>
            <a:pPr marL="0" indent="0">
              <a:buNone/>
            </a:pPr>
            <a:endParaRPr lang="en-US" dirty="0"/>
          </a:p>
        </p:txBody>
      </p:sp>
      <p:graphicFrame>
        <p:nvGraphicFramePr>
          <p:cNvPr id="3" name="Table 2"/>
          <p:cNvGraphicFramePr>
            <a:graphicFrameLocks noGrp="1"/>
          </p:cNvGraphicFramePr>
          <p:nvPr>
            <p:extLst/>
          </p:nvPr>
        </p:nvGraphicFramePr>
        <p:xfrm>
          <a:off x="990600" y="2667000"/>
          <a:ext cx="10439400" cy="3672840"/>
        </p:xfrm>
        <a:graphic>
          <a:graphicData uri="http://schemas.openxmlformats.org/drawingml/2006/table">
            <a:tbl>
              <a:tblPr firstRow="1" bandRow="1">
                <a:tableStyleId>{3B4B98B0-60AC-42C2-AFA5-B58CD77FA1E5}</a:tableStyleId>
              </a:tblPr>
              <a:tblGrid>
                <a:gridCol w="1705008">
                  <a:extLst>
                    <a:ext uri="{9D8B030D-6E8A-4147-A177-3AD203B41FA5}">
                      <a16:colId xmlns:a16="http://schemas.microsoft.com/office/drawing/2014/main" val="341711732"/>
                    </a:ext>
                  </a:extLst>
                </a:gridCol>
                <a:gridCol w="5991192">
                  <a:extLst>
                    <a:ext uri="{9D8B030D-6E8A-4147-A177-3AD203B41FA5}">
                      <a16:colId xmlns:a16="http://schemas.microsoft.com/office/drawing/2014/main" val="2245516837"/>
                    </a:ext>
                  </a:extLst>
                </a:gridCol>
                <a:gridCol w="2743200">
                  <a:extLst>
                    <a:ext uri="{9D8B030D-6E8A-4147-A177-3AD203B41FA5}">
                      <a16:colId xmlns:a16="http://schemas.microsoft.com/office/drawing/2014/main" val="397064432"/>
                    </a:ext>
                  </a:extLst>
                </a:gridCol>
              </a:tblGrid>
              <a:tr h="370840">
                <a:tc>
                  <a:txBody>
                    <a:bodyPr/>
                    <a:lstStyle/>
                    <a:p>
                      <a:r>
                        <a:rPr lang="en-US" dirty="0" smtClean="0"/>
                        <a:t>Operator</a:t>
                      </a:r>
                      <a:endParaRPr lang="en-US" dirty="0"/>
                    </a:p>
                  </a:txBody>
                  <a:tcPr/>
                </a:tc>
                <a:tc>
                  <a:txBody>
                    <a:bodyPr/>
                    <a:lstStyle/>
                    <a:p>
                      <a:r>
                        <a:rPr lang="en-US" dirty="0" smtClean="0"/>
                        <a:t>Description</a:t>
                      </a:r>
                      <a:endParaRPr lang="en-US" dirty="0"/>
                    </a:p>
                  </a:txBody>
                  <a:tcPr/>
                </a:tc>
                <a:tc>
                  <a:txBody>
                    <a:bodyPr/>
                    <a:lstStyle/>
                    <a:p>
                      <a:r>
                        <a:rPr lang="en-US" dirty="0" smtClean="0"/>
                        <a:t>Example(a=10,b=5)</a:t>
                      </a:r>
                      <a:endParaRPr lang="en-US" dirty="0"/>
                    </a:p>
                  </a:txBody>
                  <a:tcPr/>
                </a:tc>
                <a:extLst>
                  <a:ext uri="{0D108BD9-81ED-4DB2-BD59-A6C34878D82A}">
                    <a16:rowId xmlns:a16="http://schemas.microsoft.com/office/drawing/2014/main" val="1004540212"/>
                  </a:ext>
                </a:extLst>
              </a:tr>
              <a:tr h="370840">
                <a:tc>
                  <a:txBody>
                    <a:bodyPr/>
                    <a:lstStyle/>
                    <a:p>
                      <a:pPr algn="ctr"/>
                      <a:r>
                        <a:rPr lang="en-US" dirty="0" smtClean="0"/>
                        <a:t>&lt;</a:t>
                      </a:r>
                      <a:endParaRPr lang="en-US" dirty="0"/>
                    </a:p>
                  </a:txBody>
                  <a:tcPr/>
                </a:tc>
                <a:tc>
                  <a:txBody>
                    <a:bodyPr/>
                    <a:lstStyle/>
                    <a:p>
                      <a:pPr algn="l"/>
                      <a:r>
                        <a:rPr lang="en-US" sz="1800" b="0" i="0" kern="1200" dirty="0" smtClean="0">
                          <a:solidFill>
                            <a:schemeClr val="tx1"/>
                          </a:solidFill>
                          <a:effectLst/>
                          <a:latin typeface="+mn-lt"/>
                          <a:ea typeface="+mn-ea"/>
                          <a:cs typeface="+mn-cs"/>
                        </a:rPr>
                        <a:t>It will return true if right operand greater than left operand.</a:t>
                      </a:r>
                      <a:endParaRPr lang="en-US" dirty="0"/>
                    </a:p>
                  </a:txBody>
                  <a:tcPr/>
                </a:tc>
                <a:tc>
                  <a:txBody>
                    <a:bodyPr/>
                    <a:lstStyle/>
                    <a:p>
                      <a:r>
                        <a:rPr lang="en-US" sz="1800" b="0" i="0" kern="1200" dirty="0" smtClean="0">
                          <a:solidFill>
                            <a:schemeClr val="tx1"/>
                          </a:solidFill>
                          <a:effectLst/>
                          <a:latin typeface="+mn-lt"/>
                          <a:ea typeface="+mn-ea"/>
                          <a:cs typeface="+mn-cs"/>
                        </a:rPr>
                        <a:t>a &lt; b = False</a:t>
                      </a:r>
                      <a:endParaRPr lang="en-US" dirty="0"/>
                    </a:p>
                  </a:txBody>
                  <a:tcPr/>
                </a:tc>
                <a:extLst>
                  <a:ext uri="{0D108BD9-81ED-4DB2-BD59-A6C34878D82A}">
                    <a16:rowId xmlns:a16="http://schemas.microsoft.com/office/drawing/2014/main" val="991421315"/>
                  </a:ext>
                </a:extLst>
              </a:tr>
              <a:tr h="370840">
                <a:tc>
                  <a:txBody>
                    <a:bodyPr/>
                    <a:lstStyle/>
                    <a:p>
                      <a:pPr algn="ctr"/>
                      <a:r>
                        <a:rPr lang="en-US" dirty="0" smtClean="0"/>
                        <a:t>&lt;=</a:t>
                      </a:r>
                      <a:endParaRPr lang="en-US" dirty="0"/>
                    </a:p>
                  </a:txBody>
                  <a:tcPr/>
                </a:tc>
                <a:tc>
                  <a:txBody>
                    <a:bodyPr/>
                    <a:lstStyle/>
                    <a:p>
                      <a:pPr algn="l"/>
                      <a:r>
                        <a:rPr lang="en-US" sz="1800" b="0" i="0" kern="1200" dirty="0" smtClean="0">
                          <a:solidFill>
                            <a:schemeClr val="tx1"/>
                          </a:solidFill>
                          <a:effectLst/>
                          <a:latin typeface="+mn-lt"/>
                          <a:ea typeface="+mn-ea"/>
                          <a:cs typeface="+mn-cs"/>
                        </a:rPr>
                        <a:t>It will return true if right operand greater than or equal to the left operand.</a:t>
                      </a:r>
                      <a:endParaRPr lang="en-US" dirty="0"/>
                    </a:p>
                  </a:txBody>
                  <a:tcPr/>
                </a:tc>
                <a:tc>
                  <a:txBody>
                    <a:bodyPr/>
                    <a:lstStyle/>
                    <a:p>
                      <a:r>
                        <a:rPr lang="en-US" sz="1800" b="0" i="0" kern="1200" dirty="0" smtClean="0">
                          <a:solidFill>
                            <a:schemeClr val="tx1"/>
                          </a:solidFill>
                          <a:effectLst/>
                          <a:latin typeface="+mn-lt"/>
                          <a:ea typeface="+mn-ea"/>
                          <a:cs typeface="+mn-cs"/>
                        </a:rPr>
                        <a:t>a &lt;= b = False</a:t>
                      </a:r>
                      <a:endParaRPr lang="en-US" dirty="0"/>
                    </a:p>
                  </a:txBody>
                  <a:tcPr/>
                </a:tc>
                <a:extLst>
                  <a:ext uri="{0D108BD9-81ED-4DB2-BD59-A6C34878D82A}">
                    <a16:rowId xmlns:a16="http://schemas.microsoft.com/office/drawing/2014/main" val="2284419673"/>
                  </a:ext>
                </a:extLst>
              </a:tr>
              <a:tr h="370840">
                <a:tc>
                  <a:txBody>
                    <a:bodyPr/>
                    <a:lstStyle/>
                    <a:p>
                      <a:pPr algn="ctr"/>
                      <a:r>
                        <a:rPr lang="en-US" dirty="0" smtClean="0"/>
                        <a:t>&gt;</a:t>
                      </a:r>
                      <a:endParaRPr lang="en-US" dirty="0"/>
                    </a:p>
                  </a:txBody>
                  <a:tcPr/>
                </a:tc>
                <a:tc>
                  <a:txBody>
                    <a:bodyPr/>
                    <a:lstStyle/>
                    <a:p>
                      <a:pPr algn="l"/>
                      <a:r>
                        <a:rPr lang="en-US" sz="1800" b="0" i="0" kern="1200" dirty="0" smtClean="0">
                          <a:solidFill>
                            <a:schemeClr val="tx1"/>
                          </a:solidFill>
                          <a:effectLst/>
                          <a:latin typeface="+mn-lt"/>
                          <a:ea typeface="+mn-ea"/>
                          <a:cs typeface="+mn-cs"/>
                        </a:rPr>
                        <a:t>It will return true if left operand greater than the right operand.</a:t>
                      </a:r>
                      <a:endParaRPr lang="en-US" dirty="0"/>
                    </a:p>
                  </a:txBody>
                  <a:tcPr/>
                </a:tc>
                <a:tc>
                  <a:txBody>
                    <a:bodyPr/>
                    <a:lstStyle/>
                    <a:p>
                      <a:r>
                        <a:rPr lang="en-US" sz="1800" b="0" i="0" kern="1200" dirty="0" smtClean="0">
                          <a:solidFill>
                            <a:schemeClr val="tx1"/>
                          </a:solidFill>
                          <a:effectLst/>
                          <a:latin typeface="+mn-lt"/>
                          <a:ea typeface="+mn-ea"/>
                          <a:cs typeface="+mn-cs"/>
                        </a:rPr>
                        <a:t>a &gt; b = True</a:t>
                      </a:r>
                      <a:endParaRPr lang="en-US" dirty="0"/>
                    </a:p>
                  </a:txBody>
                  <a:tcPr/>
                </a:tc>
                <a:extLst>
                  <a:ext uri="{0D108BD9-81ED-4DB2-BD59-A6C34878D82A}">
                    <a16:rowId xmlns:a16="http://schemas.microsoft.com/office/drawing/2014/main" val="714650356"/>
                  </a:ext>
                </a:extLst>
              </a:tr>
              <a:tr h="370840">
                <a:tc>
                  <a:txBody>
                    <a:bodyPr/>
                    <a:lstStyle/>
                    <a:p>
                      <a:pPr algn="ctr"/>
                      <a:r>
                        <a:rPr lang="en-US" dirty="0" smtClean="0"/>
                        <a:t>&gt;=</a:t>
                      </a:r>
                      <a:endParaRPr lang="en-US" dirty="0"/>
                    </a:p>
                  </a:txBody>
                  <a:tcPr/>
                </a:tc>
                <a:tc>
                  <a:txBody>
                    <a:bodyPr/>
                    <a:lstStyle/>
                    <a:p>
                      <a:pPr algn="l"/>
                      <a:r>
                        <a:rPr lang="en-US" sz="1800" b="0" i="0" kern="1200" dirty="0" smtClean="0">
                          <a:solidFill>
                            <a:schemeClr val="tx1"/>
                          </a:solidFill>
                          <a:effectLst/>
                          <a:latin typeface="+mn-lt"/>
                          <a:ea typeface="+mn-ea"/>
                          <a:cs typeface="+mn-cs"/>
                        </a:rPr>
                        <a:t>It will return true if left operand greater than or equal to the right operand.</a:t>
                      </a:r>
                      <a:endParaRPr lang="en-US" dirty="0"/>
                    </a:p>
                  </a:txBody>
                  <a:tcPr/>
                </a:tc>
                <a:tc>
                  <a:txBody>
                    <a:bodyPr/>
                    <a:lstStyle/>
                    <a:p>
                      <a:r>
                        <a:rPr lang="en-US" sz="1800" b="0" i="0" kern="1200" dirty="0" smtClean="0">
                          <a:solidFill>
                            <a:schemeClr val="tx1"/>
                          </a:solidFill>
                          <a:effectLst/>
                          <a:latin typeface="+mn-lt"/>
                          <a:ea typeface="+mn-ea"/>
                          <a:cs typeface="+mn-cs"/>
                        </a:rPr>
                        <a:t>a &gt;= b = True</a:t>
                      </a:r>
                      <a:endParaRPr lang="en-US" dirty="0"/>
                    </a:p>
                  </a:txBody>
                  <a:tcPr/>
                </a:tc>
                <a:extLst>
                  <a:ext uri="{0D108BD9-81ED-4DB2-BD59-A6C34878D82A}">
                    <a16:rowId xmlns:a16="http://schemas.microsoft.com/office/drawing/2014/main" val="506256650"/>
                  </a:ext>
                </a:extLst>
              </a:tr>
              <a:tr h="370840">
                <a:tc>
                  <a:txBody>
                    <a:bodyPr/>
                    <a:lstStyle/>
                    <a:p>
                      <a:pPr algn="ctr"/>
                      <a:r>
                        <a:rPr lang="en-US" dirty="0" smtClean="0"/>
                        <a:t>=</a:t>
                      </a:r>
                      <a:endParaRPr lang="en-US" dirty="0"/>
                    </a:p>
                  </a:txBody>
                  <a:tcPr/>
                </a:tc>
                <a:tc>
                  <a:txBody>
                    <a:bodyPr/>
                    <a:lstStyle/>
                    <a:p>
                      <a:pPr algn="l"/>
                      <a:r>
                        <a:rPr lang="en-US" sz="1800" b="0" i="0" kern="1200" dirty="0" smtClean="0">
                          <a:solidFill>
                            <a:schemeClr val="tx1"/>
                          </a:solidFill>
                          <a:effectLst/>
                          <a:latin typeface="+mn-lt"/>
                          <a:ea typeface="+mn-ea"/>
                          <a:cs typeface="+mn-cs"/>
                        </a:rPr>
                        <a:t>It will return true if both operands are equal.</a:t>
                      </a:r>
                      <a:endParaRPr lang="en-US" dirty="0"/>
                    </a:p>
                  </a:txBody>
                  <a:tcPr/>
                </a:tc>
                <a:tc>
                  <a:txBody>
                    <a:bodyPr/>
                    <a:lstStyle/>
                    <a:p>
                      <a:r>
                        <a:rPr lang="en-US" sz="1800" b="0" i="0" kern="1200" dirty="0" smtClean="0">
                          <a:solidFill>
                            <a:schemeClr val="tx1"/>
                          </a:solidFill>
                          <a:effectLst/>
                          <a:latin typeface="+mn-lt"/>
                          <a:ea typeface="+mn-ea"/>
                          <a:cs typeface="+mn-cs"/>
                        </a:rPr>
                        <a:t>a = b = False</a:t>
                      </a:r>
                      <a:endParaRPr lang="en-US" dirty="0"/>
                    </a:p>
                  </a:txBody>
                  <a:tcPr/>
                </a:tc>
                <a:extLst>
                  <a:ext uri="{0D108BD9-81ED-4DB2-BD59-A6C34878D82A}">
                    <a16:rowId xmlns:a16="http://schemas.microsoft.com/office/drawing/2014/main" val="3358748448"/>
                  </a:ext>
                </a:extLst>
              </a:tr>
              <a:tr h="370840">
                <a:tc>
                  <a:txBody>
                    <a:bodyPr/>
                    <a:lstStyle/>
                    <a:p>
                      <a:pPr algn="ctr"/>
                      <a:r>
                        <a:rPr lang="en-US" dirty="0" smtClean="0"/>
                        <a:t>&lt;&gt;</a:t>
                      </a:r>
                      <a:endParaRPr lang="en-US" dirty="0"/>
                    </a:p>
                  </a:txBody>
                  <a:tcPr/>
                </a:tc>
                <a:tc>
                  <a:txBody>
                    <a:bodyPr/>
                    <a:lstStyle/>
                    <a:p>
                      <a:pPr algn="l"/>
                      <a:r>
                        <a:rPr lang="en-US" sz="1800" b="0" i="0" kern="1200" dirty="0" smtClean="0">
                          <a:solidFill>
                            <a:schemeClr val="tx1"/>
                          </a:solidFill>
                          <a:effectLst/>
                          <a:latin typeface="+mn-lt"/>
                          <a:ea typeface="+mn-ea"/>
                          <a:cs typeface="+mn-cs"/>
                        </a:rPr>
                        <a:t>It will return true if both operands are not equal.</a:t>
                      </a:r>
                      <a:endParaRPr lang="en-US" dirty="0"/>
                    </a:p>
                  </a:txBody>
                  <a:tcPr/>
                </a:tc>
                <a:tc>
                  <a:txBody>
                    <a:bodyPr/>
                    <a:lstStyle/>
                    <a:p>
                      <a:r>
                        <a:rPr lang="en-US" sz="1800" b="0" i="0" kern="1200" dirty="0" smtClean="0">
                          <a:solidFill>
                            <a:schemeClr val="tx1"/>
                          </a:solidFill>
                          <a:effectLst/>
                          <a:latin typeface="+mn-lt"/>
                          <a:ea typeface="+mn-ea"/>
                          <a:cs typeface="+mn-cs"/>
                        </a:rPr>
                        <a:t>a &lt;&gt; b = True</a:t>
                      </a:r>
                      <a:endParaRPr lang="en-US" dirty="0"/>
                    </a:p>
                  </a:txBody>
                  <a:tcPr/>
                </a:tc>
                <a:extLst>
                  <a:ext uri="{0D108BD9-81ED-4DB2-BD59-A6C34878D82A}">
                    <a16:rowId xmlns:a16="http://schemas.microsoft.com/office/drawing/2014/main" val="467051235"/>
                  </a:ext>
                </a:extLst>
              </a:tr>
            </a:tbl>
          </a:graphicData>
        </a:graphic>
      </p:graphicFrame>
    </p:spTree>
    <p:extLst>
      <p:ext uri="{BB962C8B-B14F-4D97-AF65-F5344CB8AC3E}">
        <p14:creationId xmlns:p14="http://schemas.microsoft.com/office/powerpoint/2010/main" val="144133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9601200" cy="609600"/>
          </a:xfrm>
        </p:spPr>
        <p:txBody>
          <a:bodyPr>
            <a:normAutofit fontScale="90000"/>
          </a:bodyPr>
          <a:lstStyle/>
          <a:p>
            <a:r>
              <a:rPr lang="en-US" dirty="0" smtClean="0"/>
              <a:t>Logical Operators </a:t>
            </a:r>
            <a:endParaRPr lang="en-US" dirty="0"/>
          </a:p>
        </p:txBody>
      </p:sp>
      <p:sp>
        <p:nvSpPr>
          <p:cNvPr id="14" name="Content Placeholder 13"/>
          <p:cNvSpPr>
            <a:spLocks noGrp="1"/>
          </p:cNvSpPr>
          <p:nvPr>
            <p:ph idx="1"/>
          </p:nvPr>
        </p:nvSpPr>
        <p:spPr>
          <a:xfrm>
            <a:off x="990600" y="838200"/>
            <a:ext cx="10744200" cy="5715000"/>
          </a:xfrm>
        </p:spPr>
        <p:txBody>
          <a:bodyPr>
            <a:normAutofit/>
          </a:bodyPr>
          <a:lstStyle/>
          <a:p>
            <a:r>
              <a:rPr lang="en-US" dirty="0"/>
              <a:t>In Visual Basic, </a:t>
            </a:r>
            <a:r>
              <a:rPr lang="en-US" b="1" dirty="0"/>
              <a:t>Logical / Bitwise</a:t>
            </a:r>
            <a:r>
              <a:rPr lang="en-US" dirty="0"/>
              <a:t> Operators are useful to perform the logical operation between two operands like AND, OR, etc. based on our requirements. The Logical / Bitwise Operators will always work with Boolean expressions (</a:t>
            </a:r>
            <a:r>
              <a:rPr lang="en-US" b="1" dirty="0"/>
              <a:t>true</a:t>
            </a:r>
            <a:r>
              <a:rPr lang="en-US" dirty="0"/>
              <a:t> or </a:t>
            </a:r>
            <a:r>
              <a:rPr lang="en-US" b="1" dirty="0"/>
              <a:t>false</a:t>
            </a:r>
            <a:r>
              <a:rPr lang="en-US" dirty="0"/>
              <a:t>) and return Boolean values.</a:t>
            </a:r>
          </a:p>
          <a:p>
            <a:r>
              <a:rPr lang="en-US" dirty="0"/>
              <a:t> </a:t>
            </a:r>
            <a:r>
              <a:rPr lang="en-US" dirty="0"/>
              <a:t>The </a:t>
            </a:r>
            <a:r>
              <a:rPr lang="en-US" dirty="0"/>
              <a:t>following table lists the different types of logical/bitwise operators available in Visual Basic.</a:t>
            </a:r>
          </a:p>
          <a:p>
            <a:pPr marL="0" indent="0">
              <a:buNone/>
            </a:pPr>
            <a:endParaRPr lang="en-US" dirty="0"/>
          </a:p>
        </p:txBody>
      </p:sp>
      <p:graphicFrame>
        <p:nvGraphicFramePr>
          <p:cNvPr id="3" name="Table 2"/>
          <p:cNvGraphicFramePr>
            <a:graphicFrameLocks noGrp="1"/>
          </p:cNvGraphicFramePr>
          <p:nvPr>
            <p:extLst/>
          </p:nvPr>
        </p:nvGraphicFramePr>
        <p:xfrm>
          <a:off x="914401" y="2971800"/>
          <a:ext cx="10820401" cy="2021840"/>
        </p:xfrm>
        <a:graphic>
          <a:graphicData uri="http://schemas.openxmlformats.org/drawingml/2006/table">
            <a:tbl>
              <a:tblPr firstRow="1" bandRow="1">
                <a:tableStyleId>{3B4B98B0-60AC-42C2-AFA5-B58CD77FA1E5}</a:tableStyleId>
              </a:tblPr>
              <a:tblGrid>
                <a:gridCol w="1219200">
                  <a:extLst>
                    <a:ext uri="{9D8B030D-6E8A-4147-A177-3AD203B41FA5}">
                      <a16:colId xmlns:a16="http://schemas.microsoft.com/office/drawing/2014/main" val="341711732"/>
                    </a:ext>
                  </a:extLst>
                </a:gridCol>
                <a:gridCol w="6400800">
                  <a:extLst>
                    <a:ext uri="{9D8B030D-6E8A-4147-A177-3AD203B41FA5}">
                      <a16:colId xmlns:a16="http://schemas.microsoft.com/office/drawing/2014/main" val="2245516837"/>
                    </a:ext>
                  </a:extLst>
                </a:gridCol>
                <a:gridCol w="3200401">
                  <a:extLst>
                    <a:ext uri="{9D8B030D-6E8A-4147-A177-3AD203B41FA5}">
                      <a16:colId xmlns:a16="http://schemas.microsoft.com/office/drawing/2014/main" val="397064432"/>
                    </a:ext>
                  </a:extLst>
                </a:gridCol>
              </a:tblGrid>
              <a:tr h="370840">
                <a:tc>
                  <a:txBody>
                    <a:bodyPr/>
                    <a:lstStyle/>
                    <a:p>
                      <a:r>
                        <a:rPr lang="en-US" dirty="0" smtClean="0"/>
                        <a:t>Operator</a:t>
                      </a:r>
                      <a:endParaRPr lang="en-US" dirty="0"/>
                    </a:p>
                  </a:txBody>
                  <a:tcPr/>
                </a:tc>
                <a:tc>
                  <a:txBody>
                    <a:bodyPr/>
                    <a:lstStyle/>
                    <a:p>
                      <a:r>
                        <a:rPr lang="en-US" dirty="0" smtClean="0"/>
                        <a:t>Description</a:t>
                      </a:r>
                      <a:endParaRPr lang="en-US" dirty="0"/>
                    </a:p>
                  </a:txBody>
                  <a:tcPr/>
                </a:tc>
                <a:tc>
                  <a:txBody>
                    <a:bodyPr/>
                    <a:lstStyle/>
                    <a:p>
                      <a:r>
                        <a:rPr lang="en-US" dirty="0" smtClean="0"/>
                        <a:t>Example(a=True, b=False)</a:t>
                      </a:r>
                      <a:endParaRPr lang="en-US" dirty="0"/>
                    </a:p>
                  </a:txBody>
                  <a:tcPr/>
                </a:tc>
                <a:extLst>
                  <a:ext uri="{0D108BD9-81ED-4DB2-BD59-A6C34878D82A}">
                    <a16:rowId xmlns:a16="http://schemas.microsoft.com/office/drawing/2014/main" val="1004540212"/>
                  </a:ext>
                </a:extLst>
              </a:tr>
              <a:tr h="370840">
                <a:tc>
                  <a:txBody>
                    <a:bodyPr/>
                    <a:lstStyle/>
                    <a:p>
                      <a:pPr algn="ctr"/>
                      <a:r>
                        <a:rPr lang="en-US" sz="1800" b="0" i="0" kern="1200" dirty="0" smtClean="0">
                          <a:solidFill>
                            <a:schemeClr val="tx1"/>
                          </a:solidFill>
                          <a:effectLst/>
                          <a:latin typeface="+mn-lt"/>
                          <a:ea typeface="+mn-ea"/>
                          <a:cs typeface="+mn-cs"/>
                        </a:rPr>
                        <a:t>And</a:t>
                      </a:r>
                      <a:endParaRPr lang="en-US" dirty="0"/>
                    </a:p>
                  </a:txBody>
                  <a:tcPr/>
                </a:tc>
                <a:tc>
                  <a:txBody>
                    <a:bodyPr/>
                    <a:lstStyle/>
                    <a:p>
                      <a:pPr algn="l"/>
                      <a:r>
                        <a:rPr lang="en-US" sz="1800" b="0" i="0" kern="1200" dirty="0" smtClean="0">
                          <a:solidFill>
                            <a:schemeClr val="tx1"/>
                          </a:solidFill>
                          <a:effectLst/>
                          <a:latin typeface="+mn-lt"/>
                          <a:ea typeface="+mn-ea"/>
                          <a:cs typeface="+mn-cs"/>
                        </a:rPr>
                        <a:t>It will return true if both operands are non zero.</a:t>
                      </a:r>
                      <a:endParaRPr lang="en-US" dirty="0"/>
                    </a:p>
                  </a:txBody>
                  <a:tcPr/>
                </a:tc>
                <a:tc>
                  <a:txBody>
                    <a:bodyPr/>
                    <a:lstStyle/>
                    <a:p>
                      <a:r>
                        <a:rPr lang="en-US" sz="1800" b="0" i="0" kern="1200" dirty="0" smtClean="0">
                          <a:solidFill>
                            <a:schemeClr val="tx1"/>
                          </a:solidFill>
                          <a:effectLst/>
                          <a:latin typeface="+mn-lt"/>
                          <a:ea typeface="+mn-ea"/>
                          <a:cs typeface="+mn-cs"/>
                        </a:rPr>
                        <a:t>a And b = False</a:t>
                      </a:r>
                      <a:endParaRPr lang="en-US" dirty="0"/>
                    </a:p>
                  </a:txBody>
                  <a:tcPr/>
                </a:tc>
                <a:extLst>
                  <a:ext uri="{0D108BD9-81ED-4DB2-BD59-A6C34878D82A}">
                    <a16:rowId xmlns:a16="http://schemas.microsoft.com/office/drawing/2014/main" val="991421315"/>
                  </a:ext>
                </a:extLst>
              </a:tr>
              <a:tr h="370840">
                <a:tc>
                  <a:txBody>
                    <a:bodyPr/>
                    <a:lstStyle/>
                    <a:p>
                      <a:pPr algn="ctr"/>
                      <a:r>
                        <a:rPr lang="en-US" sz="1800" b="0" i="0" kern="1200" dirty="0" smtClean="0">
                          <a:solidFill>
                            <a:schemeClr val="tx1"/>
                          </a:solidFill>
                          <a:effectLst/>
                          <a:latin typeface="+mn-lt"/>
                          <a:ea typeface="+mn-ea"/>
                          <a:cs typeface="+mn-cs"/>
                        </a:rPr>
                        <a:t>Or</a:t>
                      </a:r>
                      <a:endParaRPr lang="en-US" dirty="0"/>
                    </a:p>
                  </a:txBody>
                  <a:tcPr/>
                </a:tc>
                <a:tc>
                  <a:txBody>
                    <a:bodyPr/>
                    <a:lstStyle/>
                    <a:p>
                      <a:pPr algn="l"/>
                      <a:r>
                        <a:rPr lang="en-US" sz="1800" b="0" i="0" kern="1200" dirty="0" smtClean="0">
                          <a:solidFill>
                            <a:schemeClr val="tx1"/>
                          </a:solidFill>
                          <a:effectLst/>
                          <a:latin typeface="+mn-lt"/>
                          <a:ea typeface="+mn-ea"/>
                          <a:cs typeface="+mn-cs"/>
                        </a:rPr>
                        <a:t>It will return true if any one operand becomes a non zero.</a:t>
                      </a:r>
                      <a:endParaRPr lang="en-US" dirty="0"/>
                    </a:p>
                  </a:txBody>
                  <a:tcPr/>
                </a:tc>
                <a:tc>
                  <a:txBody>
                    <a:bodyPr/>
                    <a:lstStyle/>
                    <a:p>
                      <a:r>
                        <a:rPr lang="en-US" sz="1800" b="0" i="0" kern="1200" dirty="0" smtClean="0">
                          <a:solidFill>
                            <a:schemeClr val="tx1"/>
                          </a:solidFill>
                          <a:effectLst/>
                          <a:latin typeface="+mn-lt"/>
                          <a:ea typeface="+mn-ea"/>
                          <a:cs typeface="+mn-cs"/>
                        </a:rPr>
                        <a:t>a Or b = True</a:t>
                      </a:r>
                      <a:endParaRPr lang="en-US" dirty="0"/>
                    </a:p>
                  </a:txBody>
                  <a:tcPr/>
                </a:tc>
                <a:extLst>
                  <a:ext uri="{0D108BD9-81ED-4DB2-BD59-A6C34878D82A}">
                    <a16:rowId xmlns:a16="http://schemas.microsoft.com/office/drawing/2014/main" val="2284419673"/>
                  </a:ext>
                </a:extLst>
              </a:tr>
              <a:tr h="370840">
                <a:tc>
                  <a:txBody>
                    <a:bodyPr/>
                    <a:lstStyle/>
                    <a:p>
                      <a:pPr algn="ctr"/>
                      <a:r>
                        <a:rPr lang="en-US" sz="1800" b="0" i="0" kern="1200" dirty="0" smtClean="0">
                          <a:solidFill>
                            <a:schemeClr val="tx1"/>
                          </a:solidFill>
                          <a:effectLst/>
                          <a:latin typeface="+mn-lt"/>
                          <a:ea typeface="+mn-ea"/>
                          <a:cs typeface="+mn-cs"/>
                        </a:rPr>
                        <a:t>Not</a:t>
                      </a:r>
                      <a:endParaRPr lang="en-US" dirty="0"/>
                    </a:p>
                  </a:txBody>
                  <a:tcPr/>
                </a:tc>
                <a:tc>
                  <a:txBody>
                    <a:bodyPr/>
                    <a:lstStyle/>
                    <a:p>
                      <a:pPr algn="l"/>
                      <a:r>
                        <a:rPr lang="en-US" sz="1800" b="0" i="0" kern="1200" dirty="0" smtClean="0">
                          <a:solidFill>
                            <a:schemeClr val="tx1"/>
                          </a:solidFill>
                          <a:effectLst/>
                          <a:latin typeface="+mn-lt"/>
                          <a:ea typeface="+mn-ea"/>
                          <a:cs typeface="+mn-cs"/>
                        </a:rPr>
                        <a:t>It will return the reverse of a logical state that means if both operands are non zero then it will return false.</a:t>
                      </a:r>
                      <a:endParaRPr lang="en-US" dirty="0"/>
                    </a:p>
                  </a:txBody>
                  <a:tcPr/>
                </a:tc>
                <a:tc>
                  <a:txBody>
                    <a:bodyPr/>
                    <a:lstStyle/>
                    <a:p>
                      <a:r>
                        <a:rPr lang="en-US" sz="1800" b="0" i="0" kern="1200" dirty="0" smtClean="0">
                          <a:solidFill>
                            <a:schemeClr val="tx1"/>
                          </a:solidFill>
                          <a:effectLst/>
                          <a:latin typeface="+mn-lt"/>
                          <a:ea typeface="+mn-ea"/>
                          <a:cs typeface="+mn-cs"/>
                        </a:rPr>
                        <a:t>Not(a And b) = True</a:t>
                      </a:r>
                      <a:endParaRPr lang="en-US" dirty="0"/>
                    </a:p>
                  </a:txBody>
                  <a:tcPr/>
                </a:tc>
                <a:extLst>
                  <a:ext uri="{0D108BD9-81ED-4DB2-BD59-A6C34878D82A}">
                    <a16:rowId xmlns:a16="http://schemas.microsoft.com/office/drawing/2014/main" val="714650356"/>
                  </a:ext>
                </a:extLst>
              </a:tr>
            </a:tbl>
          </a:graphicData>
        </a:graphic>
      </p:graphicFrame>
    </p:spTree>
    <p:extLst>
      <p:ext uri="{BB962C8B-B14F-4D97-AF65-F5344CB8AC3E}">
        <p14:creationId xmlns:p14="http://schemas.microsoft.com/office/powerpoint/2010/main" val="221205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9601200" cy="609600"/>
          </a:xfrm>
        </p:spPr>
        <p:txBody>
          <a:bodyPr>
            <a:normAutofit fontScale="90000"/>
          </a:bodyPr>
          <a:lstStyle/>
          <a:p>
            <a:r>
              <a:rPr lang="en-US" dirty="0" smtClean="0"/>
              <a:t>Formatting Function </a:t>
            </a:r>
            <a:endParaRPr lang="en-US" dirty="0"/>
          </a:p>
        </p:txBody>
      </p:sp>
      <p:sp>
        <p:nvSpPr>
          <p:cNvPr id="14" name="Content Placeholder 13"/>
          <p:cNvSpPr>
            <a:spLocks noGrp="1"/>
          </p:cNvSpPr>
          <p:nvPr>
            <p:ph idx="1"/>
          </p:nvPr>
        </p:nvSpPr>
        <p:spPr>
          <a:xfrm>
            <a:off x="990600" y="838200"/>
            <a:ext cx="10744200" cy="5715000"/>
          </a:xfrm>
        </p:spPr>
        <p:txBody>
          <a:bodyPr>
            <a:normAutofit/>
          </a:bodyPr>
          <a:lstStyle/>
          <a:p>
            <a:pPr algn="just"/>
            <a:r>
              <a:rPr lang="en-US" dirty="0"/>
              <a:t>It is important to make sure that results of an expression are </a:t>
            </a:r>
            <a:r>
              <a:rPr lang="en-US" b="1" dirty="0"/>
              <a:t>formatted</a:t>
            </a:r>
            <a:r>
              <a:rPr lang="en-US" dirty="0"/>
              <a:t> nicely if the output is to be displayed to the user. Visual Basic provides a number of formatting functions that can be used to display values nicely.</a:t>
            </a:r>
          </a:p>
          <a:p>
            <a:r>
              <a:rPr lang="en-US" dirty="0"/>
              <a:t>The </a:t>
            </a:r>
            <a:r>
              <a:rPr lang="en-US" b="1" dirty="0" err="1"/>
              <a:t>FormatCurrency</a:t>
            </a:r>
            <a:r>
              <a:rPr lang="en-US" b="1" dirty="0"/>
              <a:t> function</a:t>
            </a:r>
            <a:r>
              <a:rPr lang="en-US" dirty="0"/>
              <a:t> returns a string of characters formatted as a monetary amount with a dollar sign, commas if necessary, and two positions to the right of a decimal point. </a:t>
            </a:r>
            <a:endParaRPr lang="en-US" dirty="0" smtClean="0"/>
          </a:p>
          <a:p>
            <a:r>
              <a:rPr lang="en-US" dirty="0" smtClean="0"/>
              <a:t>Syntax : </a:t>
            </a:r>
            <a:r>
              <a:rPr lang="en-US" dirty="0" err="1" smtClean="0"/>
              <a:t>FormatCurrency</a:t>
            </a:r>
            <a:r>
              <a:rPr lang="en-US" dirty="0" smtClean="0"/>
              <a:t>(Value, </a:t>
            </a:r>
            <a:r>
              <a:rPr lang="en-US" dirty="0" err="1" smtClean="0"/>
              <a:t>no_of_decimal_positions</a:t>
            </a:r>
            <a:r>
              <a:rPr lang="en-US" dirty="0" smtClean="0"/>
              <a:t>)</a:t>
            </a:r>
          </a:p>
          <a:p>
            <a:r>
              <a:rPr lang="en-US" dirty="0" smtClean="0"/>
              <a:t>For </a:t>
            </a:r>
            <a:r>
              <a:rPr lang="en-US" dirty="0"/>
              <a:t>example,        </a:t>
            </a:r>
            <a:endParaRPr lang="en-US" dirty="0" smtClean="0"/>
          </a:p>
          <a:p>
            <a:r>
              <a:rPr lang="en-US" dirty="0" smtClean="0"/>
              <a:t> </a:t>
            </a:r>
            <a:r>
              <a:rPr lang="en-US" dirty="0" err="1"/>
              <a:t>FormatCurrency</a:t>
            </a:r>
            <a:r>
              <a:rPr lang="en-US" dirty="0"/>
              <a:t>(1345.236) = $</a:t>
            </a:r>
            <a:r>
              <a:rPr lang="en-US" dirty="0" smtClean="0"/>
              <a:t>1,345.24</a:t>
            </a:r>
          </a:p>
          <a:p>
            <a:r>
              <a:rPr lang="en-US" dirty="0" err="1" smtClean="0"/>
              <a:t>FormatCurrency</a:t>
            </a:r>
            <a:r>
              <a:rPr lang="en-US" dirty="0" smtClean="0"/>
              <a:t>(0.5) </a:t>
            </a:r>
            <a:r>
              <a:rPr lang="en-US" dirty="0"/>
              <a:t>= </a:t>
            </a:r>
            <a:r>
              <a:rPr lang="en-US" dirty="0" smtClean="0"/>
              <a:t>$0.50</a:t>
            </a:r>
          </a:p>
          <a:p>
            <a:r>
              <a:rPr lang="en-US" dirty="0" err="1" smtClean="0"/>
              <a:t>FormatCurrency</a:t>
            </a:r>
            <a:r>
              <a:rPr lang="en-US" dirty="0" smtClean="0"/>
              <a:t>(1345.236578,3) </a:t>
            </a:r>
            <a:r>
              <a:rPr lang="en-US" dirty="0"/>
              <a:t>= $</a:t>
            </a:r>
            <a:r>
              <a:rPr lang="en-US" dirty="0" smtClean="0"/>
              <a:t>1,345.247</a:t>
            </a:r>
            <a:endParaRPr lang="en-US" dirty="0"/>
          </a:p>
          <a:p>
            <a:endParaRPr lang="en-US" dirty="0"/>
          </a:p>
          <a:p>
            <a:endParaRPr lang="en-US" dirty="0"/>
          </a:p>
        </p:txBody>
      </p:sp>
    </p:spTree>
    <p:extLst>
      <p:ext uri="{BB962C8B-B14F-4D97-AF65-F5344CB8AC3E}">
        <p14:creationId xmlns:p14="http://schemas.microsoft.com/office/powerpoint/2010/main" val="290912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9601200" cy="609600"/>
          </a:xfrm>
        </p:spPr>
        <p:txBody>
          <a:bodyPr>
            <a:normAutofit fontScale="90000"/>
          </a:bodyPr>
          <a:lstStyle/>
          <a:p>
            <a:r>
              <a:rPr lang="en-US" dirty="0" smtClean="0"/>
              <a:t>Formatting Function </a:t>
            </a:r>
            <a:endParaRPr lang="en-US" dirty="0"/>
          </a:p>
        </p:txBody>
      </p:sp>
      <p:sp>
        <p:nvSpPr>
          <p:cNvPr id="14" name="Content Placeholder 13"/>
          <p:cNvSpPr>
            <a:spLocks noGrp="1"/>
          </p:cNvSpPr>
          <p:nvPr>
            <p:ph idx="1"/>
          </p:nvPr>
        </p:nvSpPr>
        <p:spPr>
          <a:xfrm>
            <a:off x="990600" y="838200"/>
            <a:ext cx="10744200" cy="5715000"/>
          </a:xfrm>
        </p:spPr>
        <p:txBody>
          <a:bodyPr>
            <a:normAutofit/>
          </a:bodyPr>
          <a:lstStyle/>
          <a:p>
            <a:r>
              <a:rPr lang="en-US" dirty="0"/>
              <a:t>The </a:t>
            </a:r>
            <a:r>
              <a:rPr lang="en-US" b="1" dirty="0" err="1"/>
              <a:t>FormatNumber</a:t>
            </a:r>
            <a:r>
              <a:rPr lang="en-US" b="1" dirty="0"/>
              <a:t> function</a:t>
            </a:r>
            <a:r>
              <a:rPr lang="en-US" dirty="0"/>
              <a:t> works similarly as the </a:t>
            </a:r>
            <a:r>
              <a:rPr lang="en-US" dirty="0" err="1"/>
              <a:t>FormatCurrency</a:t>
            </a:r>
            <a:r>
              <a:rPr lang="en-US" dirty="0"/>
              <a:t> function except that the dollar sign is not outputted. It is easy to prevent the numbers to the right of the decimal from being displayed by adding a second argument. </a:t>
            </a:r>
            <a:endParaRPr lang="en-US" dirty="0" smtClean="0"/>
          </a:p>
          <a:p>
            <a:r>
              <a:rPr lang="en-US" dirty="0" smtClean="0"/>
              <a:t>Syntax : </a:t>
            </a:r>
            <a:r>
              <a:rPr lang="en-US" dirty="0" err="1" smtClean="0"/>
              <a:t>FormatNumber</a:t>
            </a:r>
            <a:r>
              <a:rPr lang="en-US" dirty="0" smtClean="0"/>
              <a:t>(Value</a:t>
            </a:r>
            <a:r>
              <a:rPr lang="en-US" dirty="0"/>
              <a:t>, </a:t>
            </a:r>
            <a:r>
              <a:rPr lang="en-US" dirty="0" err="1" smtClean="0"/>
              <a:t>no_of_decimal_positions</a:t>
            </a:r>
            <a:r>
              <a:rPr lang="en-US" dirty="0" smtClean="0"/>
              <a:t>)</a:t>
            </a:r>
            <a:endParaRPr lang="en-US" dirty="0"/>
          </a:p>
          <a:p>
            <a:r>
              <a:rPr lang="en-US" dirty="0" smtClean="0"/>
              <a:t>For </a:t>
            </a:r>
            <a:r>
              <a:rPr lang="en-US" dirty="0"/>
              <a:t>example,      </a:t>
            </a:r>
            <a:endParaRPr lang="en-US" dirty="0" smtClean="0"/>
          </a:p>
          <a:p>
            <a:r>
              <a:rPr lang="en-US" dirty="0" err="1" smtClean="0"/>
              <a:t>FormatNumber</a:t>
            </a:r>
            <a:r>
              <a:rPr lang="en-US" dirty="0" smtClean="0"/>
              <a:t>(1345.236</a:t>
            </a:r>
            <a:r>
              <a:rPr lang="en-US" dirty="0"/>
              <a:t>, 0) = </a:t>
            </a:r>
            <a:r>
              <a:rPr lang="en-US" dirty="0" smtClean="0"/>
              <a:t>1,345</a:t>
            </a:r>
          </a:p>
          <a:p>
            <a:r>
              <a:rPr lang="en-US" dirty="0" err="1"/>
              <a:t>FormatNumber</a:t>
            </a:r>
            <a:r>
              <a:rPr lang="en-US" dirty="0"/>
              <a:t>(1345.236, </a:t>
            </a:r>
            <a:r>
              <a:rPr lang="en-US" dirty="0" smtClean="0"/>
              <a:t>2) </a:t>
            </a:r>
            <a:r>
              <a:rPr lang="en-US" dirty="0"/>
              <a:t>= </a:t>
            </a:r>
            <a:r>
              <a:rPr lang="en-US" dirty="0" smtClean="0"/>
              <a:t>1,345.24</a:t>
            </a:r>
            <a:endParaRPr lang="en-US" dirty="0"/>
          </a:p>
          <a:p>
            <a:endParaRPr lang="en-US" dirty="0"/>
          </a:p>
        </p:txBody>
      </p:sp>
    </p:spTree>
    <p:extLst>
      <p:ext uri="{BB962C8B-B14F-4D97-AF65-F5344CB8AC3E}">
        <p14:creationId xmlns:p14="http://schemas.microsoft.com/office/powerpoint/2010/main" val="38417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9601200" cy="609600"/>
          </a:xfrm>
        </p:spPr>
        <p:txBody>
          <a:bodyPr>
            <a:normAutofit fontScale="90000"/>
          </a:bodyPr>
          <a:lstStyle/>
          <a:p>
            <a:r>
              <a:rPr lang="en-US" dirty="0" smtClean="0"/>
              <a:t>Formatting Function </a:t>
            </a:r>
            <a:endParaRPr lang="en-US" dirty="0"/>
          </a:p>
        </p:txBody>
      </p:sp>
      <p:sp>
        <p:nvSpPr>
          <p:cNvPr id="14" name="Content Placeholder 13"/>
          <p:cNvSpPr>
            <a:spLocks noGrp="1"/>
          </p:cNvSpPr>
          <p:nvPr>
            <p:ph idx="1"/>
          </p:nvPr>
        </p:nvSpPr>
        <p:spPr>
          <a:xfrm>
            <a:off x="990600" y="838200"/>
            <a:ext cx="10744200" cy="5715000"/>
          </a:xfrm>
        </p:spPr>
        <p:txBody>
          <a:bodyPr>
            <a:normAutofit/>
          </a:bodyPr>
          <a:lstStyle/>
          <a:p>
            <a:r>
              <a:rPr lang="en-US" dirty="0" smtClean="0"/>
              <a:t>The</a:t>
            </a:r>
            <a:r>
              <a:rPr lang="en-US" dirty="0"/>
              <a:t> </a:t>
            </a:r>
            <a:r>
              <a:rPr lang="en-US" b="1" dirty="0" err="1"/>
              <a:t>FormatPercent</a:t>
            </a:r>
            <a:r>
              <a:rPr lang="en-US" b="1" dirty="0"/>
              <a:t> function</a:t>
            </a:r>
            <a:r>
              <a:rPr lang="en-US" dirty="0"/>
              <a:t> can be used to automatically multiply the argument by 100 and add a percent sign. </a:t>
            </a:r>
            <a:endParaRPr lang="en-US" dirty="0" smtClean="0"/>
          </a:p>
          <a:p>
            <a:r>
              <a:rPr lang="en-US" dirty="0" smtClean="0"/>
              <a:t>Syntax : </a:t>
            </a:r>
            <a:r>
              <a:rPr lang="en-US" dirty="0" err="1" smtClean="0"/>
              <a:t>FormatPercent</a:t>
            </a:r>
            <a:r>
              <a:rPr lang="en-US" dirty="0" smtClean="0"/>
              <a:t>(Value, </a:t>
            </a:r>
            <a:r>
              <a:rPr lang="en-US" dirty="0" err="1"/>
              <a:t>no_of_decimal_positions</a:t>
            </a:r>
            <a:r>
              <a:rPr lang="en-US" dirty="0"/>
              <a:t>)</a:t>
            </a:r>
          </a:p>
          <a:p>
            <a:r>
              <a:rPr lang="en-US" dirty="0" smtClean="0"/>
              <a:t>For </a:t>
            </a:r>
            <a:r>
              <a:rPr lang="en-US" dirty="0"/>
              <a:t>example,     </a:t>
            </a:r>
            <a:endParaRPr lang="en-US" dirty="0" smtClean="0"/>
          </a:p>
          <a:p>
            <a:r>
              <a:rPr lang="en-US" dirty="0" err="1"/>
              <a:t>FormatPercent</a:t>
            </a:r>
            <a:r>
              <a:rPr lang="en-US" dirty="0"/>
              <a:t>(.8241, 0) = 82%   </a:t>
            </a:r>
          </a:p>
          <a:p>
            <a:r>
              <a:rPr lang="en-US" dirty="0" err="1" smtClean="0"/>
              <a:t>FormatPercent</a:t>
            </a:r>
            <a:r>
              <a:rPr lang="en-US" dirty="0"/>
              <a:t>(.8241, 1) = 82.4%     </a:t>
            </a:r>
            <a:endParaRPr lang="en-US" dirty="0" smtClean="0"/>
          </a:p>
          <a:p>
            <a:r>
              <a:rPr lang="en-US" dirty="0" err="1"/>
              <a:t>FormatPercent</a:t>
            </a:r>
            <a:r>
              <a:rPr lang="en-US" dirty="0"/>
              <a:t>(.</a:t>
            </a:r>
            <a:r>
              <a:rPr lang="en-US" dirty="0" smtClean="0"/>
              <a:t>8241) </a:t>
            </a:r>
            <a:r>
              <a:rPr lang="en-US" dirty="0"/>
              <a:t>= </a:t>
            </a:r>
            <a:r>
              <a:rPr lang="en-US" dirty="0" smtClean="0"/>
              <a:t>82% </a:t>
            </a:r>
            <a:r>
              <a:rPr lang="en-US" dirty="0"/>
              <a:t>  </a:t>
            </a:r>
          </a:p>
        </p:txBody>
      </p:sp>
    </p:spTree>
    <p:extLst>
      <p:ext uri="{BB962C8B-B14F-4D97-AF65-F5344CB8AC3E}">
        <p14:creationId xmlns:p14="http://schemas.microsoft.com/office/powerpoint/2010/main" val="297455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5866"/>
            <a:ext cx="9509759" cy="861660"/>
          </a:xfrm>
        </p:spPr>
        <p:txBody>
          <a:bodyPr/>
          <a:lstStyle/>
          <a:p>
            <a:r>
              <a:rPr lang="en-US" sz="4000" b="1" dirty="0"/>
              <a:t>Features of E-commerce:</a:t>
            </a:r>
            <a:endParaRPr lang="en-US" dirty="0"/>
          </a:p>
        </p:txBody>
      </p:sp>
      <p:sp>
        <p:nvSpPr>
          <p:cNvPr id="3" name="Content Placeholder 2"/>
          <p:cNvSpPr>
            <a:spLocks noGrp="1"/>
          </p:cNvSpPr>
          <p:nvPr>
            <p:ph idx="1"/>
          </p:nvPr>
        </p:nvSpPr>
        <p:spPr>
          <a:xfrm>
            <a:off x="886690" y="1286440"/>
            <a:ext cx="10954328" cy="4643305"/>
          </a:xfrm>
        </p:spPr>
        <p:txBody>
          <a:bodyPr>
            <a:noAutofit/>
          </a:bodyPr>
          <a:lstStyle/>
          <a:p>
            <a:r>
              <a:rPr lang="en-US" sz="2800" b="1" dirty="0"/>
              <a:t>Ubiquity</a:t>
            </a:r>
            <a:r>
              <a:rPr lang="en-US" sz="2800" b="1" dirty="0" smtClean="0"/>
              <a:t>: </a:t>
            </a:r>
            <a:endParaRPr lang="en-US" sz="2400" dirty="0"/>
          </a:p>
          <a:p>
            <a:r>
              <a:rPr lang="en-US" sz="2800" b="1" dirty="0"/>
              <a:t>Global Reach</a:t>
            </a:r>
            <a:r>
              <a:rPr lang="en-US" sz="2800" b="1" dirty="0" smtClean="0"/>
              <a:t>: </a:t>
            </a:r>
            <a:endParaRPr lang="en-US" sz="2800" dirty="0"/>
          </a:p>
          <a:p>
            <a:r>
              <a:rPr lang="en-US" sz="2800" b="1" dirty="0"/>
              <a:t>Universal Standards:</a:t>
            </a:r>
            <a:endParaRPr lang="en-US" sz="2800" dirty="0"/>
          </a:p>
          <a:p>
            <a:r>
              <a:rPr lang="en-US" sz="2800" b="1" dirty="0"/>
              <a:t>Information richness:</a:t>
            </a:r>
            <a:endParaRPr lang="en-US" sz="2800" dirty="0"/>
          </a:p>
          <a:p>
            <a:r>
              <a:rPr lang="en-US" sz="2800" b="1" dirty="0"/>
              <a:t>Interactivity:</a:t>
            </a:r>
            <a:endParaRPr lang="en-US" sz="2800" dirty="0"/>
          </a:p>
          <a:p>
            <a:r>
              <a:rPr lang="en-US" sz="2800" b="1" dirty="0"/>
              <a:t>Information Density:</a:t>
            </a:r>
            <a:endParaRPr lang="en-US" sz="2800" dirty="0"/>
          </a:p>
          <a:p>
            <a:r>
              <a:rPr lang="en-US" sz="2800" b="1" dirty="0"/>
              <a:t>Customization:</a:t>
            </a:r>
            <a:endParaRPr lang="en-US" sz="2800" dirty="0"/>
          </a:p>
          <a:p>
            <a:r>
              <a:rPr lang="en-US" sz="2800" b="1" dirty="0"/>
              <a:t>Social technology:</a:t>
            </a:r>
            <a:endParaRPr lang="en-US" sz="2800" dirty="0"/>
          </a:p>
          <a:p>
            <a:pPr marL="45720" indent="0" algn="just">
              <a:buNone/>
            </a:pPr>
            <a:endParaRPr lang="en-US" sz="2800" dirty="0"/>
          </a:p>
        </p:txBody>
      </p:sp>
    </p:spTree>
    <p:extLst>
      <p:ext uri="{BB962C8B-B14F-4D97-AF65-F5344CB8AC3E}">
        <p14:creationId xmlns:p14="http://schemas.microsoft.com/office/powerpoint/2010/main" val="120347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9601200" cy="609600"/>
          </a:xfrm>
        </p:spPr>
        <p:txBody>
          <a:bodyPr>
            <a:normAutofit fontScale="90000"/>
          </a:bodyPr>
          <a:lstStyle/>
          <a:p>
            <a:r>
              <a:rPr lang="en-US" dirty="0" smtClean="0"/>
              <a:t>Formatting Function </a:t>
            </a:r>
            <a:endParaRPr lang="en-US" dirty="0"/>
          </a:p>
        </p:txBody>
      </p:sp>
      <p:sp>
        <p:nvSpPr>
          <p:cNvPr id="14" name="Content Placeholder 13"/>
          <p:cNvSpPr>
            <a:spLocks noGrp="1"/>
          </p:cNvSpPr>
          <p:nvPr>
            <p:ph idx="1"/>
          </p:nvPr>
        </p:nvSpPr>
        <p:spPr>
          <a:xfrm>
            <a:off x="990600" y="838200"/>
            <a:ext cx="10744200" cy="5715000"/>
          </a:xfrm>
        </p:spPr>
        <p:txBody>
          <a:bodyPr>
            <a:normAutofit/>
          </a:bodyPr>
          <a:lstStyle/>
          <a:p>
            <a:r>
              <a:rPr lang="en-US" dirty="0" smtClean="0"/>
              <a:t>The</a:t>
            </a:r>
            <a:r>
              <a:rPr lang="en-US" dirty="0"/>
              <a:t> </a:t>
            </a:r>
            <a:r>
              <a:rPr lang="en-US" b="1" dirty="0" err="1"/>
              <a:t>FormatDateTime</a:t>
            </a:r>
            <a:r>
              <a:rPr lang="en-US" b="1" dirty="0"/>
              <a:t> function</a:t>
            </a:r>
            <a:r>
              <a:rPr lang="en-US" dirty="0"/>
              <a:t> works along with predefined formats to display dates and/or times. </a:t>
            </a:r>
            <a:endParaRPr lang="en-US" dirty="0" smtClean="0"/>
          </a:p>
          <a:p>
            <a:r>
              <a:rPr lang="en-US" dirty="0" smtClean="0"/>
              <a:t>Syntax : </a:t>
            </a:r>
            <a:r>
              <a:rPr lang="en-US" dirty="0" err="1" smtClean="0"/>
              <a:t>FormatDateTime</a:t>
            </a:r>
            <a:r>
              <a:rPr lang="en-US" dirty="0" smtClean="0"/>
              <a:t>(expression-to-format,[named format])</a:t>
            </a:r>
          </a:p>
          <a:p>
            <a:r>
              <a:rPr lang="en-US" dirty="0" err="1" smtClean="0"/>
              <a:t>vbGeneralDate</a:t>
            </a:r>
            <a:r>
              <a:rPr lang="en-US" dirty="0" smtClean="0"/>
              <a:t> – 3/16/2021 8:30:20 AM</a:t>
            </a:r>
          </a:p>
          <a:p>
            <a:r>
              <a:rPr lang="en-US" dirty="0" err="1" smtClean="0"/>
              <a:t>vbLongDate</a:t>
            </a:r>
            <a:r>
              <a:rPr lang="en-US" dirty="0" smtClean="0"/>
              <a:t> – Tuesday, March 16, 2021</a:t>
            </a:r>
          </a:p>
          <a:p>
            <a:r>
              <a:rPr lang="en-US" dirty="0" err="1" smtClean="0"/>
              <a:t>vbShortDate</a:t>
            </a:r>
            <a:r>
              <a:rPr lang="en-US" dirty="0" smtClean="0"/>
              <a:t> – 3/16/2021</a:t>
            </a:r>
          </a:p>
          <a:p>
            <a:r>
              <a:rPr lang="en-US" dirty="0" err="1" smtClean="0"/>
              <a:t>vbLongTime</a:t>
            </a:r>
            <a:r>
              <a:rPr lang="en-US" dirty="0" smtClean="0"/>
              <a:t> – 8:20:10 AM</a:t>
            </a:r>
          </a:p>
          <a:p>
            <a:r>
              <a:rPr lang="en-US" dirty="0" err="1"/>
              <a:t>vbShortTime</a:t>
            </a:r>
            <a:r>
              <a:rPr lang="en-US" dirty="0" smtClean="0"/>
              <a:t>. – 15:10 (24 </a:t>
            </a:r>
            <a:r>
              <a:rPr lang="en-US" dirty="0" err="1" smtClean="0"/>
              <a:t>hr</a:t>
            </a:r>
            <a:r>
              <a:rPr lang="en-US" dirty="0" smtClean="0"/>
              <a:t> clock)</a:t>
            </a:r>
            <a:endParaRPr lang="en-US" dirty="0"/>
          </a:p>
          <a:p>
            <a:r>
              <a:rPr lang="en-US" dirty="0" smtClean="0"/>
              <a:t>For example,    </a:t>
            </a:r>
          </a:p>
          <a:p>
            <a:r>
              <a:rPr lang="en-US" dirty="0" err="1" smtClean="0"/>
              <a:t>FormatDateTime</a:t>
            </a:r>
            <a:r>
              <a:rPr lang="en-US" dirty="0" smtClean="0"/>
              <a:t>("9/10/98", </a:t>
            </a:r>
            <a:r>
              <a:rPr lang="en-US" dirty="0" err="1" smtClean="0"/>
              <a:t>vbGeneralDate</a:t>
            </a:r>
            <a:r>
              <a:rPr lang="en-US" dirty="0" smtClean="0"/>
              <a:t>) = 9/10/1998 5:23:12 PM   .</a:t>
            </a:r>
            <a:endParaRPr lang="en-US" dirty="0"/>
          </a:p>
        </p:txBody>
      </p:sp>
    </p:spTree>
    <p:extLst>
      <p:ext uri="{BB962C8B-B14F-4D97-AF65-F5344CB8AC3E}">
        <p14:creationId xmlns:p14="http://schemas.microsoft.com/office/powerpoint/2010/main" val="241071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9601200" cy="609600"/>
          </a:xfrm>
        </p:spPr>
        <p:txBody>
          <a:bodyPr>
            <a:normAutofit fontScale="90000"/>
          </a:bodyPr>
          <a:lstStyle/>
          <a:p>
            <a:r>
              <a:rPr lang="en-US" dirty="0" smtClean="0"/>
              <a:t>Control Structures </a:t>
            </a:r>
            <a:endParaRPr lang="en-US" dirty="0"/>
          </a:p>
        </p:txBody>
      </p:sp>
      <p:sp>
        <p:nvSpPr>
          <p:cNvPr id="14" name="Content Placeholder 13"/>
          <p:cNvSpPr>
            <a:spLocks noGrp="1"/>
          </p:cNvSpPr>
          <p:nvPr>
            <p:ph idx="1"/>
          </p:nvPr>
        </p:nvSpPr>
        <p:spPr>
          <a:xfrm>
            <a:off x="990600" y="838200"/>
            <a:ext cx="10744200" cy="5715000"/>
          </a:xfrm>
        </p:spPr>
        <p:txBody>
          <a:bodyPr>
            <a:normAutofit/>
          </a:bodyPr>
          <a:lstStyle/>
          <a:p>
            <a:r>
              <a:rPr lang="en-US" dirty="0"/>
              <a:t>Control Statements are used to control the flow of program's execution</a:t>
            </a:r>
            <a:r>
              <a:rPr lang="en-US" dirty="0" smtClean="0"/>
              <a:t>.</a:t>
            </a:r>
          </a:p>
          <a:p>
            <a:r>
              <a:rPr lang="en-US" dirty="0"/>
              <a:t>Conditional operators </a:t>
            </a:r>
            <a:r>
              <a:rPr lang="en-US" dirty="0" smtClean="0"/>
              <a:t>are used in control structures which are  </a:t>
            </a:r>
            <a:r>
              <a:rPr lang="en-US" dirty="0"/>
              <a:t>very powerful tools, they let the VB program compare data values and then decide what action to take, whether to execute a program or terminate the program and more</a:t>
            </a:r>
            <a:r>
              <a:rPr lang="en-US" dirty="0" smtClean="0"/>
              <a:t>.</a:t>
            </a:r>
          </a:p>
          <a:p>
            <a:pPr marL="0" indent="0">
              <a:buNone/>
            </a:pPr>
            <a:r>
              <a:rPr lang="en-US" dirty="0" smtClean="0"/>
              <a:t>Visual </a:t>
            </a:r>
            <a:r>
              <a:rPr lang="en-US" dirty="0"/>
              <a:t>Basic supports control structures such </a:t>
            </a:r>
            <a:r>
              <a:rPr lang="en-US" dirty="0" smtClean="0"/>
              <a:t>as</a:t>
            </a:r>
          </a:p>
          <a:p>
            <a:r>
              <a:rPr lang="en-US" dirty="0" smtClean="0"/>
              <a:t> If</a:t>
            </a:r>
            <a:r>
              <a:rPr lang="en-US" dirty="0"/>
              <a:t>... </a:t>
            </a:r>
            <a:r>
              <a:rPr lang="en-US" dirty="0" smtClean="0"/>
              <a:t>Then</a:t>
            </a:r>
          </a:p>
          <a:p>
            <a:r>
              <a:rPr lang="en-US" dirty="0" smtClean="0"/>
              <a:t>If</a:t>
            </a:r>
            <a:r>
              <a:rPr lang="en-US" dirty="0"/>
              <a:t>...Then ...</a:t>
            </a:r>
            <a:r>
              <a:rPr lang="en-US" dirty="0" smtClean="0"/>
              <a:t>Else</a:t>
            </a:r>
          </a:p>
          <a:p>
            <a:r>
              <a:rPr lang="en-US" dirty="0" smtClean="0"/>
              <a:t>Select</a:t>
            </a:r>
            <a:r>
              <a:rPr lang="en-US" dirty="0"/>
              <a:t>...</a:t>
            </a:r>
            <a:r>
              <a:rPr lang="en-US" dirty="0" smtClean="0"/>
              <a:t>Case.</a:t>
            </a:r>
            <a:endParaRPr lang="en-US" dirty="0"/>
          </a:p>
          <a:p>
            <a:pPr marL="0" indent="0">
              <a:buNone/>
            </a:pPr>
            <a:endParaRPr lang="en-US" dirty="0"/>
          </a:p>
        </p:txBody>
      </p:sp>
    </p:spTree>
    <p:extLst>
      <p:ext uri="{BB962C8B-B14F-4D97-AF65-F5344CB8AC3E}">
        <p14:creationId xmlns:p14="http://schemas.microsoft.com/office/powerpoint/2010/main" val="90939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9601200" cy="609600"/>
          </a:xfrm>
        </p:spPr>
        <p:txBody>
          <a:bodyPr>
            <a:normAutofit fontScale="90000"/>
          </a:bodyPr>
          <a:lstStyle/>
          <a:p>
            <a:r>
              <a:rPr lang="en-US" dirty="0" smtClean="0"/>
              <a:t>Message Box </a:t>
            </a:r>
            <a:endParaRPr lang="en-US" dirty="0"/>
          </a:p>
        </p:txBody>
      </p:sp>
      <p:sp>
        <p:nvSpPr>
          <p:cNvPr id="14" name="Content Placeholder 13"/>
          <p:cNvSpPr>
            <a:spLocks noGrp="1"/>
          </p:cNvSpPr>
          <p:nvPr>
            <p:ph idx="1"/>
          </p:nvPr>
        </p:nvSpPr>
        <p:spPr>
          <a:xfrm>
            <a:off x="990600" y="838200"/>
            <a:ext cx="10744200" cy="5715000"/>
          </a:xfrm>
        </p:spPr>
        <p:txBody>
          <a:bodyPr>
            <a:normAutofit/>
          </a:bodyPr>
          <a:lstStyle/>
          <a:p>
            <a:pPr marL="0" indent="0">
              <a:buNone/>
            </a:pPr>
            <a:r>
              <a:rPr lang="en-US" b="1" dirty="0"/>
              <a:t>Syntax :</a:t>
            </a:r>
            <a:endParaRPr lang="en-US" dirty="0"/>
          </a:p>
          <a:p>
            <a:pPr marL="0" indent="0">
              <a:buNone/>
            </a:pPr>
            <a:r>
              <a:rPr lang="en-US" b="1" dirty="0" err="1"/>
              <a:t>MsgBox</a:t>
            </a:r>
            <a:r>
              <a:rPr lang="en-US" b="1" dirty="0"/>
              <a:t> ( </a:t>
            </a:r>
            <a:r>
              <a:rPr lang="en-US" dirty="0"/>
              <a:t>Prompt [,</a:t>
            </a:r>
            <a:r>
              <a:rPr lang="en-US" dirty="0" err="1"/>
              <a:t>icons+buttons</a:t>
            </a:r>
            <a:r>
              <a:rPr lang="en-US" dirty="0"/>
              <a:t> ] [,title ] </a:t>
            </a:r>
            <a:r>
              <a:rPr lang="en-US" b="1" dirty="0"/>
              <a:t>)</a:t>
            </a:r>
            <a:endParaRPr lang="en-US" dirty="0"/>
          </a:p>
          <a:p>
            <a:pPr marL="0" indent="0">
              <a:buNone/>
            </a:pPr>
            <a:r>
              <a:rPr lang="en-US" b="1" dirty="0" err="1"/>
              <a:t>memory_variable</a:t>
            </a:r>
            <a:r>
              <a:rPr lang="en-US" b="1" dirty="0"/>
              <a:t> = </a:t>
            </a:r>
            <a:r>
              <a:rPr lang="en-US" b="1" dirty="0" err="1"/>
              <a:t>MsgBox</a:t>
            </a:r>
            <a:r>
              <a:rPr lang="en-US" b="1" dirty="0"/>
              <a:t> ( </a:t>
            </a:r>
            <a:r>
              <a:rPr lang="en-US" dirty="0"/>
              <a:t>prompt [, icons+ buttons] [,title] </a:t>
            </a:r>
            <a:r>
              <a:rPr lang="en-US" b="1" dirty="0"/>
              <a:t>)</a:t>
            </a:r>
            <a:endParaRPr lang="en-US" dirty="0"/>
          </a:p>
          <a:p>
            <a:pPr marL="0" indent="0">
              <a:buNone/>
            </a:pPr>
            <a:r>
              <a:rPr lang="en-US" b="1" dirty="0"/>
              <a:t>Prompt : </a:t>
            </a:r>
            <a:r>
              <a:rPr lang="en-US" dirty="0"/>
              <a:t>String expressions displayed as the message in the dialog box. If prompt consist of more than one line, you can separate the lines using the </a:t>
            </a:r>
            <a:r>
              <a:rPr lang="en-US" b="1" dirty="0" err="1"/>
              <a:t>vbrCrLf</a:t>
            </a:r>
            <a:r>
              <a:rPr lang="en-US" b="1" dirty="0"/>
              <a:t> </a:t>
            </a:r>
            <a:r>
              <a:rPr lang="en-US" dirty="0"/>
              <a:t>constant.</a:t>
            </a:r>
          </a:p>
          <a:p>
            <a:pPr marL="0" indent="0">
              <a:buNone/>
            </a:pPr>
            <a:r>
              <a:rPr lang="en-US" b="1" dirty="0"/>
              <a:t>Icons + Buttons : </a:t>
            </a:r>
            <a:r>
              <a:rPr lang="en-US" dirty="0"/>
              <a:t>Numeric expression that is the sum of values specifying the number and type of buttons and icon to display.</a:t>
            </a:r>
          </a:p>
          <a:p>
            <a:pPr marL="0" indent="0">
              <a:buNone/>
            </a:pPr>
            <a:r>
              <a:rPr lang="en-US" b="1" dirty="0"/>
              <a:t>Title :</a:t>
            </a:r>
            <a:r>
              <a:rPr lang="en-US" b="1" i="1" dirty="0"/>
              <a:t> </a:t>
            </a:r>
            <a:r>
              <a:rPr lang="en-US" dirty="0"/>
              <a:t>String expression displayed in the title bar of the dialog box. If you omit title, the application name is placed in the title bar.</a:t>
            </a:r>
          </a:p>
        </p:txBody>
      </p:sp>
    </p:spTree>
    <p:extLst>
      <p:ext uri="{BB962C8B-B14F-4D97-AF65-F5344CB8AC3E}">
        <p14:creationId xmlns:p14="http://schemas.microsoft.com/office/powerpoint/2010/main" val="357082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9601200" cy="609600"/>
          </a:xfrm>
        </p:spPr>
        <p:txBody>
          <a:bodyPr>
            <a:normAutofit fontScale="90000"/>
          </a:bodyPr>
          <a:lstStyle/>
          <a:p>
            <a:r>
              <a:rPr lang="en-US" dirty="0" smtClean="0"/>
              <a:t>Message Box </a:t>
            </a:r>
            <a:endParaRPr lang="en-US" dirty="0"/>
          </a:p>
        </p:txBody>
      </p:sp>
      <p:sp>
        <p:nvSpPr>
          <p:cNvPr id="14" name="Content Placeholder 13"/>
          <p:cNvSpPr>
            <a:spLocks noGrp="1"/>
          </p:cNvSpPr>
          <p:nvPr>
            <p:ph idx="1"/>
          </p:nvPr>
        </p:nvSpPr>
        <p:spPr>
          <a:xfrm>
            <a:off x="990600" y="838200"/>
            <a:ext cx="10744200" cy="5715000"/>
          </a:xfrm>
        </p:spPr>
        <p:txBody>
          <a:bodyPr>
            <a:normAutofit/>
          </a:bodyPr>
          <a:lstStyle/>
          <a:p>
            <a:pPr marL="342900" indent="-342900"/>
            <a:r>
              <a:rPr lang="en-US" b="1" dirty="0"/>
              <a:t>Buttons</a:t>
            </a:r>
          </a:p>
          <a:p>
            <a:pPr marL="342900" indent="-342900"/>
            <a:endParaRPr lang="en-US" dirty="0"/>
          </a:p>
          <a:p>
            <a:pPr marL="342900" indent="-342900"/>
            <a:endParaRPr lang="en-US" dirty="0"/>
          </a:p>
          <a:p>
            <a:pPr marL="342900" indent="-342900"/>
            <a:endParaRPr lang="en-US" dirty="0"/>
          </a:p>
          <a:p>
            <a:pPr marL="342900" indent="-342900"/>
            <a:endParaRPr lang="en-US" dirty="0"/>
          </a:p>
          <a:p>
            <a:pPr marL="342900" indent="-342900"/>
            <a:endParaRPr lang="en-US" dirty="0"/>
          </a:p>
          <a:p>
            <a:pPr marL="342900" indent="-342900"/>
            <a:endParaRPr lang="en-US" dirty="0"/>
          </a:p>
          <a:p>
            <a:pPr marL="342900" indent="-342900"/>
            <a:r>
              <a:rPr lang="en-US" b="1" dirty="0"/>
              <a:t>Icons</a:t>
            </a:r>
            <a:r>
              <a:rPr lang="en-US" dirty="0"/>
              <a:t> </a:t>
            </a:r>
            <a:endParaRPr lang="en-US" dirty="0"/>
          </a:p>
        </p:txBody>
      </p:sp>
      <p:graphicFrame>
        <p:nvGraphicFramePr>
          <p:cNvPr id="3" name="Table 2"/>
          <p:cNvGraphicFramePr>
            <a:graphicFrameLocks noGrp="1"/>
          </p:cNvGraphicFramePr>
          <p:nvPr>
            <p:extLst/>
          </p:nvPr>
        </p:nvGraphicFramePr>
        <p:xfrm>
          <a:off x="990600" y="4672584"/>
          <a:ext cx="9601200" cy="1981200"/>
        </p:xfrm>
        <a:graphic>
          <a:graphicData uri="http://schemas.openxmlformats.org/drawingml/2006/table">
            <a:tbl>
              <a:tblPr/>
              <a:tblGrid>
                <a:gridCol w="3168396">
                  <a:extLst>
                    <a:ext uri="{9D8B030D-6E8A-4147-A177-3AD203B41FA5}">
                      <a16:colId xmlns:a16="http://schemas.microsoft.com/office/drawing/2014/main" val="720962347"/>
                    </a:ext>
                  </a:extLst>
                </a:gridCol>
                <a:gridCol w="1728216">
                  <a:extLst>
                    <a:ext uri="{9D8B030D-6E8A-4147-A177-3AD203B41FA5}">
                      <a16:colId xmlns:a16="http://schemas.microsoft.com/office/drawing/2014/main" val="2462225901"/>
                    </a:ext>
                  </a:extLst>
                </a:gridCol>
                <a:gridCol w="4704588">
                  <a:extLst>
                    <a:ext uri="{9D8B030D-6E8A-4147-A177-3AD203B41FA5}">
                      <a16:colId xmlns:a16="http://schemas.microsoft.com/office/drawing/2014/main" val="1570720689"/>
                    </a:ext>
                  </a:extLst>
                </a:gridCol>
              </a:tblGrid>
              <a:tr h="0">
                <a:tc>
                  <a:txBody>
                    <a:bodyPr/>
                    <a:lstStyle/>
                    <a:p>
                      <a:pPr algn="ctr"/>
                      <a:r>
                        <a:rPr lang="en-US" sz="2000" b="1" dirty="0">
                          <a:solidFill>
                            <a:srgbClr val="333333"/>
                          </a:solidFill>
                          <a:effectLst/>
                          <a:latin typeface="Arial" panose="020B0604020202020204" pitchFamily="34" charset="0"/>
                        </a:rPr>
                        <a:t>Constant</a:t>
                      </a:r>
                      <a:endParaRPr lang="en-US" sz="2000" b="0" dirty="0">
                        <a:solidFill>
                          <a:srgbClr val="333333"/>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dirty="0">
                          <a:solidFill>
                            <a:srgbClr val="333333"/>
                          </a:solidFill>
                          <a:effectLst/>
                          <a:latin typeface="Arial" panose="020B0604020202020204" pitchFamily="34" charset="0"/>
                        </a:rPr>
                        <a:t>Value</a:t>
                      </a:r>
                      <a:endParaRPr lang="en-US" sz="2000" b="0" dirty="0">
                        <a:solidFill>
                          <a:srgbClr val="333333"/>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dirty="0">
                          <a:solidFill>
                            <a:srgbClr val="333333"/>
                          </a:solidFill>
                          <a:effectLst/>
                          <a:latin typeface="Arial" panose="020B0604020202020204" pitchFamily="34" charset="0"/>
                        </a:rPr>
                        <a:t>Description</a:t>
                      </a:r>
                      <a:endParaRPr lang="en-US" sz="2000" b="0" dirty="0">
                        <a:solidFill>
                          <a:srgbClr val="333333"/>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79109014"/>
                  </a:ext>
                </a:extLst>
              </a:tr>
              <a:tr h="0">
                <a:tc>
                  <a:txBody>
                    <a:bodyPr/>
                    <a:lstStyle/>
                    <a:p>
                      <a:r>
                        <a:rPr lang="en-US" sz="2000" b="1">
                          <a:solidFill>
                            <a:srgbClr val="333333"/>
                          </a:solidFill>
                          <a:effectLst/>
                          <a:latin typeface="Arial" panose="020B0604020202020204" pitchFamily="34" charset="0"/>
                        </a:rPr>
                        <a:t>vbCritical</a:t>
                      </a:r>
                      <a:endParaRPr lang="en-US" sz="2000" b="0">
                        <a:solidFill>
                          <a:srgbClr val="333333"/>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0" dirty="0">
                          <a:solidFill>
                            <a:srgbClr val="333333"/>
                          </a:solidFill>
                          <a:effectLst/>
                          <a:latin typeface="Arial" panose="020B060402020202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000" b="0">
                          <a:solidFill>
                            <a:srgbClr val="333333"/>
                          </a:solidFill>
                          <a:effectLst/>
                          <a:latin typeface="Arial" panose="020B0604020202020204" pitchFamily="34" charset="0"/>
                        </a:rPr>
                        <a:t>Display Critical message icon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84259803"/>
                  </a:ext>
                </a:extLst>
              </a:tr>
              <a:tr h="0">
                <a:tc>
                  <a:txBody>
                    <a:bodyPr/>
                    <a:lstStyle/>
                    <a:p>
                      <a:r>
                        <a:rPr lang="en-US" sz="2000" b="1">
                          <a:solidFill>
                            <a:srgbClr val="333333"/>
                          </a:solidFill>
                          <a:effectLst/>
                          <a:latin typeface="Arial" panose="020B0604020202020204" pitchFamily="34" charset="0"/>
                        </a:rPr>
                        <a:t>vbQuestion</a:t>
                      </a:r>
                      <a:endParaRPr lang="en-US" sz="2000" b="0">
                        <a:solidFill>
                          <a:srgbClr val="333333"/>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0" dirty="0">
                          <a:solidFill>
                            <a:srgbClr val="333333"/>
                          </a:solidFill>
                          <a:effectLst/>
                          <a:latin typeface="Arial" panose="020B0604020202020204" pitchFamily="34"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000" b="0">
                          <a:solidFill>
                            <a:srgbClr val="333333"/>
                          </a:solidFill>
                          <a:effectLst/>
                          <a:latin typeface="Arial" panose="020B0604020202020204" pitchFamily="34" charset="0"/>
                        </a:rPr>
                        <a:t>Display Warning Query icon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80909981"/>
                  </a:ext>
                </a:extLst>
              </a:tr>
              <a:tr h="0">
                <a:tc>
                  <a:txBody>
                    <a:bodyPr/>
                    <a:lstStyle/>
                    <a:p>
                      <a:r>
                        <a:rPr lang="en-US" sz="2000" b="1">
                          <a:solidFill>
                            <a:srgbClr val="333333"/>
                          </a:solidFill>
                          <a:effectLst/>
                          <a:latin typeface="Arial" panose="020B0604020202020204" pitchFamily="34" charset="0"/>
                        </a:rPr>
                        <a:t>vbExclamation</a:t>
                      </a:r>
                      <a:endParaRPr lang="en-US" sz="2000" b="0">
                        <a:solidFill>
                          <a:srgbClr val="333333"/>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0" dirty="0">
                          <a:solidFill>
                            <a:srgbClr val="333333"/>
                          </a:solidFill>
                          <a:effectLst/>
                          <a:latin typeface="Arial" panose="020B0604020202020204" pitchFamily="34" charset="0"/>
                        </a:rPr>
                        <a:t>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000" b="0">
                          <a:solidFill>
                            <a:srgbClr val="333333"/>
                          </a:solidFill>
                          <a:effectLst/>
                          <a:latin typeface="Arial" panose="020B0604020202020204" pitchFamily="34" charset="0"/>
                        </a:rPr>
                        <a:t>Display Warning message icon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79501776"/>
                  </a:ext>
                </a:extLst>
              </a:tr>
              <a:tr h="0">
                <a:tc>
                  <a:txBody>
                    <a:bodyPr/>
                    <a:lstStyle/>
                    <a:p>
                      <a:r>
                        <a:rPr lang="en-US" sz="2000" b="1">
                          <a:solidFill>
                            <a:srgbClr val="333333"/>
                          </a:solidFill>
                          <a:effectLst/>
                          <a:latin typeface="Arial" panose="020B0604020202020204" pitchFamily="34" charset="0"/>
                        </a:rPr>
                        <a:t>vbInformation</a:t>
                      </a:r>
                      <a:endParaRPr lang="en-US" sz="2000" b="0">
                        <a:solidFill>
                          <a:srgbClr val="333333"/>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0">
                          <a:solidFill>
                            <a:srgbClr val="333333"/>
                          </a:solidFill>
                          <a:effectLst/>
                          <a:latin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000" b="0" dirty="0">
                          <a:solidFill>
                            <a:srgbClr val="333333"/>
                          </a:solidFill>
                          <a:effectLst/>
                          <a:latin typeface="Arial" panose="020B0604020202020204" pitchFamily="34" charset="0"/>
                        </a:rPr>
                        <a:t>Display information icon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05404626"/>
                  </a:ext>
                </a:extLst>
              </a:tr>
            </a:tbl>
          </a:graphicData>
        </a:graphic>
      </p:graphicFrame>
      <p:graphicFrame>
        <p:nvGraphicFramePr>
          <p:cNvPr id="4" name="Table 3"/>
          <p:cNvGraphicFramePr>
            <a:graphicFrameLocks noGrp="1"/>
          </p:cNvGraphicFramePr>
          <p:nvPr>
            <p:extLst/>
          </p:nvPr>
        </p:nvGraphicFramePr>
        <p:xfrm>
          <a:off x="990600" y="1295400"/>
          <a:ext cx="9296400" cy="2560320"/>
        </p:xfrm>
        <a:graphic>
          <a:graphicData uri="http://schemas.openxmlformats.org/drawingml/2006/table">
            <a:tbl>
              <a:tblPr/>
              <a:tblGrid>
                <a:gridCol w="2974848">
                  <a:extLst>
                    <a:ext uri="{9D8B030D-6E8A-4147-A177-3AD203B41FA5}">
                      <a16:colId xmlns:a16="http://schemas.microsoft.com/office/drawing/2014/main" val="3493632142"/>
                    </a:ext>
                  </a:extLst>
                </a:gridCol>
                <a:gridCol w="1766315">
                  <a:extLst>
                    <a:ext uri="{9D8B030D-6E8A-4147-A177-3AD203B41FA5}">
                      <a16:colId xmlns:a16="http://schemas.microsoft.com/office/drawing/2014/main" val="1184046366"/>
                    </a:ext>
                  </a:extLst>
                </a:gridCol>
                <a:gridCol w="4555237">
                  <a:extLst>
                    <a:ext uri="{9D8B030D-6E8A-4147-A177-3AD203B41FA5}">
                      <a16:colId xmlns:a16="http://schemas.microsoft.com/office/drawing/2014/main" val="3676563806"/>
                    </a:ext>
                  </a:extLst>
                </a:gridCol>
              </a:tblGrid>
              <a:tr h="285206">
                <a:tc>
                  <a:txBody>
                    <a:bodyPr/>
                    <a:lstStyle/>
                    <a:p>
                      <a:pPr algn="ctr"/>
                      <a:r>
                        <a:rPr lang="en-US" sz="1800" b="1">
                          <a:solidFill>
                            <a:srgbClr val="333333"/>
                          </a:solidFill>
                          <a:effectLst/>
                          <a:latin typeface="Arial" panose="020B0604020202020204" pitchFamily="34" charset="0"/>
                        </a:rPr>
                        <a:t>Constant</a:t>
                      </a:r>
                      <a:endParaRPr lang="en-US" sz="1800" b="0">
                        <a:solidFill>
                          <a:srgbClr val="333333"/>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b="1">
                          <a:solidFill>
                            <a:srgbClr val="333333"/>
                          </a:solidFill>
                          <a:effectLst/>
                          <a:latin typeface="Arial" panose="020B0604020202020204" pitchFamily="34" charset="0"/>
                        </a:rPr>
                        <a:t>Value</a:t>
                      </a:r>
                      <a:endParaRPr lang="en-US" sz="1800" b="0">
                        <a:solidFill>
                          <a:srgbClr val="333333"/>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b="1">
                          <a:solidFill>
                            <a:srgbClr val="333333"/>
                          </a:solidFill>
                          <a:effectLst/>
                          <a:latin typeface="Arial" panose="020B0604020202020204" pitchFamily="34" charset="0"/>
                        </a:rPr>
                        <a:t>Description</a:t>
                      </a:r>
                      <a:endParaRPr lang="en-US" sz="1800" b="0">
                        <a:solidFill>
                          <a:srgbClr val="333333"/>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01291514"/>
                  </a:ext>
                </a:extLst>
              </a:tr>
              <a:tr h="285206">
                <a:tc>
                  <a:txBody>
                    <a:bodyPr/>
                    <a:lstStyle/>
                    <a:p>
                      <a:r>
                        <a:rPr lang="en-US" sz="1800" b="1">
                          <a:solidFill>
                            <a:srgbClr val="333333"/>
                          </a:solidFill>
                          <a:effectLst/>
                          <a:latin typeface="Arial" panose="020B0604020202020204" pitchFamily="34" charset="0"/>
                        </a:rPr>
                        <a:t>vbOkOnly</a:t>
                      </a:r>
                      <a:endParaRPr lang="en-US" sz="1800" b="0">
                        <a:solidFill>
                          <a:srgbClr val="333333"/>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b="0">
                          <a:solidFill>
                            <a:srgbClr val="333333"/>
                          </a:solidFill>
                          <a:effectLst/>
                          <a:latin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800" b="0">
                          <a:solidFill>
                            <a:srgbClr val="333333"/>
                          </a:solidFill>
                          <a:effectLst/>
                          <a:latin typeface="Arial" panose="020B0604020202020204" pitchFamily="34" charset="0"/>
                        </a:rPr>
                        <a:t>Display OK button only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68895287"/>
                  </a:ext>
                </a:extLst>
              </a:tr>
              <a:tr h="285206">
                <a:tc>
                  <a:txBody>
                    <a:bodyPr/>
                    <a:lstStyle/>
                    <a:p>
                      <a:r>
                        <a:rPr lang="en-US" sz="1800" b="1">
                          <a:solidFill>
                            <a:srgbClr val="333333"/>
                          </a:solidFill>
                          <a:effectLst/>
                          <a:latin typeface="Arial" panose="020B0604020202020204" pitchFamily="34" charset="0"/>
                        </a:rPr>
                        <a:t>vbOkCancel</a:t>
                      </a:r>
                      <a:endParaRPr lang="en-US" sz="1800" b="0">
                        <a:solidFill>
                          <a:srgbClr val="333333"/>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b="0">
                          <a:solidFill>
                            <a:srgbClr val="333333"/>
                          </a:solidFill>
                          <a:effectLst/>
                          <a:latin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800" b="0">
                          <a:solidFill>
                            <a:srgbClr val="333333"/>
                          </a:solidFill>
                          <a:effectLst/>
                          <a:latin typeface="Arial" panose="020B0604020202020204" pitchFamily="34" charset="0"/>
                        </a:rPr>
                        <a:t>Display OK and Cancel buttons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81968385"/>
                  </a:ext>
                </a:extLst>
              </a:tr>
              <a:tr h="285206">
                <a:tc>
                  <a:txBody>
                    <a:bodyPr/>
                    <a:lstStyle/>
                    <a:p>
                      <a:r>
                        <a:rPr lang="en-US" sz="1800" b="1" dirty="0" err="1">
                          <a:solidFill>
                            <a:srgbClr val="333333"/>
                          </a:solidFill>
                          <a:effectLst/>
                          <a:latin typeface="Arial" panose="020B0604020202020204" pitchFamily="34" charset="0"/>
                        </a:rPr>
                        <a:t>vbAbortRetryIgnore</a:t>
                      </a:r>
                      <a:endParaRPr lang="en-US" sz="1800" b="0" dirty="0">
                        <a:solidFill>
                          <a:srgbClr val="333333"/>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b="0">
                          <a:solidFill>
                            <a:srgbClr val="333333"/>
                          </a:solidFill>
                          <a:effectLst/>
                          <a:latin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800" b="0">
                          <a:solidFill>
                            <a:srgbClr val="333333"/>
                          </a:solidFill>
                          <a:effectLst/>
                          <a:latin typeface="Arial" panose="020B0604020202020204" pitchFamily="34" charset="0"/>
                        </a:rPr>
                        <a:t>Display Abort, Retry and Ignore buttons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96126090"/>
                  </a:ext>
                </a:extLst>
              </a:tr>
              <a:tr h="285206">
                <a:tc>
                  <a:txBody>
                    <a:bodyPr/>
                    <a:lstStyle/>
                    <a:p>
                      <a:r>
                        <a:rPr lang="en-US" sz="1800" b="1">
                          <a:solidFill>
                            <a:srgbClr val="333333"/>
                          </a:solidFill>
                          <a:effectLst/>
                          <a:latin typeface="Arial" panose="020B0604020202020204" pitchFamily="34" charset="0"/>
                        </a:rPr>
                        <a:t>vbYesNoCancel</a:t>
                      </a:r>
                      <a:endParaRPr lang="en-US" sz="1800" b="0">
                        <a:solidFill>
                          <a:srgbClr val="333333"/>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b="0">
                          <a:solidFill>
                            <a:srgbClr val="333333"/>
                          </a:solidFill>
                          <a:effectLst/>
                          <a:latin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800" b="0" dirty="0">
                          <a:solidFill>
                            <a:srgbClr val="333333"/>
                          </a:solidFill>
                          <a:effectLst/>
                          <a:latin typeface="Arial" panose="020B0604020202020204" pitchFamily="34" charset="0"/>
                        </a:rPr>
                        <a:t>Display Yes, No and Cancel buttons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53410445"/>
                  </a:ext>
                </a:extLst>
              </a:tr>
              <a:tr h="285206">
                <a:tc>
                  <a:txBody>
                    <a:bodyPr/>
                    <a:lstStyle/>
                    <a:p>
                      <a:r>
                        <a:rPr lang="en-US" sz="1800" b="1">
                          <a:solidFill>
                            <a:srgbClr val="333333"/>
                          </a:solidFill>
                          <a:effectLst/>
                          <a:latin typeface="Arial" panose="020B0604020202020204" pitchFamily="34" charset="0"/>
                        </a:rPr>
                        <a:t>vbYesNo</a:t>
                      </a:r>
                      <a:endParaRPr lang="en-US" sz="1800" b="0">
                        <a:solidFill>
                          <a:srgbClr val="333333"/>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b="0">
                          <a:solidFill>
                            <a:srgbClr val="333333"/>
                          </a:solidFill>
                          <a:effectLst/>
                          <a:latin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800" b="0">
                          <a:solidFill>
                            <a:srgbClr val="333333"/>
                          </a:solidFill>
                          <a:effectLst/>
                          <a:latin typeface="Arial" panose="020B0604020202020204" pitchFamily="34" charset="0"/>
                        </a:rPr>
                        <a:t>Display Yes and No buttons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62464772"/>
                  </a:ext>
                </a:extLst>
              </a:tr>
              <a:tr h="285206">
                <a:tc>
                  <a:txBody>
                    <a:bodyPr/>
                    <a:lstStyle/>
                    <a:p>
                      <a:r>
                        <a:rPr lang="en-US" sz="1800" b="1" dirty="0" err="1">
                          <a:solidFill>
                            <a:srgbClr val="333333"/>
                          </a:solidFill>
                          <a:effectLst/>
                          <a:latin typeface="Arial" panose="020B0604020202020204" pitchFamily="34" charset="0"/>
                        </a:rPr>
                        <a:t>vbRetryCancel</a:t>
                      </a:r>
                      <a:endParaRPr lang="en-US" sz="1800" b="0" dirty="0">
                        <a:solidFill>
                          <a:srgbClr val="333333"/>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b="0">
                          <a:solidFill>
                            <a:srgbClr val="333333"/>
                          </a:solidFill>
                          <a:effectLst/>
                          <a:latin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800" b="0" dirty="0">
                          <a:solidFill>
                            <a:srgbClr val="333333"/>
                          </a:solidFill>
                          <a:effectLst/>
                          <a:latin typeface="Arial" panose="020B0604020202020204" pitchFamily="34" charset="0"/>
                        </a:rPr>
                        <a:t>Display Retry and Cancel buttons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92875630"/>
                  </a:ext>
                </a:extLst>
              </a:tr>
            </a:tbl>
          </a:graphicData>
        </a:graphic>
      </p:graphicFrame>
    </p:spTree>
    <p:extLst>
      <p:ext uri="{BB962C8B-B14F-4D97-AF65-F5344CB8AC3E}">
        <p14:creationId xmlns:p14="http://schemas.microsoft.com/office/powerpoint/2010/main" val="358381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9601200" cy="609600"/>
          </a:xfrm>
        </p:spPr>
        <p:txBody>
          <a:bodyPr>
            <a:normAutofit fontScale="90000"/>
          </a:bodyPr>
          <a:lstStyle/>
          <a:p>
            <a:r>
              <a:rPr lang="en-US" dirty="0" smtClean="0"/>
              <a:t>Message Box </a:t>
            </a:r>
            <a:endParaRPr lang="en-US" dirty="0"/>
          </a:p>
        </p:txBody>
      </p:sp>
      <p:sp>
        <p:nvSpPr>
          <p:cNvPr id="14" name="Content Placeholder 13"/>
          <p:cNvSpPr>
            <a:spLocks noGrp="1"/>
          </p:cNvSpPr>
          <p:nvPr>
            <p:ph idx="1"/>
          </p:nvPr>
        </p:nvSpPr>
        <p:spPr>
          <a:xfrm>
            <a:off x="990600" y="838200"/>
            <a:ext cx="10744200" cy="5715000"/>
          </a:xfrm>
        </p:spPr>
        <p:txBody>
          <a:bodyPr>
            <a:normAutofit fontScale="92500" lnSpcReduction="20000"/>
          </a:bodyPr>
          <a:lstStyle/>
          <a:p>
            <a:pPr marL="342900" indent="-342900"/>
            <a:r>
              <a:rPr lang="en-US" b="1" dirty="0"/>
              <a:t>Return Values</a:t>
            </a:r>
          </a:p>
          <a:p>
            <a:pPr marL="342900" indent="-342900"/>
            <a:endParaRPr lang="en-US" b="1" dirty="0"/>
          </a:p>
          <a:p>
            <a:pPr marL="342900" indent="-342900"/>
            <a:endParaRPr lang="en-US" b="1" dirty="0"/>
          </a:p>
          <a:p>
            <a:pPr marL="342900" indent="-342900"/>
            <a:endParaRPr lang="en-US" b="1" dirty="0"/>
          </a:p>
          <a:p>
            <a:pPr marL="342900" indent="-342900"/>
            <a:endParaRPr lang="en-US" b="1" dirty="0"/>
          </a:p>
          <a:p>
            <a:pPr marL="342900" indent="-342900"/>
            <a:endParaRPr lang="en-US" b="1" dirty="0"/>
          </a:p>
          <a:p>
            <a:pPr marL="342900" indent="-342900"/>
            <a:endParaRPr lang="en-US" b="1" dirty="0"/>
          </a:p>
          <a:p>
            <a:pPr marL="342900" indent="-342900"/>
            <a:endParaRPr lang="en-US" b="1" dirty="0"/>
          </a:p>
          <a:p>
            <a:pPr marL="342900" indent="-342900"/>
            <a:endParaRPr lang="en-US" b="1" dirty="0"/>
          </a:p>
          <a:p>
            <a:pPr marL="342900" indent="-342900"/>
            <a:r>
              <a:rPr lang="en-US" b="1" dirty="0"/>
              <a:t>Examples </a:t>
            </a:r>
          </a:p>
          <a:p>
            <a:pPr marL="342900" indent="-342900"/>
            <a:r>
              <a:rPr lang="en-US" dirty="0" err="1"/>
              <a:t>MsgBox</a:t>
            </a:r>
            <a:r>
              <a:rPr lang="en-US" dirty="0"/>
              <a:t> </a:t>
            </a:r>
            <a:r>
              <a:rPr lang="en-US" dirty="0"/>
              <a:t>“Enter the  Number", </a:t>
            </a:r>
            <a:r>
              <a:rPr lang="en-US" dirty="0" err="1"/>
              <a:t>vbOkOnly</a:t>
            </a:r>
            <a:r>
              <a:rPr lang="en-US" dirty="0"/>
              <a:t>, “Number not entered“</a:t>
            </a:r>
            <a:endParaRPr lang="en-US" dirty="0"/>
          </a:p>
          <a:p>
            <a:pPr marL="342900" indent="-342900"/>
            <a:r>
              <a:rPr lang="en-US" dirty="0" err="1"/>
              <a:t>MsgBox</a:t>
            </a:r>
            <a:r>
              <a:rPr lang="en-US" dirty="0"/>
              <a:t> </a:t>
            </a:r>
            <a:r>
              <a:rPr lang="en-US" dirty="0"/>
              <a:t>"No names is selected", </a:t>
            </a:r>
            <a:r>
              <a:rPr lang="en-US" dirty="0" err="1"/>
              <a:t>vbInformation</a:t>
            </a:r>
            <a:r>
              <a:rPr lang="en-US" dirty="0"/>
              <a:t>, "</a:t>
            </a:r>
            <a:r>
              <a:rPr lang="en-US" dirty="0"/>
              <a:t>Error“</a:t>
            </a:r>
          </a:p>
          <a:p>
            <a:pPr marL="342900" indent="-342900"/>
            <a:r>
              <a:rPr lang="en-US" dirty="0" err="1"/>
              <a:t>MsgBox</a:t>
            </a:r>
            <a:r>
              <a:rPr lang="en-US" dirty="0"/>
              <a:t>("Do you want to quit?", </a:t>
            </a:r>
            <a:r>
              <a:rPr lang="en-US" dirty="0" err="1"/>
              <a:t>vbExclamation</a:t>
            </a:r>
            <a:r>
              <a:rPr lang="en-US" dirty="0"/>
              <a:t> + </a:t>
            </a:r>
            <a:r>
              <a:rPr lang="en-US" dirty="0" err="1"/>
              <a:t>vbYesNo</a:t>
            </a:r>
            <a:r>
              <a:rPr lang="en-US" dirty="0"/>
              <a:t>, "Confirm")</a:t>
            </a:r>
            <a:endParaRPr lang="en-US" b="1" dirty="0"/>
          </a:p>
        </p:txBody>
      </p:sp>
      <p:graphicFrame>
        <p:nvGraphicFramePr>
          <p:cNvPr id="3" name="Table 2"/>
          <p:cNvGraphicFramePr>
            <a:graphicFrameLocks noGrp="1"/>
          </p:cNvGraphicFramePr>
          <p:nvPr>
            <p:extLst/>
          </p:nvPr>
        </p:nvGraphicFramePr>
        <p:xfrm>
          <a:off x="1066800" y="1371600"/>
          <a:ext cx="6248400" cy="3169920"/>
        </p:xfrm>
        <a:graphic>
          <a:graphicData uri="http://schemas.openxmlformats.org/drawingml/2006/table">
            <a:tbl>
              <a:tblPr/>
              <a:tblGrid>
                <a:gridCol w="1937004">
                  <a:extLst>
                    <a:ext uri="{9D8B030D-6E8A-4147-A177-3AD203B41FA5}">
                      <a16:colId xmlns:a16="http://schemas.microsoft.com/office/drawing/2014/main" val="3670019101"/>
                    </a:ext>
                  </a:extLst>
                </a:gridCol>
                <a:gridCol w="1249680">
                  <a:extLst>
                    <a:ext uri="{9D8B030D-6E8A-4147-A177-3AD203B41FA5}">
                      <a16:colId xmlns:a16="http://schemas.microsoft.com/office/drawing/2014/main" val="3209725281"/>
                    </a:ext>
                  </a:extLst>
                </a:gridCol>
                <a:gridCol w="3061716">
                  <a:extLst>
                    <a:ext uri="{9D8B030D-6E8A-4147-A177-3AD203B41FA5}">
                      <a16:colId xmlns:a16="http://schemas.microsoft.com/office/drawing/2014/main" val="395442037"/>
                    </a:ext>
                  </a:extLst>
                </a:gridCol>
              </a:tblGrid>
              <a:tr h="0">
                <a:tc>
                  <a:txBody>
                    <a:bodyPr/>
                    <a:lstStyle/>
                    <a:p>
                      <a:pPr algn="ctr"/>
                      <a:r>
                        <a:rPr lang="en-US" sz="2000" b="1">
                          <a:solidFill>
                            <a:srgbClr val="333333"/>
                          </a:solidFill>
                          <a:effectLst/>
                          <a:latin typeface="Arial" panose="020B0604020202020204" pitchFamily="34" charset="0"/>
                        </a:rPr>
                        <a:t>Constant</a:t>
                      </a:r>
                      <a:endParaRPr lang="en-US" sz="2000" b="0">
                        <a:solidFill>
                          <a:srgbClr val="333333"/>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a:solidFill>
                            <a:srgbClr val="333333"/>
                          </a:solidFill>
                          <a:effectLst/>
                          <a:latin typeface="Arial" panose="020B0604020202020204" pitchFamily="34" charset="0"/>
                        </a:rPr>
                        <a:t>Value</a:t>
                      </a:r>
                      <a:endParaRPr lang="en-US" sz="2000" b="0">
                        <a:solidFill>
                          <a:srgbClr val="333333"/>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dirty="0">
                          <a:solidFill>
                            <a:srgbClr val="333333"/>
                          </a:solidFill>
                          <a:effectLst/>
                          <a:latin typeface="Arial" panose="020B0604020202020204" pitchFamily="34" charset="0"/>
                        </a:rPr>
                        <a:t>Description</a:t>
                      </a:r>
                      <a:endParaRPr lang="en-US" sz="2000" b="0" dirty="0">
                        <a:solidFill>
                          <a:srgbClr val="333333"/>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106620740"/>
                  </a:ext>
                </a:extLst>
              </a:tr>
              <a:tr h="0">
                <a:tc>
                  <a:txBody>
                    <a:bodyPr/>
                    <a:lstStyle/>
                    <a:p>
                      <a:r>
                        <a:rPr lang="en-US" sz="2000" b="1">
                          <a:solidFill>
                            <a:srgbClr val="333333"/>
                          </a:solidFill>
                          <a:effectLst/>
                          <a:latin typeface="Arial" panose="020B0604020202020204" pitchFamily="34" charset="0"/>
                        </a:rPr>
                        <a:t>vbOk</a:t>
                      </a:r>
                      <a:endParaRPr lang="en-US" sz="2000" b="0">
                        <a:solidFill>
                          <a:srgbClr val="333333"/>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0" dirty="0">
                          <a:solidFill>
                            <a:srgbClr val="333333"/>
                          </a:solidFill>
                          <a:effectLst/>
                          <a:latin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000" b="0">
                          <a:solidFill>
                            <a:srgbClr val="333333"/>
                          </a:solidFill>
                          <a:effectLst/>
                          <a:latin typeface="Arial" panose="020B0604020202020204" pitchFamily="34" charset="0"/>
                        </a:rPr>
                        <a:t>Ok Button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69429726"/>
                  </a:ext>
                </a:extLst>
              </a:tr>
              <a:tr h="0">
                <a:tc>
                  <a:txBody>
                    <a:bodyPr/>
                    <a:lstStyle/>
                    <a:p>
                      <a:r>
                        <a:rPr lang="en-US" sz="2000" b="1">
                          <a:solidFill>
                            <a:srgbClr val="333333"/>
                          </a:solidFill>
                          <a:effectLst/>
                          <a:latin typeface="Arial" panose="020B0604020202020204" pitchFamily="34" charset="0"/>
                        </a:rPr>
                        <a:t>vbCancel</a:t>
                      </a:r>
                      <a:endParaRPr lang="en-US" sz="2000" b="0">
                        <a:solidFill>
                          <a:srgbClr val="333333"/>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0">
                          <a:solidFill>
                            <a:srgbClr val="333333"/>
                          </a:solidFill>
                          <a:effectLst/>
                          <a:latin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000" b="0">
                          <a:solidFill>
                            <a:srgbClr val="333333"/>
                          </a:solidFill>
                          <a:effectLst/>
                          <a:latin typeface="Arial" panose="020B0604020202020204" pitchFamily="34" charset="0"/>
                        </a:rPr>
                        <a:t>Cancel Button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190673619"/>
                  </a:ext>
                </a:extLst>
              </a:tr>
              <a:tr h="0">
                <a:tc>
                  <a:txBody>
                    <a:bodyPr/>
                    <a:lstStyle/>
                    <a:p>
                      <a:r>
                        <a:rPr lang="en-US" sz="2000" b="1">
                          <a:solidFill>
                            <a:srgbClr val="333333"/>
                          </a:solidFill>
                          <a:effectLst/>
                          <a:latin typeface="Arial" panose="020B0604020202020204" pitchFamily="34" charset="0"/>
                        </a:rPr>
                        <a:t>vbAbort</a:t>
                      </a:r>
                      <a:endParaRPr lang="en-US" sz="2000" b="0">
                        <a:solidFill>
                          <a:srgbClr val="333333"/>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0">
                          <a:solidFill>
                            <a:srgbClr val="333333"/>
                          </a:solidFill>
                          <a:effectLst/>
                          <a:latin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000" b="0">
                          <a:solidFill>
                            <a:srgbClr val="333333"/>
                          </a:solidFill>
                          <a:effectLst/>
                          <a:latin typeface="Arial" panose="020B0604020202020204" pitchFamily="34" charset="0"/>
                        </a:rPr>
                        <a:t>Abort Button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88053420"/>
                  </a:ext>
                </a:extLst>
              </a:tr>
              <a:tr h="0">
                <a:tc>
                  <a:txBody>
                    <a:bodyPr/>
                    <a:lstStyle/>
                    <a:p>
                      <a:r>
                        <a:rPr lang="en-US" sz="2000" b="1">
                          <a:solidFill>
                            <a:srgbClr val="333333"/>
                          </a:solidFill>
                          <a:effectLst/>
                          <a:latin typeface="Arial" panose="020B0604020202020204" pitchFamily="34" charset="0"/>
                        </a:rPr>
                        <a:t>vbRetry</a:t>
                      </a:r>
                      <a:endParaRPr lang="en-US" sz="2000" b="0">
                        <a:solidFill>
                          <a:srgbClr val="333333"/>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0">
                          <a:solidFill>
                            <a:srgbClr val="333333"/>
                          </a:solidFill>
                          <a:effectLst/>
                          <a:latin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000" b="0">
                          <a:solidFill>
                            <a:srgbClr val="333333"/>
                          </a:solidFill>
                          <a:effectLst/>
                          <a:latin typeface="Arial" panose="020B0604020202020204" pitchFamily="34" charset="0"/>
                        </a:rPr>
                        <a:t>Retry Button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38081926"/>
                  </a:ext>
                </a:extLst>
              </a:tr>
              <a:tr h="0">
                <a:tc>
                  <a:txBody>
                    <a:bodyPr/>
                    <a:lstStyle/>
                    <a:p>
                      <a:r>
                        <a:rPr lang="en-US" sz="2000" b="1">
                          <a:solidFill>
                            <a:srgbClr val="333333"/>
                          </a:solidFill>
                          <a:effectLst/>
                          <a:latin typeface="Arial" panose="020B0604020202020204" pitchFamily="34" charset="0"/>
                        </a:rPr>
                        <a:t>vbIgnore</a:t>
                      </a:r>
                      <a:endParaRPr lang="en-US" sz="2000" b="0">
                        <a:solidFill>
                          <a:srgbClr val="333333"/>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0">
                          <a:solidFill>
                            <a:srgbClr val="333333"/>
                          </a:solidFill>
                          <a:effectLst/>
                          <a:latin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000" b="0">
                          <a:solidFill>
                            <a:srgbClr val="333333"/>
                          </a:solidFill>
                          <a:effectLst/>
                          <a:latin typeface="Arial" panose="020B0604020202020204" pitchFamily="34" charset="0"/>
                        </a:rPr>
                        <a:t>Ignore Button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05082615"/>
                  </a:ext>
                </a:extLst>
              </a:tr>
              <a:tr h="0">
                <a:tc>
                  <a:txBody>
                    <a:bodyPr/>
                    <a:lstStyle/>
                    <a:p>
                      <a:r>
                        <a:rPr lang="en-US" sz="2000" b="1">
                          <a:solidFill>
                            <a:srgbClr val="333333"/>
                          </a:solidFill>
                          <a:effectLst/>
                          <a:latin typeface="Arial" panose="020B0604020202020204" pitchFamily="34" charset="0"/>
                        </a:rPr>
                        <a:t>vbYes</a:t>
                      </a:r>
                      <a:endParaRPr lang="en-US" sz="2000" b="0">
                        <a:solidFill>
                          <a:srgbClr val="333333"/>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0">
                          <a:solidFill>
                            <a:srgbClr val="333333"/>
                          </a:solidFill>
                          <a:effectLst/>
                          <a:latin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000" b="0">
                          <a:solidFill>
                            <a:srgbClr val="333333"/>
                          </a:solidFill>
                          <a:effectLst/>
                          <a:latin typeface="Arial" panose="020B0604020202020204" pitchFamily="34" charset="0"/>
                        </a:rPr>
                        <a:t>Yes Button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53952299"/>
                  </a:ext>
                </a:extLst>
              </a:tr>
              <a:tr h="0">
                <a:tc>
                  <a:txBody>
                    <a:bodyPr/>
                    <a:lstStyle/>
                    <a:p>
                      <a:r>
                        <a:rPr lang="en-US" sz="2000" b="1">
                          <a:solidFill>
                            <a:srgbClr val="333333"/>
                          </a:solidFill>
                          <a:effectLst/>
                          <a:latin typeface="Arial" panose="020B0604020202020204" pitchFamily="34" charset="0"/>
                        </a:rPr>
                        <a:t>vbNo</a:t>
                      </a:r>
                      <a:endParaRPr lang="en-US" sz="2000" b="0">
                        <a:solidFill>
                          <a:srgbClr val="333333"/>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0">
                          <a:solidFill>
                            <a:srgbClr val="333333"/>
                          </a:solidFill>
                          <a:effectLst/>
                          <a:latin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000" b="0" dirty="0">
                          <a:solidFill>
                            <a:srgbClr val="333333"/>
                          </a:solidFill>
                          <a:effectLst/>
                          <a:latin typeface="Arial" panose="020B0604020202020204" pitchFamily="34" charset="0"/>
                        </a:rPr>
                        <a:t>No Button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14253330"/>
                  </a:ext>
                </a:extLst>
              </a:tr>
            </a:tbl>
          </a:graphicData>
        </a:graphic>
      </p:graphicFrame>
    </p:spTree>
    <p:extLst>
      <p:ext uri="{BB962C8B-B14F-4D97-AF65-F5344CB8AC3E}">
        <p14:creationId xmlns:p14="http://schemas.microsoft.com/office/powerpoint/2010/main" val="327688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9601200" cy="609600"/>
          </a:xfrm>
        </p:spPr>
        <p:txBody>
          <a:bodyPr>
            <a:normAutofit fontScale="90000"/>
          </a:bodyPr>
          <a:lstStyle/>
          <a:p>
            <a:r>
              <a:rPr lang="en-US" dirty="0" smtClean="0"/>
              <a:t>Loops </a:t>
            </a:r>
            <a:endParaRPr lang="en-US" dirty="0"/>
          </a:p>
        </p:txBody>
      </p:sp>
      <p:sp>
        <p:nvSpPr>
          <p:cNvPr id="14" name="Content Placeholder 13"/>
          <p:cNvSpPr>
            <a:spLocks noGrp="1"/>
          </p:cNvSpPr>
          <p:nvPr>
            <p:ph idx="1"/>
          </p:nvPr>
        </p:nvSpPr>
        <p:spPr>
          <a:xfrm>
            <a:off x="990600" y="838200"/>
            <a:ext cx="10744200" cy="5715000"/>
          </a:xfrm>
        </p:spPr>
        <p:txBody>
          <a:bodyPr>
            <a:normAutofit/>
          </a:bodyPr>
          <a:lstStyle/>
          <a:p>
            <a:r>
              <a:rPr lang="en-US" dirty="0"/>
              <a:t>In Visual Basic, </a:t>
            </a:r>
            <a:r>
              <a:rPr lang="en-US" b="1" dirty="0"/>
              <a:t>For</a:t>
            </a:r>
            <a:r>
              <a:rPr lang="en-US" dirty="0"/>
              <a:t> loop is useful to execute a statement or a group of statements repeatedly until the defined condition returns true</a:t>
            </a:r>
            <a:r>
              <a:rPr lang="en-US" dirty="0" smtClean="0"/>
              <a:t>.</a:t>
            </a:r>
          </a:p>
          <a:p>
            <a:r>
              <a:rPr lang="en-US" dirty="0"/>
              <a:t>Generally, For loop is useful in Visual Basic applications to iterate and execute a certain block of statements repeatedly until the specified number of times.</a:t>
            </a:r>
          </a:p>
          <a:p>
            <a:r>
              <a:rPr lang="en-US" dirty="0"/>
              <a:t>Looping is a very useful feature of Visual Basic because it makes repetitive works easier. </a:t>
            </a:r>
          </a:p>
          <a:p>
            <a:r>
              <a:rPr lang="en-US" dirty="0"/>
              <a:t>There are  three kinds of loops in VB  the </a:t>
            </a:r>
            <a:r>
              <a:rPr lang="en-US" b="1" dirty="0"/>
              <a:t>Do...Loop</a:t>
            </a:r>
            <a:r>
              <a:rPr lang="en-US" dirty="0"/>
              <a:t> ,the </a:t>
            </a:r>
            <a:r>
              <a:rPr lang="en-US" b="1" dirty="0"/>
              <a:t>For.......Next loop</a:t>
            </a:r>
            <a:r>
              <a:rPr lang="en-US" dirty="0"/>
              <a:t> and the </a:t>
            </a:r>
            <a:r>
              <a:rPr lang="en-US" b="1" dirty="0"/>
              <a:t>While.....Wend Loop.</a:t>
            </a:r>
            <a:endParaRPr lang="en-US" dirty="0"/>
          </a:p>
          <a:p>
            <a:endParaRPr lang="en-US" dirty="0" smtClean="0"/>
          </a:p>
          <a:p>
            <a:endParaRPr lang="en-US" dirty="0"/>
          </a:p>
        </p:txBody>
      </p:sp>
    </p:spTree>
    <p:extLst>
      <p:ext uri="{BB962C8B-B14F-4D97-AF65-F5344CB8AC3E}">
        <p14:creationId xmlns:p14="http://schemas.microsoft.com/office/powerpoint/2010/main" val="139095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722376"/>
          </a:xfrm>
        </p:spPr>
        <p:txBody>
          <a:bodyPr/>
          <a:lstStyle/>
          <a:p>
            <a:pPr algn="l"/>
            <a:r>
              <a:rPr lang="en-US" dirty="0" smtClean="0"/>
              <a:t>Do Loop</a:t>
            </a:r>
            <a:endParaRPr lang="en-US" dirty="0"/>
          </a:p>
        </p:txBody>
      </p:sp>
      <p:sp>
        <p:nvSpPr>
          <p:cNvPr id="3" name="Content Placeholder 2"/>
          <p:cNvSpPr>
            <a:spLocks noGrp="1"/>
          </p:cNvSpPr>
          <p:nvPr>
            <p:ph idx="1"/>
          </p:nvPr>
        </p:nvSpPr>
        <p:spPr>
          <a:xfrm>
            <a:off x="502920" y="896112"/>
            <a:ext cx="11079480" cy="5843015"/>
          </a:xfrm>
        </p:spPr>
        <p:txBody>
          <a:bodyPr>
            <a:normAutofit fontScale="92500" lnSpcReduction="20000"/>
          </a:bodyPr>
          <a:lstStyle/>
          <a:p>
            <a:r>
              <a:rPr lang="en-US" dirty="0"/>
              <a:t>The Do Loop statements have four different forms, as shown below</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lvl="0" indent="0" eaLnBrk="0" fontAlgn="base" hangingPunct="0">
              <a:spcBef>
                <a:spcPct val="0"/>
              </a:spcBef>
              <a:spcAft>
                <a:spcPct val="0"/>
              </a:spcAft>
              <a:buNone/>
            </a:pPr>
            <a:r>
              <a:rPr lang="en-US" altLang="en-US" dirty="0" smtClean="0">
                <a:solidFill>
                  <a:srgbClr val="000000"/>
                </a:solidFill>
                <a:latin typeface="Courier New" panose="02070309020205020404" pitchFamily="49" charset="0"/>
              </a:rPr>
              <a:t>Do </a:t>
            </a:r>
            <a:r>
              <a:rPr lang="en-US" altLang="en-US" dirty="0">
                <a:solidFill>
                  <a:srgbClr val="000000"/>
                </a:solidFill>
                <a:latin typeface="Courier New" panose="02070309020205020404" pitchFamily="49" charset="0"/>
              </a:rPr>
              <a:t>while counter &lt;=1000 </a:t>
            </a:r>
            <a:endParaRPr lang="en-US" altLang="en-US" dirty="0" smtClean="0">
              <a:solidFill>
                <a:srgbClr val="000000"/>
              </a:solidFill>
              <a:latin typeface="Courier New" panose="02070309020205020404" pitchFamily="49" charset="0"/>
            </a:endParaRPr>
          </a:p>
          <a:p>
            <a:pPr marL="0" lvl="0" indent="0" eaLnBrk="0" fontAlgn="base" hangingPunct="0">
              <a:spcBef>
                <a:spcPct val="0"/>
              </a:spcBef>
              <a:spcAft>
                <a:spcPct val="0"/>
              </a:spcAft>
              <a:buNone/>
            </a:pPr>
            <a:r>
              <a:rPr lang="en-US" altLang="en-US" dirty="0" smtClean="0">
                <a:solidFill>
                  <a:srgbClr val="000000"/>
                </a:solidFill>
                <a:latin typeface="Courier New" panose="02070309020205020404" pitchFamily="49" charset="0"/>
              </a:rPr>
              <a:t>	</a:t>
            </a:r>
            <a:r>
              <a:rPr lang="en-US" altLang="en-US" dirty="0" err="1" smtClean="0">
                <a:solidFill>
                  <a:srgbClr val="000000"/>
                </a:solidFill>
                <a:latin typeface="Courier New" panose="02070309020205020404" pitchFamily="49" charset="0"/>
              </a:rPr>
              <a:t>num.Text</a:t>
            </a:r>
            <a:r>
              <a:rPr lang="en-US" altLang="en-US" dirty="0" smtClean="0">
                <a:solidFill>
                  <a:srgbClr val="000000"/>
                </a:solidFill>
                <a:latin typeface="Courier New" panose="02070309020205020404" pitchFamily="49" charset="0"/>
              </a:rPr>
              <a:t>=counter </a:t>
            </a:r>
          </a:p>
          <a:p>
            <a:pPr marL="0" lvl="0" indent="0" eaLnBrk="0" fontAlgn="base" hangingPunct="0">
              <a:spcBef>
                <a:spcPct val="0"/>
              </a:spcBef>
              <a:spcAft>
                <a:spcPct val="0"/>
              </a:spcAft>
              <a:buNone/>
            </a:pPr>
            <a:r>
              <a:rPr lang="en-US" altLang="en-US" dirty="0" smtClean="0">
                <a:solidFill>
                  <a:srgbClr val="000000"/>
                </a:solidFill>
                <a:latin typeface="Courier New" panose="02070309020205020404" pitchFamily="49" charset="0"/>
              </a:rPr>
              <a:t>counter </a:t>
            </a:r>
            <a:r>
              <a:rPr lang="en-US" altLang="en-US" dirty="0">
                <a:solidFill>
                  <a:srgbClr val="000000"/>
                </a:solidFill>
                <a:latin typeface="Courier New" panose="02070309020205020404" pitchFamily="49" charset="0"/>
              </a:rPr>
              <a:t>=counter+1 Loop </a:t>
            </a:r>
            <a:endParaRPr lang="en-US" altLang="en-US" sz="1200" dirty="0"/>
          </a:p>
          <a:p>
            <a:pPr marL="0" lvl="0" indent="0" eaLnBrk="0" fontAlgn="base" hangingPunct="0">
              <a:spcBef>
                <a:spcPct val="0"/>
              </a:spcBef>
              <a:spcAft>
                <a:spcPct val="0"/>
              </a:spcAft>
              <a:buNone/>
            </a:pPr>
            <a:r>
              <a:rPr lang="en-US" altLang="en-US" dirty="0">
                <a:solidFill>
                  <a:srgbClr val="000000"/>
                </a:solidFill>
                <a:latin typeface="Roboto"/>
              </a:rPr>
              <a:t>* The above example will keep on adding until counter &gt; 1000</a:t>
            </a:r>
            <a:endParaRPr lang="en-US" altLang="en-US" sz="3600" dirty="0">
              <a:latin typeface="Arial" panose="020B0604020202020204" pitchFamily="34" charset="0"/>
            </a:endParaRPr>
          </a:p>
          <a:p>
            <a:endParaRPr lang="en-US" dirty="0"/>
          </a:p>
          <a:p>
            <a:pPr marL="0" lvl="0" indent="0" eaLnBrk="0" fontAlgn="base" hangingPunct="0">
              <a:spcBef>
                <a:spcPct val="0"/>
              </a:spcBef>
              <a:spcAft>
                <a:spcPct val="0"/>
              </a:spcAft>
              <a:buNone/>
            </a:pPr>
            <a:r>
              <a:rPr lang="en-US" altLang="en-US" dirty="0">
                <a:solidFill>
                  <a:srgbClr val="000000"/>
                </a:solidFill>
                <a:latin typeface="Roboto"/>
              </a:rPr>
              <a:t>The above example can be rewritten as</a:t>
            </a:r>
            <a:endParaRPr lang="en-US" altLang="en-US" dirty="0">
              <a:solidFill>
                <a:srgbClr val="000000"/>
              </a:solidFill>
              <a:latin typeface="Courier New" panose="02070309020205020404" pitchFamily="49" charset="0"/>
              <a:cs typeface="Courier New" panose="02070309020205020404" pitchFamily="49" charset="0"/>
            </a:endParaRPr>
          </a:p>
          <a:p>
            <a:pPr marL="0" lvl="0" indent="0" eaLnBrk="0" fontAlgn="base" hangingPunct="0">
              <a:spcBef>
                <a:spcPct val="0"/>
              </a:spcBef>
              <a:spcAft>
                <a:spcPct val="0"/>
              </a:spcAft>
              <a:buNone/>
            </a:pPr>
            <a:r>
              <a:rPr lang="en-US" altLang="en-US" dirty="0">
                <a:solidFill>
                  <a:srgbClr val="000000"/>
                </a:solidFill>
                <a:latin typeface="Courier New" panose="02070309020205020404" pitchFamily="49" charset="0"/>
                <a:cs typeface="Courier New" panose="02070309020205020404" pitchFamily="49" charset="0"/>
              </a:rPr>
              <a:t>Do </a:t>
            </a:r>
            <a:endParaRPr lang="en-US" altLang="en-US" dirty="0" smtClean="0">
              <a:solidFill>
                <a:srgbClr val="000000"/>
              </a:solidFill>
              <a:latin typeface="Courier New" panose="02070309020205020404" pitchFamily="49" charset="0"/>
              <a:cs typeface="Courier New" panose="02070309020205020404" pitchFamily="49" charset="0"/>
            </a:endParaRPr>
          </a:p>
          <a:p>
            <a:pPr marL="0" lvl="0" indent="0" eaLnBrk="0" fontAlgn="base" hangingPunct="0">
              <a:spcBef>
                <a:spcPct val="0"/>
              </a:spcBef>
              <a:spcAft>
                <a:spcPct val="0"/>
              </a:spcAft>
              <a:buNone/>
            </a:pPr>
            <a:r>
              <a:rPr lang="en-US" altLang="en-US" dirty="0" smtClean="0">
                <a:solidFill>
                  <a:srgbClr val="000000"/>
                </a:solidFill>
                <a:latin typeface="Courier New" panose="02070309020205020404" pitchFamily="49" charset="0"/>
                <a:cs typeface="Courier New" panose="02070309020205020404" pitchFamily="49" charset="0"/>
              </a:rPr>
              <a:t>	counter=counter+1 </a:t>
            </a:r>
          </a:p>
          <a:p>
            <a:pPr marL="0" lvl="0" indent="0" eaLnBrk="0" fontAlgn="base" hangingPunct="0">
              <a:spcBef>
                <a:spcPct val="0"/>
              </a:spcBef>
              <a:spcAft>
                <a:spcPct val="0"/>
              </a:spcAft>
              <a:buNone/>
            </a:pPr>
            <a:r>
              <a:rPr lang="en-US" altLang="en-US" dirty="0" smtClean="0">
                <a:solidFill>
                  <a:srgbClr val="000000"/>
                </a:solidFill>
                <a:latin typeface="Courier New" panose="02070309020205020404" pitchFamily="49" charset="0"/>
                <a:cs typeface="Courier New" panose="02070309020205020404" pitchFamily="49" charset="0"/>
              </a:rPr>
              <a:t>Loop </a:t>
            </a:r>
            <a:r>
              <a:rPr lang="en-US" altLang="en-US" dirty="0">
                <a:solidFill>
                  <a:srgbClr val="000000"/>
                </a:solidFill>
                <a:latin typeface="Courier New" panose="02070309020205020404" pitchFamily="49" charset="0"/>
                <a:cs typeface="Courier New" panose="02070309020205020404" pitchFamily="49" charset="0"/>
              </a:rPr>
              <a:t>until counter&gt;1000 </a:t>
            </a:r>
            <a:endParaRPr lang="en-US" altLang="en-US" sz="3600" dirty="0">
              <a:latin typeface="Arial" panose="020B0604020202020204" pitchFamily="34" charset="0"/>
            </a:endParaRPr>
          </a:p>
          <a:p>
            <a:endParaRPr lang="en-US" dirty="0" smtClean="0"/>
          </a:p>
          <a:p>
            <a:endParaRPr lang="en-US" dirty="0"/>
          </a:p>
        </p:txBody>
      </p:sp>
      <p:graphicFrame>
        <p:nvGraphicFramePr>
          <p:cNvPr id="4" name="Table 3"/>
          <p:cNvGraphicFramePr>
            <a:graphicFrameLocks noGrp="1"/>
          </p:cNvGraphicFramePr>
          <p:nvPr>
            <p:extLst/>
          </p:nvPr>
        </p:nvGraphicFramePr>
        <p:xfrm>
          <a:off x="609600" y="1460330"/>
          <a:ext cx="11274552" cy="2103120"/>
        </p:xfrm>
        <a:graphic>
          <a:graphicData uri="http://schemas.openxmlformats.org/drawingml/2006/table">
            <a:tbl>
              <a:tblPr firstRow="1" bandRow="1">
                <a:tableStyleId>{8799B23B-EC83-4686-B30A-512413B5E67A}</a:tableStyleId>
              </a:tblPr>
              <a:tblGrid>
                <a:gridCol w="5788152">
                  <a:extLst>
                    <a:ext uri="{9D8B030D-6E8A-4147-A177-3AD203B41FA5}">
                      <a16:colId xmlns:a16="http://schemas.microsoft.com/office/drawing/2014/main" val="704372003"/>
                    </a:ext>
                  </a:extLst>
                </a:gridCol>
                <a:gridCol w="5486400">
                  <a:extLst>
                    <a:ext uri="{9D8B030D-6E8A-4147-A177-3AD203B41FA5}">
                      <a16:colId xmlns:a16="http://schemas.microsoft.com/office/drawing/2014/main" val="360525670"/>
                    </a:ext>
                  </a:extLst>
                </a:gridCol>
              </a:tblGrid>
              <a:tr h="370840">
                <a:tc>
                  <a:txBody>
                    <a:bodyPr/>
                    <a:lstStyle/>
                    <a:p>
                      <a:endParaRPr lang="en-US" sz="1800" b="1" i="0" kern="1200" dirty="0" smtClean="0">
                        <a:solidFill>
                          <a:schemeClr val="tx1"/>
                        </a:solidFill>
                        <a:effectLst/>
                        <a:latin typeface="+mn-lt"/>
                        <a:ea typeface="+mn-ea"/>
                        <a:cs typeface="+mn-cs"/>
                      </a:endParaRPr>
                    </a:p>
                    <a:p>
                      <a:r>
                        <a:rPr lang="en-US" b="1" dirty="0" smtClean="0"/>
                        <a:t>Do While condition </a:t>
                      </a:r>
                    </a:p>
                    <a:p>
                      <a:r>
                        <a:rPr lang="en-US" b="1" dirty="0" smtClean="0"/>
                        <a:t>                   Block of one or more VB statements </a:t>
                      </a:r>
                    </a:p>
                    <a:p>
                      <a:r>
                        <a:rPr lang="en-US" b="1" dirty="0" smtClean="0"/>
                        <a:t>Loop</a:t>
                      </a:r>
                      <a:endParaRPr lang="en-US" b="1" dirty="0"/>
                    </a:p>
                  </a:txBody>
                  <a:tcPr/>
                </a:tc>
                <a:tc>
                  <a:txBody>
                    <a:bodyPr/>
                    <a:lstStyle/>
                    <a:p>
                      <a:r>
                        <a:rPr lang="en-US" b="1" dirty="0" smtClean="0"/>
                        <a:t>Do</a:t>
                      </a:r>
                    </a:p>
                    <a:p>
                      <a:r>
                        <a:rPr lang="en-US" b="1" dirty="0" smtClean="0"/>
                        <a:t>       Block of one or more VB statements </a:t>
                      </a:r>
                    </a:p>
                    <a:p>
                      <a:r>
                        <a:rPr lang="en-US" b="1" dirty="0" smtClean="0"/>
                        <a:t>Loop While condition </a:t>
                      </a:r>
                      <a:endParaRPr lang="en-US" b="1" dirty="0"/>
                    </a:p>
                  </a:txBody>
                  <a:tcPr/>
                </a:tc>
                <a:extLst>
                  <a:ext uri="{0D108BD9-81ED-4DB2-BD59-A6C34878D82A}">
                    <a16:rowId xmlns:a16="http://schemas.microsoft.com/office/drawing/2014/main" val="2700368359"/>
                  </a:ext>
                </a:extLst>
              </a:tr>
              <a:tr h="370840">
                <a:tc>
                  <a:txBody>
                    <a:bodyPr/>
                    <a:lstStyle/>
                    <a:p>
                      <a:r>
                        <a:rPr lang="en-US" b="1" dirty="0" smtClean="0"/>
                        <a:t>Do Until condition </a:t>
                      </a:r>
                    </a:p>
                    <a:p>
                      <a:r>
                        <a:rPr lang="en-US" b="1" dirty="0" smtClean="0"/>
                        <a:t>                 Block of one or more VB statements </a:t>
                      </a:r>
                    </a:p>
                    <a:p>
                      <a:r>
                        <a:rPr lang="en-US" b="1" dirty="0" smtClean="0"/>
                        <a:t>Loop </a:t>
                      </a:r>
                      <a:endParaRPr lang="en-US" b="1" dirty="0"/>
                    </a:p>
                  </a:txBody>
                  <a:tcPr/>
                </a:tc>
                <a:tc>
                  <a:txBody>
                    <a:bodyPr/>
                    <a:lstStyle/>
                    <a:p>
                      <a:r>
                        <a:rPr lang="en-US" b="1" dirty="0" smtClean="0"/>
                        <a:t>Do </a:t>
                      </a:r>
                    </a:p>
                    <a:p>
                      <a:r>
                        <a:rPr lang="en-US" b="1" dirty="0" smtClean="0"/>
                        <a:t>                Block of one or more VB statements </a:t>
                      </a:r>
                    </a:p>
                    <a:p>
                      <a:r>
                        <a:rPr lang="en-US" b="1" dirty="0" smtClean="0"/>
                        <a:t>Loop Until condition </a:t>
                      </a:r>
                      <a:endParaRPr lang="en-US" b="1" dirty="0"/>
                    </a:p>
                  </a:txBody>
                  <a:tcPr/>
                </a:tc>
                <a:extLst>
                  <a:ext uri="{0D108BD9-81ED-4DB2-BD59-A6C34878D82A}">
                    <a16:rowId xmlns:a16="http://schemas.microsoft.com/office/drawing/2014/main" val="3980057356"/>
                  </a:ext>
                </a:extLst>
              </a:tr>
            </a:tbl>
          </a:graphicData>
        </a:graphic>
      </p:graphicFrame>
    </p:spTree>
    <p:extLst>
      <p:ext uri="{BB962C8B-B14F-4D97-AF65-F5344CB8AC3E}">
        <p14:creationId xmlns:p14="http://schemas.microsoft.com/office/powerpoint/2010/main" val="297908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722376"/>
          </a:xfrm>
        </p:spPr>
        <p:txBody>
          <a:bodyPr/>
          <a:lstStyle/>
          <a:p>
            <a:pPr algn="l"/>
            <a:r>
              <a:rPr lang="en-US" dirty="0" smtClean="0"/>
              <a:t>Do Loop</a:t>
            </a:r>
            <a:endParaRPr lang="en-US" dirty="0"/>
          </a:p>
        </p:txBody>
      </p:sp>
      <p:sp>
        <p:nvSpPr>
          <p:cNvPr id="3" name="Content Placeholder 2"/>
          <p:cNvSpPr>
            <a:spLocks noGrp="1"/>
          </p:cNvSpPr>
          <p:nvPr>
            <p:ph idx="1"/>
          </p:nvPr>
        </p:nvSpPr>
        <p:spPr>
          <a:xfrm>
            <a:off x="502920" y="896112"/>
            <a:ext cx="11079480" cy="5843015"/>
          </a:xfrm>
        </p:spPr>
        <p:txBody>
          <a:bodyPr>
            <a:normAutofit/>
          </a:bodyPr>
          <a:lstStyle/>
          <a:p>
            <a:r>
              <a:rPr lang="en-US" dirty="0"/>
              <a:t>Do...Loop While Statement</a:t>
            </a:r>
          </a:p>
          <a:p>
            <a:r>
              <a:rPr lang="en-US" dirty="0"/>
              <a:t>The </a:t>
            </a:r>
            <a:r>
              <a:rPr lang="en-US" b="1" dirty="0"/>
              <a:t>Do...Loop</a:t>
            </a:r>
            <a:r>
              <a:rPr lang="en-US" dirty="0"/>
              <a:t> While statement first executes the statements and then test the condition after each execution. The following program block illustrates the structure:</a:t>
            </a:r>
          </a:p>
          <a:p>
            <a:pPr marL="0" indent="0">
              <a:buNone/>
            </a:pPr>
            <a:r>
              <a:rPr lang="en-US" dirty="0" smtClean="0"/>
              <a:t>	Dim </a:t>
            </a:r>
            <a:r>
              <a:rPr lang="en-US" dirty="0"/>
              <a:t>number As Long</a:t>
            </a:r>
            <a:br>
              <a:rPr lang="en-US" dirty="0"/>
            </a:br>
            <a:r>
              <a:rPr lang="en-US" dirty="0" smtClean="0"/>
              <a:t>	number </a:t>
            </a:r>
            <a:r>
              <a:rPr lang="en-US" dirty="0"/>
              <a:t>= 0</a:t>
            </a:r>
            <a:br>
              <a:rPr lang="en-US" dirty="0"/>
            </a:br>
            <a:r>
              <a:rPr lang="en-US" dirty="0" smtClean="0"/>
              <a:t>	Do</a:t>
            </a:r>
            <a:r>
              <a:rPr lang="en-US" dirty="0"/>
              <a:t/>
            </a:r>
            <a:br>
              <a:rPr lang="en-US" dirty="0"/>
            </a:br>
            <a:r>
              <a:rPr lang="en-US" dirty="0" smtClean="0"/>
              <a:t>		number </a:t>
            </a:r>
            <a:r>
              <a:rPr lang="en-US" dirty="0"/>
              <a:t>= number + 1</a:t>
            </a:r>
            <a:br>
              <a:rPr lang="en-US" dirty="0"/>
            </a:br>
            <a:r>
              <a:rPr lang="en-US" dirty="0" smtClean="0"/>
              <a:t>	Loop </a:t>
            </a:r>
            <a:r>
              <a:rPr lang="en-US" dirty="0"/>
              <a:t>While number &lt; 201</a:t>
            </a:r>
          </a:p>
          <a:p>
            <a:r>
              <a:rPr lang="en-US" dirty="0"/>
              <a:t>The programs executes the statements between Do and Loop While structure in any case. </a:t>
            </a:r>
            <a:endParaRPr lang="en-US" dirty="0" smtClean="0"/>
          </a:p>
          <a:p>
            <a:r>
              <a:rPr lang="en-US" dirty="0" smtClean="0"/>
              <a:t>Then </a:t>
            </a:r>
            <a:r>
              <a:rPr lang="en-US" dirty="0"/>
              <a:t>it determines whether the counter is less than </a:t>
            </a:r>
            <a:r>
              <a:rPr lang="en-US" dirty="0" smtClean="0"/>
              <a:t>201</a:t>
            </a:r>
            <a:r>
              <a:rPr lang="en-US" dirty="0"/>
              <a:t>. </a:t>
            </a:r>
            <a:endParaRPr lang="en-US" dirty="0" smtClean="0"/>
          </a:p>
          <a:p>
            <a:r>
              <a:rPr lang="en-US" dirty="0" smtClean="0"/>
              <a:t>If </a:t>
            </a:r>
            <a:r>
              <a:rPr lang="en-US" dirty="0"/>
              <a:t>so, the program again executes the statements between Do and Loop While else exits the Loop.</a:t>
            </a:r>
          </a:p>
          <a:p>
            <a:endParaRPr lang="en-US" dirty="0" smtClean="0"/>
          </a:p>
          <a:p>
            <a:endParaRPr lang="en-US" dirty="0"/>
          </a:p>
        </p:txBody>
      </p:sp>
    </p:spTree>
    <p:extLst>
      <p:ext uri="{BB962C8B-B14F-4D97-AF65-F5344CB8AC3E}">
        <p14:creationId xmlns:p14="http://schemas.microsoft.com/office/powerpoint/2010/main" val="378454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722376"/>
          </a:xfrm>
        </p:spPr>
        <p:txBody>
          <a:bodyPr/>
          <a:lstStyle/>
          <a:p>
            <a:pPr algn="l"/>
            <a:r>
              <a:rPr lang="en-US" dirty="0" smtClean="0"/>
              <a:t>Do While …..Loop</a:t>
            </a:r>
            <a:endParaRPr lang="en-US" dirty="0"/>
          </a:p>
        </p:txBody>
      </p:sp>
      <p:sp>
        <p:nvSpPr>
          <p:cNvPr id="3" name="Content Placeholder 2"/>
          <p:cNvSpPr>
            <a:spLocks noGrp="1"/>
          </p:cNvSpPr>
          <p:nvPr>
            <p:ph idx="1"/>
          </p:nvPr>
        </p:nvSpPr>
        <p:spPr>
          <a:xfrm>
            <a:off x="502920" y="896112"/>
            <a:ext cx="11079480" cy="5843015"/>
          </a:xfrm>
        </p:spPr>
        <p:txBody>
          <a:bodyPr>
            <a:normAutofit/>
          </a:bodyPr>
          <a:lstStyle/>
          <a:p>
            <a:r>
              <a:rPr lang="en-US" dirty="0"/>
              <a:t>The </a:t>
            </a:r>
            <a:r>
              <a:rPr lang="en-US" b="1" dirty="0"/>
              <a:t>Do While...Loop</a:t>
            </a:r>
            <a:r>
              <a:rPr lang="en-US" dirty="0"/>
              <a:t> is used to execute statements until a certain condition is met. The following Do Loop counts from 1 to 100.</a:t>
            </a:r>
          </a:p>
          <a:p>
            <a:pPr marL="0" indent="0">
              <a:buNone/>
            </a:pPr>
            <a:r>
              <a:rPr lang="en-US" dirty="0" smtClean="0"/>
              <a:t>	Dim </a:t>
            </a:r>
            <a:r>
              <a:rPr lang="en-US" dirty="0"/>
              <a:t>number As Integer</a:t>
            </a:r>
            <a:br>
              <a:rPr lang="en-US" dirty="0"/>
            </a:br>
            <a:r>
              <a:rPr lang="en-US" dirty="0" smtClean="0"/>
              <a:t>	number </a:t>
            </a:r>
            <a:r>
              <a:rPr lang="en-US" dirty="0"/>
              <a:t>= 1</a:t>
            </a:r>
            <a:br>
              <a:rPr lang="en-US" dirty="0"/>
            </a:br>
            <a:r>
              <a:rPr lang="en-US" dirty="0" smtClean="0"/>
              <a:t>	Do </a:t>
            </a:r>
            <a:r>
              <a:rPr lang="en-US" dirty="0"/>
              <a:t>While number &lt;= 100</a:t>
            </a:r>
            <a:br>
              <a:rPr lang="en-US" dirty="0"/>
            </a:br>
            <a:r>
              <a:rPr lang="en-US" dirty="0" smtClean="0"/>
              <a:t>		number </a:t>
            </a:r>
            <a:r>
              <a:rPr lang="en-US" dirty="0"/>
              <a:t>= number + 1</a:t>
            </a:r>
            <a:br>
              <a:rPr lang="en-US" dirty="0"/>
            </a:br>
            <a:r>
              <a:rPr lang="en-US" dirty="0" smtClean="0"/>
              <a:t>	Loop</a:t>
            </a:r>
            <a:endParaRPr lang="en-US" dirty="0"/>
          </a:p>
          <a:p>
            <a:r>
              <a:rPr lang="en-US" dirty="0"/>
              <a:t>A variable number is initialized to 1 and then the Do While Loop starts. </a:t>
            </a:r>
            <a:endParaRPr lang="en-US" dirty="0" smtClean="0"/>
          </a:p>
          <a:p>
            <a:r>
              <a:rPr lang="en-US" dirty="0" smtClean="0"/>
              <a:t>First</a:t>
            </a:r>
            <a:r>
              <a:rPr lang="en-US" dirty="0"/>
              <a:t>, the condition is tested; if condition is True, then the statements are executed. </a:t>
            </a:r>
            <a:endParaRPr lang="en-US" dirty="0" smtClean="0"/>
          </a:p>
          <a:p>
            <a:r>
              <a:rPr lang="en-US" dirty="0" smtClean="0"/>
              <a:t>When </a:t>
            </a:r>
            <a:r>
              <a:rPr lang="en-US" dirty="0"/>
              <a:t>it gets to the Loop it goes back to the Do and tests condition again</a:t>
            </a:r>
            <a:r>
              <a:rPr lang="en-US" dirty="0" smtClean="0"/>
              <a:t>.</a:t>
            </a:r>
          </a:p>
          <a:p>
            <a:r>
              <a:rPr lang="en-US" dirty="0" smtClean="0"/>
              <a:t> </a:t>
            </a:r>
            <a:r>
              <a:rPr lang="en-US" dirty="0"/>
              <a:t>If condition is False on the first pass, the statements are never executed.</a:t>
            </a:r>
          </a:p>
          <a:p>
            <a:endParaRPr lang="en-US" dirty="0" smtClean="0"/>
          </a:p>
          <a:p>
            <a:endParaRPr lang="en-US" dirty="0"/>
          </a:p>
        </p:txBody>
      </p:sp>
    </p:spTree>
    <p:extLst>
      <p:ext uri="{BB962C8B-B14F-4D97-AF65-F5344CB8AC3E}">
        <p14:creationId xmlns:p14="http://schemas.microsoft.com/office/powerpoint/2010/main" val="199597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722376"/>
          </a:xfrm>
        </p:spPr>
        <p:txBody>
          <a:bodyPr/>
          <a:lstStyle/>
          <a:p>
            <a:pPr algn="l"/>
            <a:r>
              <a:rPr lang="en-US" dirty="0" smtClean="0"/>
              <a:t>Do Until …..Loop</a:t>
            </a:r>
            <a:endParaRPr lang="en-US" dirty="0"/>
          </a:p>
        </p:txBody>
      </p:sp>
      <p:sp>
        <p:nvSpPr>
          <p:cNvPr id="3" name="Content Placeholder 2"/>
          <p:cNvSpPr>
            <a:spLocks noGrp="1"/>
          </p:cNvSpPr>
          <p:nvPr>
            <p:ph idx="1"/>
          </p:nvPr>
        </p:nvSpPr>
        <p:spPr>
          <a:xfrm>
            <a:off x="502920" y="896112"/>
            <a:ext cx="11079480" cy="5843015"/>
          </a:xfrm>
        </p:spPr>
        <p:txBody>
          <a:bodyPr>
            <a:normAutofit/>
          </a:bodyPr>
          <a:lstStyle/>
          <a:p>
            <a:r>
              <a:rPr lang="en-US" dirty="0"/>
              <a:t>Do Until...Loop Statement</a:t>
            </a:r>
          </a:p>
          <a:p>
            <a:r>
              <a:rPr lang="en-US" dirty="0"/>
              <a:t>Unlike the </a:t>
            </a:r>
            <a:r>
              <a:rPr lang="en-US" b="1" dirty="0"/>
              <a:t>Do While...Loop</a:t>
            </a:r>
            <a:r>
              <a:rPr lang="en-US" dirty="0"/>
              <a:t> and </a:t>
            </a:r>
            <a:r>
              <a:rPr lang="en-US" b="1" dirty="0"/>
              <a:t>While...Wend</a:t>
            </a:r>
            <a:r>
              <a:rPr lang="en-US" dirty="0"/>
              <a:t> repetition structures, the </a:t>
            </a:r>
            <a:r>
              <a:rPr lang="en-US" b="1" dirty="0"/>
              <a:t>Do Until... Loop</a:t>
            </a:r>
            <a:r>
              <a:rPr lang="en-US" dirty="0"/>
              <a:t> structure tests a condition for falsity. Statements in the body of a </a:t>
            </a:r>
            <a:r>
              <a:rPr lang="en-US" b="1" dirty="0"/>
              <a:t>Do Until...Loop</a:t>
            </a:r>
            <a:r>
              <a:rPr lang="en-US" dirty="0"/>
              <a:t> are executed repeatedly as long as the loop-continuation test evaluates to False.</a:t>
            </a:r>
          </a:p>
          <a:p>
            <a:r>
              <a:rPr lang="en-US" dirty="0"/>
              <a:t>An example for </a:t>
            </a:r>
            <a:r>
              <a:rPr lang="en-US" b="1" dirty="0"/>
              <a:t>Do Until...Loop</a:t>
            </a:r>
            <a:r>
              <a:rPr lang="en-US" dirty="0"/>
              <a:t> statement. The coding is typed inside the click event of the command button</a:t>
            </a:r>
          </a:p>
          <a:p>
            <a:pPr marL="0" indent="0">
              <a:buNone/>
            </a:pPr>
            <a:r>
              <a:rPr lang="en-US" dirty="0" smtClean="0"/>
              <a:t>	Dim </a:t>
            </a:r>
            <a:r>
              <a:rPr lang="en-US" dirty="0"/>
              <a:t>number As Long</a:t>
            </a:r>
            <a:br>
              <a:rPr lang="en-US" dirty="0"/>
            </a:br>
            <a:r>
              <a:rPr lang="en-US" dirty="0" smtClean="0"/>
              <a:t>	number=0</a:t>
            </a:r>
            <a:r>
              <a:rPr lang="en-US" dirty="0"/>
              <a:t/>
            </a:r>
            <a:br>
              <a:rPr lang="en-US" dirty="0"/>
            </a:br>
            <a:r>
              <a:rPr lang="en-US" dirty="0" smtClean="0"/>
              <a:t>	Do </a:t>
            </a:r>
            <a:r>
              <a:rPr lang="en-US" dirty="0"/>
              <a:t>Until number &gt; 1000</a:t>
            </a:r>
            <a:br>
              <a:rPr lang="en-US" dirty="0"/>
            </a:br>
            <a:r>
              <a:rPr lang="en-US" dirty="0" smtClean="0"/>
              <a:t>		number </a:t>
            </a:r>
            <a:r>
              <a:rPr lang="en-US" dirty="0"/>
              <a:t>= number + 1</a:t>
            </a:r>
            <a:br>
              <a:rPr lang="en-US" dirty="0"/>
            </a:br>
            <a:r>
              <a:rPr lang="en-US" dirty="0" smtClean="0"/>
              <a:t>	Print </a:t>
            </a:r>
            <a:r>
              <a:rPr lang="en-US" dirty="0"/>
              <a:t>number</a:t>
            </a:r>
            <a:br>
              <a:rPr lang="en-US" dirty="0"/>
            </a:br>
            <a:r>
              <a:rPr lang="en-US" dirty="0" smtClean="0"/>
              <a:t>	Loop</a:t>
            </a:r>
            <a:endParaRPr lang="en-US" dirty="0"/>
          </a:p>
          <a:p>
            <a:r>
              <a:rPr lang="en-US" dirty="0"/>
              <a:t>Numbers between 1 to 1000 will be displayed on the form as soon as you click on the command button.</a:t>
            </a:r>
          </a:p>
        </p:txBody>
      </p:sp>
    </p:spTree>
    <p:extLst>
      <p:ext uri="{BB962C8B-B14F-4D97-AF65-F5344CB8AC3E}">
        <p14:creationId xmlns:p14="http://schemas.microsoft.com/office/powerpoint/2010/main" val="74105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 painting presentation (widescreen)</Template>
  <TotalTime>325</TotalTime>
  <Words>4994</Words>
  <Application>Microsoft Office PowerPoint</Application>
  <PresentationFormat>Widescreen</PresentationFormat>
  <Paragraphs>1335</Paragraphs>
  <Slides>109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109</vt:i4>
      </vt:variant>
    </vt:vector>
  </HeadingPairs>
  <TitlesOfParts>
    <vt:vector size="119" baseType="lpstr">
      <vt:lpstr>宋体</vt:lpstr>
      <vt:lpstr>Arial</vt:lpstr>
      <vt:lpstr>Calibri</vt:lpstr>
      <vt:lpstr>Courier New</vt:lpstr>
      <vt:lpstr>Euphemia</vt:lpstr>
      <vt:lpstr>Georgia</vt:lpstr>
      <vt:lpstr>Roboto</vt:lpstr>
      <vt:lpstr>Segoe UI</vt:lpstr>
      <vt:lpstr>SFMono-Regular</vt:lpstr>
      <vt:lpstr>Ocean 16x9</vt:lpstr>
      <vt:lpstr>COMPUTER SYSTEMS &amp; APPLICATIONS</vt:lpstr>
      <vt:lpstr>Topics &amp; Marks Allocation</vt:lpstr>
      <vt:lpstr>E-commerce</vt:lpstr>
      <vt:lpstr>FAQ on E-Commerce</vt:lpstr>
      <vt:lpstr>E-Commerce Definition</vt:lpstr>
      <vt:lpstr>Advantages</vt:lpstr>
      <vt:lpstr>Disadvantages</vt:lpstr>
      <vt:lpstr>Features of E-commerce:</vt:lpstr>
      <vt:lpstr>Features of E-commerce:</vt:lpstr>
      <vt:lpstr>Scope of E-commerce:</vt:lpstr>
      <vt:lpstr>EDI </vt:lpstr>
      <vt:lpstr>Steps in an EDI System</vt:lpstr>
      <vt:lpstr>Advantages of an EDI System</vt:lpstr>
      <vt:lpstr>Types of E-Commerce</vt:lpstr>
      <vt:lpstr>Business Revenue Models</vt:lpstr>
      <vt:lpstr>B2C Models</vt:lpstr>
      <vt:lpstr>E-Commerce Security Issues</vt:lpstr>
      <vt:lpstr>Encryption &amp; Decryption</vt:lpstr>
      <vt:lpstr>Payment Modes</vt:lpstr>
      <vt:lpstr>Other Terms</vt:lpstr>
      <vt:lpstr>MS-Excel</vt:lpstr>
      <vt:lpstr>MS-Excel Functions</vt:lpstr>
      <vt:lpstr>MS-Excel Functions</vt:lpstr>
      <vt:lpstr>MS-Excel String Functions</vt:lpstr>
      <vt:lpstr>MS-Excel String Functions</vt:lpstr>
      <vt:lpstr>MS-Excel String Functions</vt:lpstr>
      <vt:lpstr>MS-Excel String Functions</vt:lpstr>
      <vt:lpstr>MS-Excel Date &amp; Time Functions</vt:lpstr>
      <vt:lpstr>MS-Excel Date &amp; Time Functions</vt:lpstr>
      <vt:lpstr>MS-Excel Date &amp; Time Functions</vt:lpstr>
      <vt:lpstr>MS-Excel Date &amp; Time Functions</vt:lpstr>
      <vt:lpstr>MS-Excel Statistical Functions</vt:lpstr>
      <vt:lpstr>MS-Excel Statistical Functions</vt:lpstr>
      <vt:lpstr>MS-Excel Statistical Functions</vt:lpstr>
      <vt:lpstr>MS-Excel Logical Functions</vt:lpstr>
      <vt:lpstr>MS-Excel Logical Functions</vt:lpstr>
      <vt:lpstr>MS-Excel LookUp Functions</vt:lpstr>
      <vt:lpstr>MS-Excel LookUp Functions</vt:lpstr>
      <vt:lpstr>MS-Excel LookUp Functions</vt:lpstr>
      <vt:lpstr>Advanced features MS-Excel </vt:lpstr>
      <vt:lpstr>Advanced features MS-Excel </vt:lpstr>
      <vt:lpstr>MS-Excel What-If Analysis</vt:lpstr>
      <vt:lpstr>MS-Excel What-If Analysis</vt:lpstr>
      <vt:lpstr>MS-Excel What-If Analysis</vt:lpstr>
      <vt:lpstr>MS-Excel What-If Analysis</vt:lpstr>
      <vt:lpstr>Other Terms in MS-Excel </vt:lpstr>
      <vt:lpstr>Visual Basic</vt:lpstr>
      <vt:lpstr>VB </vt:lpstr>
      <vt:lpstr>Components of Visual Basic</vt:lpstr>
      <vt:lpstr>Types of files in  a VB Project</vt:lpstr>
      <vt:lpstr>Integrated Development Environment (IDE)</vt:lpstr>
      <vt:lpstr>Integrated Development Environment (IDE)</vt:lpstr>
      <vt:lpstr>Integrated Development Environment (IDE)</vt:lpstr>
      <vt:lpstr>The Form Object </vt:lpstr>
      <vt:lpstr>The Form Object </vt:lpstr>
      <vt:lpstr>The Form Object </vt:lpstr>
      <vt:lpstr>The Command Button </vt:lpstr>
      <vt:lpstr>PowerPoint Presentation</vt:lpstr>
      <vt:lpstr>The Text Box </vt:lpstr>
      <vt:lpstr>The Text Box </vt:lpstr>
      <vt:lpstr>PowerPoint Presentation</vt:lpstr>
      <vt:lpstr>The Label </vt:lpstr>
      <vt:lpstr>The Label </vt:lpstr>
      <vt:lpstr>PowerPoint Presentation</vt:lpstr>
      <vt:lpstr>The Check Box </vt:lpstr>
      <vt:lpstr>The Option Button (Radio Button) </vt:lpstr>
      <vt:lpstr>List Box </vt:lpstr>
      <vt:lpstr>PowerPoint Presentation</vt:lpstr>
      <vt:lpstr>Combo Box </vt:lpstr>
      <vt:lpstr>PowerPoint Presentation</vt:lpstr>
      <vt:lpstr>Picture Boxes</vt:lpstr>
      <vt:lpstr>Image Tool</vt:lpstr>
      <vt:lpstr>Frames</vt:lpstr>
      <vt:lpstr>Object Naming Conventions on VB</vt:lpstr>
      <vt:lpstr>Modes in VB</vt:lpstr>
      <vt:lpstr>Errors in VB</vt:lpstr>
      <vt:lpstr>Variables </vt:lpstr>
      <vt:lpstr>Variables </vt:lpstr>
      <vt:lpstr>Constants </vt:lpstr>
      <vt:lpstr>Types of Constants </vt:lpstr>
      <vt:lpstr>Visual Basic Keywords </vt:lpstr>
      <vt:lpstr>Numeric Data Types </vt:lpstr>
      <vt:lpstr>Non-Numeric Data Types </vt:lpstr>
      <vt:lpstr>Arithmetic Operators </vt:lpstr>
      <vt:lpstr>Relational Operators </vt:lpstr>
      <vt:lpstr>Logical Operators </vt:lpstr>
      <vt:lpstr>Formatting Function </vt:lpstr>
      <vt:lpstr>Formatting Function </vt:lpstr>
      <vt:lpstr>Formatting Function </vt:lpstr>
      <vt:lpstr>Formatting Function </vt:lpstr>
      <vt:lpstr>Control Structures </vt:lpstr>
      <vt:lpstr>Message Box </vt:lpstr>
      <vt:lpstr>Message Box </vt:lpstr>
      <vt:lpstr>Message Box </vt:lpstr>
      <vt:lpstr>Loops </vt:lpstr>
      <vt:lpstr>Do Loop</vt:lpstr>
      <vt:lpstr>Do Loop</vt:lpstr>
      <vt:lpstr>Do While …..Loop</vt:lpstr>
      <vt:lpstr>Do Until …..Loop</vt:lpstr>
      <vt:lpstr>The For....Next Loop</vt:lpstr>
      <vt:lpstr>The For....Next Loop</vt:lpstr>
      <vt:lpstr>Common Dialog Control</vt:lpstr>
      <vt:lpstr>Procedures in VB</vt:lpstr>
      <vt:lpstr>PowerPoint Presentation</vt:lpstr>
      <vt:lpstr>PowerPoint Presentation</vt:lpstr>
      <vt:lpstr>PowerPoint Presentation</vt:lpstr>
      <vt:lpstr>PowerPoint Presentation</vt:lpstr>
      <vt:lpstr>Passing Arguments to Procedures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 &amp; APPLICATIONS</dc:title>
  <dc:creator>OM SAI</dc:creator>
  <cp:lastModifiedBy>OM SAI</cp:lastModifiedBy>
  <cp:revision>14</cp:revision>
  <dcterms:created xsi:type="dcterms:W3CDTF">2021-04-22T16:46:45Z</dcterms:created>
  <dcterms:modified xsi:type="dcterms:W3CDTF">2021-04-23T08:18:49Z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