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E866E5F-7733-4CE5-A478-359375E675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34AD726-36FF-43B1-B902-F7A15DEF96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4D32713-3940-4787-B54A-FD469EE757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1CCC797-5045-426B-A6BE-45980B1BD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733E4C4-C9E0-43A9-86C2-46ECE9D420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F898B53-F368-4E3A-9677-224B602DA9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83DDB-8695-4D2F-9C30-6A9D714E74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209B176-C8C1-4857-B02C-8090D18470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1A6A7F3-D7E8-4B1F-88D0-DC06E6D59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6984F049-15EA-4137-9F57-8E0D557AC7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62F8AE-D258-4467-A9D8-6DAD04074A5C}" type="slidenum">
              <a:rPr lang="en-US" altLang="zh-CN"/>
              <a:pPr eaLnBrk="1" hangingPunct="1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2E35F9A-9114-493B-8545-4F3C88F0CD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57D648E-EAB2-4D7D-ABA6-C3A6B2D55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1BEA648-1F9F-40B6-9822-47073E9383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393AC4-76B6-489A-AEF3-6CEEBBDE977F}" type="slidenum">
              <a:rPr lang="en-US" altLang="zh-CN"/>
              <a:pPr eaLnBrk="1" hangingPunct="1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ED34C6-EAA8-4D04-818D-E03B2F5F7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317A27-6629-45FE-867C-9D31297CB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3C76B6-FF22-4A8A-BB1D-99DCF6A61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4D6E8-07D2-4B0A-BA0C-B4FB6D8DA1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17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C51792-4BB4-4DA7-B8F6-55A8C9944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F84B17-60F4-48AB-BED5-64DDD3B64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5C374E-AACA-462D-BB5B-3863BA6E30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A243B-D5C0-4A7C-A7B2-5DCF71AFABB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188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5975" y="274638"/>
            <a:ext cx="1887538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8600" y="274638"/>
            <a:ext cx="5514975" cy="5851525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9C661-5DCC-49E8-85C2-58D447AD2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1793BE-F0A9-48CB-8850-186A4DD77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9FEECF-8507-4AB0-A8A1-96EB52D71F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4E531-2E33-4D51-A637-5C28E82194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074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089013-3971-4976-87B6-185E05E7B6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FF3F14-1E42-4C5B-B86F-8F775ABBF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4931D1-D6E2-462C-978A-30999CFB2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A21D5-1A78-4D51-A984-B933FD9CB4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81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61A6F9-8F03-4008-9168-324802D001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B0E3AA-253F-45D6-A68B-A07BF5BA5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740AFA-FB9E-4D13-80F1-79BC2ED77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E59BF-4767-4AED-97B5-3919DA408B0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577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8600" y="1600200"/>
            <a:ext cx="37004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1463" y="1600200"/>
            <a:ext cx="3702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A5F036-4F11-49E7-BAB2-0F3F54001A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06457-7F66-4A99-BAA1-A1B7B0F74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4FBC04-F68F-46F2-AEC3-30E9DAAF2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989B2-CD79-4010-8D7A-DF6FD96476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497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8B2085-A992-4E05-9489-6B35B53DD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04F9206-BAE2-4970-874E-AF513852F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092262-5A74-470A-AF37-C3C2888C70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90737-D14F-409A-B5B5-7E3B66BD246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7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AFD15C-2114-4B15-8EFE-113923AFE2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3BF633-40CD-470C-A45C-A33418F72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6FA26D-BFD0-4D78-ACC0-A8612CD7C8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10074-A81B-4919-8374-FC0F1645EC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70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535F06-3202-45E8-A34F-1232214830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EEE2E6-ADAA-4546-A6F0-1782E7F098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8CB735-6095-4610-B412-B01700E31D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30F52-AEF2-48B7-B16D-4917AFD0105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721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185A4D-70F0-42E3-8827-789810933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6309E6-162C-443D-B68B-87042B77D4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C87A1D-5CCE-443D-9558-F67636D40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13589-CB2F-4B25-8B5E-55264B08F8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698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82FC6B-5DD7-48F4-ABDD-F59F35B58D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8EFF12-464C-4767-B22D-0E2A765E6F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4D9F79-731E-4DE4-816F-6FE57A2359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06527-941C-47EC-91B7-17A77A8796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704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13CF282-1DFD-4124-9E2A-D86E52334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98600" y="274638"/>
            <a:ext cx="75549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5A08B9-E023-4451-AE0B-0BC4C1086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98600" y="1600200"/>
            <a:ext cx="75549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7F8FD7-04A7-4030-8EA6-A4FB02E1F6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86571E-064D-404F-98B2-F5F307F40A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34B158-E4D8-456E-B0B3-7EA47280D9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D446BFBC-6C57-4AB8-9EFA-8FC435F8DFF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C394D1D-8E0B-4F12-8067-2DA00DCCD1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COMPUTER SYSTEMS &amp; APPLICATIONS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958EF5-5CC9-4ABA-96F8-6AB6B480D8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T.Y.B.COM. SEM  V</a:t>
            </a:r>
          </a:p>
          <a:p>
            <a:pPr eaLnBrk="1" hangingPunct="1"/>
            <a:endParaRPr lang="zh-CN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3452-C9B9-4404-9188-AB48EB771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 Basic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192C2-A2A8-4FBE-A820-56395CCCA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</a:t>
            </a:r>
          </a:p>
          <a:p>
            <a:r>
              <a:rPr lang="en-US" dirty="0"/>
              <a:t>Insert</a:t>
            </a:r>
          </a:p>
          <a:p>
            <a:r>
              <a:rPr lang="en-US" dirty="0"/>
              <a:t>Update</a:t>
            </a:r>
          </a:p>
          <a:p>
            <a:r>
              <a:rPr lang="en-US" dirty="0"/>
              <a:t>Alter </a:t>
            </a:r>
            <a:r>
              <a:rPr lang="en-US" sz="2800" dirty="0"/>
              <a:t>(Add, Modify, Change, Rename, Drop)</a:t>
            </a:r>
          </a:p>
          <a:p>
            <a:r>
              <a:rPr lang="en-US" sz="2800" dirty="0"/>
              <a:t>Delete</a:t>
            </a:r>
          </a:p>
          <a:p>
            <a:r>
              <a:rPr lang="en-US" sz="2800" dirty="0"/>
              <a:t>Drop</a:t>
            </a:r>
          </a:p>
          <a:p>
            <a:r>
              <a:rPr lang="en-US" sz="2800" dirty="0"/>
              <a:t>Rename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69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F850-3872-4890-B843-88667A5D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Question. No. 4. MySQL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46371E-0582-4E9E-B5C0-645256800F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035250"/>
              </p:ext>
            </p:extLst>
          </p:nvPr>
        </p:nvGraphicFramePr>
        <p:xfrm>
          <a:off x="2259106" y="1772920"/>
          <a:ext cx="661688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487">
                  <a:extLst>
                    <a:ext uri="{9D8B030D-6E8A-4147-A177-3AD203B41FA5}">
                      <a16:colId xmlns:a16="http://schemas.microsoft.com/office/drawing/2014/main" val="872011109"/>
                    </a:ext>
                  </a:extLst>
                </a:gridCol>
                <a:gridCol w="1753430">
                  <a:extLst>
                    <a:ext uri="{9D8B030D-6E8A-4147-A177-3AD203B41FA5}">
                      <a16:colId xmlns:a16="http://schemas.microsoft.com/office/drawing/2014/main" val="1497958984"/>
                    </a:ext>
                  </a:extLst>
                </a:gridCol>
                <a:gridCol w="1890537">
                  <a:extLst>
                    <a:ext uri="{9D8B030D-6E8A-4147-A177-3AD203B41FA5}">
                      <a16:colId xmlns:a16="http://schemas.microsoft.com/office/drawing/2014/main" val="4026131647"/>
                    </a:ext>
                  </a:extLst>
                </a:gridCol>
                <a:gridCol w="1500426">
                  <a:extLst>
                    <a:ext uri="{9D8B030D-6E8A-4147-A177-3AD203B41FA5}">
                      <a16:colId xmlns:a16="http://schemas.microsoft.com/office/drawing/2014/main" val="3140930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Marks Allotted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Statement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OR</a:t>
                      </a:r>
                    </a:p>
                    <a:p>
                      <a:r>
                        <a:rPr lang="en-US" dirty="0"/>
                        <a:t>Select 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1 out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47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MultiTable</a:t>
                      </a:r>
                      <a:r>
                        <a:rPr lang="en-US" dirty="0"/>
                        <a:t> Queries</a:t>
                      </a:r>
                    </a:p>
                    <a:p>
                      <a:pPr algn="ctr"/>
                      <a:r>
                        <a:rPr lang="en-US" b="1" u="sng" dirty="0"/>
                        <a:t>OR</a:t>
                      </a:r>
                    </a:p>
                    <a:p>
                      <a:r>
                        <a:rPr lang="en-US" dirty="0"/>
                        <a:t>Select Statement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1 out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52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E2C6-B7B3-4600-BE79-DBC84E99F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352" y="0"/>
            <a:ext cx="7554913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DA23-E070-4A8E-81D2-C7B3A5CCA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087" y="1149624"/>
            <a:ext cx="7554913" cy="4967396"/>
          </a:xfrm>
        </p:spPr>
        <p:txBody>
          <a:bodyPr/>
          <a:lstStyle/>
          <a:p>
            <a:r>
              <a:rPr lang="en-US" dirty="0"/>
              <a:t>Select *</a:t>
            </a:r>
          </a:p>
          <a:p>
            <a:r>
              <a:rPr lang="en-US" dirty="0"/>
              <a:t>Column Aliases</a:t>
            </a:r>
          </a:p>
          <a:p>
            <a:r>
              <a:rPr lang="en-US" dirty="0"/>
              <a:t>Where </a:t>
            </a:r>
            <a:r>
              <a:rPr lang="en-US" sz="2800" dirty="0"/>
              <a:t>(AND, OR, NOT, Between, In, Like)</a:t>
            </a:r>
          </a:p>
          <a:p>
            <a:r>
              <a:rPr lang="en-US" sz="2800" dirty="0"/>
              <a:t>Distinct</a:t>
            </a:r>
          </a:p>
          <a:p>
            <a:r>
              <a:rPr lang="en-US" sz="2800" dirty="0"/>
              <a:t>Limit</a:t>
            </a:r>
          </a:p>
          <a:p>
            <a:r>
              <a:rPr lang="en-US" sz="2800" dirty="0"/>
              <a:t>Order By</a:t>
            </a:r>
          </a:p>
          <a:p>
            <a:r>
              <a:rPr lang="en-US" sz="2800" dirty="0"/>
              <a:t>Group By (Having, Aggregate Functions)</a:t>
            </a:r>
          </a:p>
          <a:p>
            <a:r>
              <a:rPr lang="en-US" sz="2800" dirty="0"/>
              <a:t>Join (Inner Join, Using) </a:t>
            </a:r>
          </a:p>
          <a:p>
            <a:r>
              <a:rPr lang="en-US" sz="2800" dirty="0"/>
              <a:t>Subquery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02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6844-FD94-4663-B920-554B245F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No. 5 Excel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5F51C0-23F8-4038-9C0F-993FC1B4E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829697"/>
              </p:ext>
            </p:extLst>
          </p:nvPr>
        </p:nvGraphicFramePr>
        <p:xfrm>
          <a:off x="2259106" y="1772920"/>
          <a:ext cx="661688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487">
                  <a:extLst>
                    <a:ext uri="{9D8B030D-6E8A-4147-A177-3AD203B41FA5}">
                      <a16:colId xmlns:a16="http://schemas.microsoft.com/office/drawing/2014/main" val="872011109"/>
                    </a:ext>
                  </a:extLst>
                </a:gridCol>
                <a:gridCol w="1753430">
                  <a:extLst>
                    <a:ext uri="{9D8B030D-6E8A-4147-A177-3AD203B41FA5}">
                      <a16:colId xmlns:a16="http://schemas.microsoft.com/office/drawing/2014/main" val="1497958984"/>
                    </a:ext>
                  </a:extLst>
                </a:gridCol>
                <a:gridCol w="1890537">
                  <a:extLst>
                    <a:ext uri="{9D8B030D-6E8A-4147-A177-3AD203B41FA5}">
                      <a16:colId xmlns:a16="http://schemas.microsoft.com/office/drawing/2014/main" val="4026131647"/>
                    </a:ext>
                  </a:extLst>
                </a:gridCol>
                <a:gridCol w="1500426">
                  <a:extLst>
                    <a:ext uri="{9D8B030D-6E8A-4147-A177-3AD203B41FA5}">
                      <a16:colId xmlns:a16="http://schemas.microsoft.com/office/drawing/2014/main" val="3140930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Marks Allotted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Practical Ques.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OR</a:t>
                      </a:r>
                    </a:p>
                    <a:p>
                      <a:r>
                        <a:rPr lang="en-US" dirty="0"/>
                        <a:t>Practical Ques.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 out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47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Practical Ques.</a:t>
                      </a:r>
                    </a:p>
                    <a:p>
                      <a:r>
                        <a:rPr lang="en-US" dirty="0"/>
                        <a:t> </a:t>
                      </a:r>
                    </a:p>
                    <a:p>
                      <a:pPr algn="ctr"/>
                      <a:r>
                        <a:rPr lang="en-US" b="1" u="sng" dirty="0"/>
                        <a:t>OR</a:t>
                      </a:r>
                    </a:p>
                    <a:p>
                      <a:r>
                        <a:rPr lang="en-US" dirty="0"/>
                        <a:t>Excel Functions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1 out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52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77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B6077-A7FE-45B8-A015-15CD7395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Practical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7E56C-C980-46C7-B0A3-7B5EF1FB4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Salary Calculation</a:t>
            </a:r>
          </a:p>
          <a:p>
            <a:r>
              <a:rPr lang="en-US" dirty="0"/>
              <a:t>Result Calculation</a:t>
            </a:r>
          </a:p>
          <a:p>
            <a:r>
              <a:rPr lang="en-US" dirty="0"/>
              <a:t>Tax, Discount, Profit </a:t>
            </a:r>
            <a:r>
              <a:rPr lang="en-US" dirty="0" err="1"/>
              <a:t>Calulation</a:t>
            </a:r>
            <a:endParaRPr lang="en-US" dirty="0"/>
          </a:p>
          <a:p>
            <a:r>
              <a:rPr lang="en-US" dirty="0"/>
              <a:t>Sorting</a:t>
            </a:r>
          </a:p>
          <a:p>
            <a:r>
              <a:rPr lang="en-US" dirty="0"/>
              <a:t>Pivot Table</a:t>
            </a:r>
          </a:p>
          <a:p>
            <a:r>
              <a:rPr lang="en-US" dirty="0" err="1"/>
              <a:t>SubTotal</a:t>
            </a:r>
            <a:endParaRPr lang="en-US" dirty="0"/>
          </a:p>
          <a:p>
            <a:r>
              <a:rPr lang="en-US" dirty="0"/>
              <a:t>Simple Interest &amp; Compound Interest</a:t>
            </a:r>
          </a:p>
          <a:p>
            <a:r>
              <a:rPr lang="en-US" dirty="0"/>
              <a:t>Depreciation (SLM, WDV Method)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4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08DA-5139-4771-AD7D-72DAB44B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025" y="0"/>
            <a:ext cx="7554913" cy="1143000"/>
          </a:xfrm>
        </p:spPr>
        <p:txBody>
          <a:bodyPr/>
          <a:lstStyle/>
          <a:p>
            <a:r>
              <a:rPr lang="en-US" dirty="0"/>
              <a:t>Excel Functions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9CC17D-914D-48A4-A881-71B0F85CE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949835"/>
              </p:ext>
            </p:extLst>
          </p:nvPr>
        </p:nvGraphicFramePr>
        <p:xfrm>
          <a:off x="2369000" y="1417638"/>
          <a:ext cx="6775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690">
                  <a:extLst>
                    <a:ext uri="{9D8B030D-6E8A-4147-A177-3AD203B41FA5}">
                      <a16:colId xmlns:a16="http://schemas.microsoft.com/office/drawing/2014/main" val="1495847253"/>
                    </a:ext>
                  </a:extLst>
                </a:gridCol>
                <a:gridCol w="2585544">
                  <a:extLst>
                    <a:ext uri="{9D8B030D-6E8A-4147-A177-3AD203B41FA5}">
                      <a16:colId xmlns:a16="http://schemas.microsoft.com/office/drawing/2014/main" val="3561318147"/>
                    </a:ext>
                  </a:extLst>
                </a:gridCol>
                <a:gridCol w="2301766">
                  <a:extLst>
                    <a:ext uri="{9D8B030D-6E8A-4147-A177-3AD203B41FA5}">
                      <a16:colId xmlns:a16="http://schemas.microsoft.com/office/drawing/2014/main" val="3148364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Financial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Mathematical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Statistical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905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FV()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ROUND()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Sum()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5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PV()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ROUNDUP()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Count()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59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PMT()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ROUNDDOWN()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Average 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65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PPMT()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CEILING()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Max()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IPMT()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FLOOR()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Min()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49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NPER()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INT()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5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RATE()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MOD()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06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SQRT()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46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ABS()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336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63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7449-E925-4064-904B-80588E14B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834FB-AC29-460F-A666-4F51AB57F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MySQL statement to create a table called COURSE having the following columns Course ID (COURSE_ID, Integer, Primary Key), Course Name (CNAME, Character with variable width 20 columns), Semester (SEM, Integer, Should not empty) , Year(Year, Date) and Building (Building, Character, with width 8 )</a:t>
            </a:r>
          </a:p>
        </p:txBody>
      </p:sp>
    </p:spTree>
    <p:extLst>
      <p:ext uri="{BB962C8B-B14F-4D97-AF65-F5344CB8AC3E}">
        <p14:creationId xmlns:p14="http://schemas.microsoft.com/office/powerpoint/2010/main" val="1140821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1CBF6-E6AC-434F-9653-5DF6CC1E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0F0FA-EFAC-4CC2-9568-03C538A4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Mysql</a:t>
            </a:r>
            <a:r>
              <a:rPr lang="en-US" sz="2400" dirty="0"/>
              <a:t> _&gt; CREATE TABLE Course</a:t>
            </a:r>
          </a:p>
          <a:p>
            <a:pPr marL="0" indent="0">
              <a:buNone/>
            </a:pPr>
            <a:r>
              <a:rPr lang="en-US" sz="2400" dirty="0"/>
              <a:t>             &gt; (</a:t>
            </a:r>
            <a:r>
              <a:rPr lang="en-US" sz="2400" dirty="0" err="1"/>
              <a:t>course_id</a:t>
            </a:r>
            <a:r>
              <a:rPr lang="en-US" sz="2400" dirty="0"/>
              <a:t> SMALLINT PRIMARY KEY,</a:t>
            </a:r>
          </a:p>
          <a:p>
            <a:pPr marL="0" indent="0">
              <a:buNone/>
            </a:pPr>
            <a:r>
              <a:rPr lang="en-US" sz="2400" dirty="0"/>
              <a:t>             &gt; </a:t>
            </a:r>
            <a:r>
              <a:rPr lang="en-US" sz="2400" dirty="0" err="1"/>
              <a:t>cname</a:t>
            </a:r>
            <a:r>
              <a:rPr lang="en-US" sz="2400" dirty="0"/>
              <a:t> VARCHAR(20),</a:t>
            </a:r>
          </a:p>
          <a:p>
            <a:pPr marL="0" indent="0">
              <a:buNone/>
            </a:pPr>
            <a:r>
              <a:rPr lang="en-US" sz="2400" dirty="0"/>
              <a:t>             &gt; Sem SMALLINT NOT NULL,</a:t>
            </a:r>
          </a:p>
          <a:p>
            <a:pPr marL="0" indent="0">
              <a:buNone/>
            </a:pPr>
            <a:r>
              <a:rPr lang="en-US" sz="2400" dirty="0"/>
              <a:t>             &gt; year DATE,</a:t>
            </a:r>
          </a:p>
          <a:p>
            <a:pPr marL="0" indent="0">
              <a:buNone/>
            </a:pPr>
            <a:r>
              <a:rPr lang="en-US" sz="2400" dirty="0"/>
              <a:t>             </a:t>
            </a:r>
            <a:r>
              <a:rPr lang="en-US" sz="2400"/>
              <a:t>&gt; building CHAR(8) 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74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A0BE965-AF4A-4242-9B38-C006B5E28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Topics &amp; Marks Allocation</a:t>
            </a:r>
            <a:endParaRPr lang="zh-CN" altLang="zh-CN" b="1" dirty="0">
              <a:ea typeface="宋体" panose="02010600030101010101" pitchFamily="2" charset="-122"/>
            </a:endParaRPr>
          </a:p>
        </p:txBody>
      </p:sp>
      <p:sp>
        <p:nvSpPr>
          <p:cNvPr id="4100" name="TextBox 5">
            <a:extLst>
              <a:ext uri="{FF2B5EF4-FFF2-40B4-BE49-F238E27FC236}">
                <a16:creationId xmlns:a16="http://schemas.microsoft.com/office/drawing/2014/main" id="{3D075B81-9E33-412F-ACB0-6B5BB56C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916613"/>
            <a:ext cx="285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101" name="TextBox 6">
            <a:extLst>
              <a:ext uri="{FF2B5EF4-FFF2-40B4-BE49-F238E27FC236}">
                <a16:creationId xmlns:a16="http://schemas.microsoft.com/office/drawing/2014/main" id="{C82435D8-42F0-4CA8-AA94-D4DFE9F40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488113"/>
            <a:ext cx="396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zh-CN" altLang="en-US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4EA36DF-EE3E-4977-941B-B8EA7D772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35526"/>
              </p:ext>
            </p:extLst>
          </p:nvPr>
        </p:nvGraphicFramePr>
        <p:xfrm>
          <a:off x="1321546" y="1305835"/>
          <a:ext cx="741904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876">
                  <a:extLst>
                    <a:ext uri="{9D8B030D-6E8A-4147-A177-3AD203B41FA5}">
                      <a16:colId xmlns:a16="http://schemas.microsoft.com/office/drawing/2014/main" val="2611482377"/>
                    </a:ext>
                  </a:extLst>
                </a:gridCol>
                <a:gridCol w="2101213">
                  <a:extLst>
                    <a:ext uri="{9D8B030D-6E8A-4147-A177-3AD203B41FA5}">
                      <a16:colId xmlns:a16="http://schemas.microsoft.com/office/drawing/2014/main" val="1119617531"/>
                    </a:ext>
                  </a:extLst>
                </a:gridCol>
                <a:gridCol w="2568389">
                  <a:extLst>
                    <a:ext uri="{9D8B030D-6E8A-4147-A177-3AD203B41FA5}">
                      <a16:colId xmlns:a16="http://schemas.microsoft.com/office/drawing/2014/main" val="598669546"/>
                    </a:ext>
                  </a:extLst>
                </a:gridCol>
                <a:gridCol w="1761564">
                  <a:extLst>
                    <a:ext uri="{9D8B030D-6E8A-4147-A177-3AD203B41FA5}">
                      <a16:colId xmlns:a16="http://schemas.microsoft.com/office/drawing/2014/main" val="4131756059"/>
                    </a:ext>
                  </a:extLst>
                </a:gridCol>
              </a:tblGrid>
              <a:tr h="10219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MARKS ALLOTED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73225"/>
                  </a:ext>
                </a:extLst>
              </a:tr>
              <a:tr h="11630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Data Comm.</a:t>
                      </a:r>
                    </a:p>
                    <a:p>
                      <a:r>
                        <a:rPr lang="en-US" sz="2400" b="1" dirty="0"/>
                        <a:t>Networks</a:t>
                      </a:r>
                    </a:p>
                    <a:p>
                      <a:r>
                        <a:rPr lang="en-US" sz="2400" b="1" dirty="0"/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Obj.(11 </a:t>
                      </a:r>
                      <a:r>
                        <a:rPr lang="en-US" sz="2400" b="1" dirty="0" err="1"/>
                        <a:t>mks</a:t>
                      </a:r>
                      <a:r>
                        <a:rPr lang="en-US" sz="2400" b="1" dirty="0"/>
                        <a:t>)</a:t>
                      </a:r>
                    </a:p>
                    <a:p>
                      <a:pPr algn="ctr"/>
                      <a:r>
                        <a:rPr lang="en-US" sz="2400" b="1" dirty="0"/>
                        <a:t>Subj. (15 </a:t>
                      </a:r>
                      <a:r>
                        <a:rPr lang="en-US" sz="2400" b="1" dirty="0" err="1"/>
                        <a:t>mks</a:t>
                      </a:r>
                      <a:r>
                        <a:rPr lang="en-US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143748"/>
                  </a:ext>
                </a:extLst>
              </a:tr>
              <a:tr h="56592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MySQL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Obj.(02 </a:t>
                      </a:r>
                      <a:r>
                        <a:rPr lang="en-US" sz="2400" b="1" dirty="0" err="1"/>
                        <a:t>mks</a:t>
                      </a:r>
                      <a:r>
                        <a:rPr lang="en-US" sz="2400" b="1" dirty="0"/>
                        <a:t>)</a:t>
                      </a:r>
                    </a:p>
                    <a:p>
                      <a:pPr algn="ctr"/>
                      <a:r>
                        <a:rPr lang="en-US" sz="2400" b="1" dirty="0"/>
                        <a:t>Subj. (30 </a:t>
                      </a:r>
                      <a:r>
                        <a:rPr lang="en-US" sz="2400" b="1" dirty="0" err="1"/>
                        <a:t>mks</a:t>
                      </a:r>
                      <a:r>
                        <a:rPr lang="en-US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11696"/>
                  </a:ext>
                </a:extLst>
              </a:tr>
              <a:tr h="56592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MS 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Obj.(02 </a:t>
                      </a:r>
                      <a:r>
                        <a:rPr lang="en-US" sz="2400" b="1" dirty="0" err="1"/>
                        <a:t>mks</a:t>
                      </a:r>
                      <a:r>
                        <a:rPr lang="en-US" sz="2400" b="1" dirty="0"/>
                        <a:t>)</a:t>
                      </a:r>
                    </a:p>
                    <a:p>
                      <a:pPr algn="ctr"/>
                      <a:r>
                        <a:rPr lang="en-US" sz="2400" b="1" dirty="0"/>
                        <a:t>Subj. (15 </a:t>
                      </a:r>
                      <a:r>
                        <a:rPr lang="en-US" sz="2400" b="1" dirty="0" err="1"/>
                        <a:t>mks</a:t>
                      </a:r>
                      <a:r>
                        <a:rPr lang="en-US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4275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67A58-612F-4F9C-83A4-031AC9E5F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No. 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EA09F8-B232-46A5-884F-FD2ECC5C2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402559"/>
              </p:ext>
            </p:extLst>
          </p:nvPr>
        </p:nvGraphicFramePr>
        <p:xfrm>
          <a:off x="1264024" y="1600200"/>
          <a:ext cx="778949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5">
                  <a:extLst>
                    <a:ext uri="{9D8B030D-6E8A-4147-A177-3AD203B41FA5}">
                      <a16:colId xmlns:a16="http://schemas.microsoft.com/office/drawing/2014/main" val="87201110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97958984"/>
                    </a:ext>
                  </a:extLst>
                </a:gridCol>
                <a:gridCol w="2178423">
                  <a:extLst>
                    <a:ext uri="{9D8B030D-6E8A-4147-A177-3AD203B41FA5}">
                      <a16:colId xmlns:a16="http://schemas.microsoft.com/office/drawing/2014/main" val="4026131647"/>
                    </a:ext>
                  </a:extLst>
                </a:gridCol>
                <a:gridCol w="1398494">
                  <a:extLst>
                    <a:ext uri="{9D8B030D-6E8A-4147-A177-3AD203B41FA5}">
                      <a16:colId xmlns:a16="http://schemas.microsoft.com/office/drawing/2014/main" val="1278376544"/>
                    </a:ext>
                  </a:extLst>
                </a:gridCol>
                <a:gridCol w="1173538">
                  <a:extLst>
                    <a:ext uri="{9D8B030D-6E8A-4147-A177-3AD203B41FA5}">
                      <a16:colId xmlns:a16="http://schemas.microsoft.com/office/drawing/2014/main" val="2591404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Types of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Marks Allotted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True/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out of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47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MySQL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 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out of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526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Networks</a:t>
                      </a:r>
                    </a:p>
                    <a:p>
                      <a:r>
                        <a:rPr lang="en-US" dirty="0"/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True/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out of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0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Networks</a:t>
                      </a:r>
                    </a:p>
                    <a:p>
                      <a:r>
                        <a:rPr lang="en-US" dirty="0"/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 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out of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36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1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67A58-612F-4F9C-83A4-031AC9E5F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No. 2 (Subjective)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EA09F8-B232-46A5-884F-FD2ECC5C2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32321"/>
              </p:ext>
            </p:extLst>
          </p:nvPr>
        </p:nvGraphicFramePr>
        <p:xfrm>
          <a:off x="1963271" y="1772920"/>
          <a:ext cx="5217457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766">
                  <a:extLst>
                    <a:ext uri="{9D8B030D-6E8A-4147-A177-3AD203B41FA5}">
                      <a16:colId xmlns:a16="http://schemas.microsoft.com/office/drawing/2014/main" val="872011109"/>
                    </a:ext>
                  </a:extLst>
                </a:gridCol>
                <a:gridCol w="1290135">
                  <a:extLst>
                    <a:ext uri="{9D8B030D-6E8A-4147-A177-3AD203B41FA5}">
                      <a16:colId xmlns:a16="http://schemas.microsoft.com/office/drawing/2014/main" val="1497958984"/>
                    </a:ext>
                  </a:extLst>
                </a:gridCol>
                <a:gridCol w="1536778">
                  <a:extLst>
                    <a:ext uri="{9D8B030D-6E8A-4147-A177-3AD203B41FA5}">
                      <a16:colId xmlns:a16="http://schemas.microsoft.com/office/drawing/2014/main" val="4026131647"/>
                    </a:ext>
                  </a:extLst>
                </a:gridCol>
                <a:gridCol w="1536778">
                  <a:extLst>
                    <a:ext uri="{9D8B030D-6E8A-4147-A177-3AD203B41FA5}">
                      <a16:colId xmlns:a16="http://schemas.microsoft.com/office/drawing/2014/main" val="3140930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Marks Allotted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out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47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out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52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45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50160-E39F-49F4-8582-A02B9EDF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36" y="274638"/>
            <a:ext cx="8300478" cy="1143000"/>
          </a:xfrm>
        </p:spPr>
        <p:txBody>
          <a:bodyPr/>
          <a:lstStyle/>
          <a:p>
            <a:r>
              <a:rPr lang="en-US" dirty="0"/>
              <a:t>FAQ on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E16C-0973-4AC9-A07F-2F20B2BFA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Comm. &amp; its Components</a:t>
            </a:r>
          </a:p>
          <a:p>
            <a:r>
              <a:rPr lang="en-US" dirty="0"/>
              <a:t>Types of Network</a:t>
            </a:r>
          </a:p>
          <a:p>
            <a:r>
              <a:rPr lang="en-US" dirty="0"/>
              <a:t>Types of Topology</a:t>
            </a:r>
          </a:p>
          <a:p>
            <a:r>
              <a:rPr lang="en-US" dirty="0"/>
              <a:t>Types of Cables</a:t>
            </a:r>
          </a:p>
          <a:p>
            <a:r>
              <a:rPr lang="en-US" dirty="0"/>
              <a:t>Network Hardware</a:t>
            </a:r>
          </a:p>
          <a:p>
            <a:r>
              <a:rPr lang="en-US" dirty="0"/>
              <a:t>TCP/IP &amp; OSI Model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3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50160-E39F-49F4-8582-A02B9EDF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36" y="274638"/>
            <a:ext cx="8300478" cy="1143000"/>
          </a:xfrm>
        </p:spPr>
        <p:txBody>
          <a:bodyPr/>
          <a:lstStyle/>
          <a:p>
            <a:r>
              <a:rPr lang="en-US" dirty="0"/>
              <a:t>FAQ on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E16C-0973-4AC9-A07F-2F20B2BFA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&amp; its Uses</a:t>
            </a:r>
          </a:p>
          <a:p>
            <a:r>
              <a:rPr lang="en-US" dirty="0"/>
              <a:t>Types of Internet Connections</a:t>
            </a:r>
          </a:p>
          <a:p>
            <a:r>
              <a:rPr lang="en-US" dirty="0"/>
              <a:t>Domain Name, IP Address</a:t>
            </a:r>
          </a:p>
          <a:p>
            <a:r>
              <a:rPr lang="en-US" dirty="0"/>
              <a:t>Website, Hacking, Types of Hacking</a:t>
            </a:r>
          </a:p>
          <a:p>
            <a:r>
              <a:rPr lang="en-US" dirty="0"/>
              <a:t>Email, Search Engine, Blog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3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67A58-612F-4F9C-83A4-031AC9E5F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No. 3 </a:t>
            </a:r>
            <a:br>
              <a:rPr lang="en-US" dirty="0"/>
            </a:br>
            <a:r>
              <a:rPr lang="en-US" dirty="0"/>
              <a:t>MySQL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EA09F8-B232-46A5-884F-FD2ECC5C2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382589"/>
              </p:ext>
            </p:extLst>
          </p:nvPr>
        </p:nvGraphicFramePr>
        <p:xfrm>
          <a:off x="2259106" y="1772920"/>
          <a:ext cx="5930153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766">
                  <a:extLst>
                    <a:ext uri="{9D8B030D-6E8A-4147-A177-3AD203B41FA5}">
                      <a16:colId xmlns:a16="http://schemas.microsoft.com/office/drawing/2014/main" val="872011109"/>
                    </a:ext>
                  </a:extLst>
                </a:gridCol>
                <a:gridCol w="2037352">
                  <a:extLst>
                    <a:ext uri="{9D8B030D-6E8A-4147-A177-3AD203B41FA5}">
                      <a16:colId xmlns:a16="http://schemas.microsoft.com/office/drawing/2014/main" val="1497958984"/>
                    </a:ext>
                  </a:extLst>
                </a:gridCol>
                <a:gridCol w="1694329">
                  <a:extLst>
                    <a:ext uri="{9D8B030D-6E8A-4147-A177-3AD203B41FA5}">
                      <a16:colId xmlns:a16="http://schemas.microsoft.com/office/drawing/2014/main" val="4026131647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3140930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Marks Allotted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out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47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MySQL Functions</a:t>
                      </a:r>
                    </a:p>
                    <a:p>
                      <a:pPr algn="ctr"/>
                      <a:r>
                        <a:rPr lang="en-US" b="1" u="sng" dirty="0"/>
                        <a:t>OR</a:t>
                      </a:r>
                    </a:p>
                    <a:p>
                      <a:pPr algn="l"/>
                      <a:r>
                        <a:rPr lang="en-US" b="0" u="none" dirty="0"/>
                        <a:t>Basic MySQL Commands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 out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52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365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261F-5759-483C-ADC0-9DB43E3AC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Table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2F28DE-D582-46FF-A787-702786EA77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720867"/>
              </p:ext>
            </p:extLst>
          </p:nvPr>
        </p:nvGraphicFramePr>
        <p:xfrm>
          <a:off x="1891862" y="1417638"/>
          <a:ext cx="3640238" cy="390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119">
                  <a:extLst>
                    <a:ext uri="{9D8B030D-6E8A-4147-A177-3AD203B41FA5}">
                      <a16:colId xmlns:a16="http://schemas.microsoft.com/office/drawing/2014/main" val="2257192114"/>
                    </a:ext>
                  </a:extLst>
                </a:gridCol>
                <a:gridCol w="1820119">
                  <a:extLst>
                    <a:ext uri="{9D8B030D-6E8A-4147-A177-3AD203B41FA5}">
                      <a16:colId xmlns:a16="http://schemas.microsoft.com/office/drawing/2014/main" val="97203455"/>
                    </a:ext>
                  </a:extLst>
                </a:gridCol>
              </a:tblGrid>
              <a:tr h="680038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MySQL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370818"/>
                  </a:ext>
                </a:extLst>
              </a:tr>
              <a:tr h="393990">
                <a:tc>
                  <a:txBody>
                    <a:bodyPr/>
                    <a:lstStyle/>
                    <a:p>
                      <a:r>
                        <a:rPr lang="en-US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76491"/>
                  </a:ext>
                </a:extLst>
              </a:tr>
              <a:tr h="393990"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UNSIgNED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84056"/>
                  </a:ext>
                </a:extLst>
              </a:tr>
              <a:tr h="680038">
                <a:tc>
                  <a:txBody>
                    <a:bodyPr/>
                    <a:lstStyle/>
                    <a:p>
                      <a:r>
                        <a:rPr lang="en-US" dirty="0"/>
                        <a:t>Should Not be 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23368"/>
                  </a:ext>
                </a:extLst>
              </a:tr>
              <a:tr h="680038">
                <a:tc>
                  <a:txBody>
                    <a:bodyPr/>
                    <a:lstStyle/>
                    <a:p>
                      <a:r>
                        <a:rPr lang="en-US" dirty="0"/>
                        <a:t>Unique/ 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449982"/>
                  </a:ext>
                </a:extLst>
              </a:tr>
              <a:tr h="393990">
                <a:tc>
                  <a:txBody>
                    <a:bodyPr/>
                    <a:lstStyle/>
                    <a:p>
                      <a:r>
                        <a:rPr lang="en-US" dirty="0"/>
                        <a:t>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777369"/>
                  </a:ext>
                </a:extLst>
              </a:tr>
              <a:tr h="680038">
                <a:tc>
                  <a:txBody>
                    <a:bodyPr/>
                    <a:lstStyle/>
                    <a:p>
                      <a:r>
                        <a:rPr lang="en-US" dirty="0"/>
                        <a:t>Variable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32717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C8C96D9-B5F6-4F33-B1F2-2BEED9C545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718362"/>
              </p:ext>
            </p:extLst>
          </p:nvPr>
        </p:nvGraphicFramePr>
        <p:xfrm>
          <a:off x="5698874" y="1417638"/>
          <a:ext cx="3354639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547">
                  <a:extLst>
                    <a:ext uri="{9D8B030D-6E8A-4147-A177-3AD203B41FA5}">
                      <a16:colId xmlns:a16="http://schemas.microsoft.com/office/drawing/2014/main" val="2257192114"/>
                    </a:ext>
                  </a:extLst>
                </a:gridCol>
                <a:gridCol w="1808092">
                  <a:extLst>
                    <a:ext uri="{9D8B030D-6E8A-4147-A177-3AD203B41FA5}">
                      <a16:colId xmlns:a16="http://schemas.microsoft.com/office/drawing/2014/main" val="97203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MySQL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370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Very Large 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BIgINT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76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by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AUTO_INCREMENT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8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Integer and 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2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449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777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Default Value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32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849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9089B-84F7-493A-8087-12DE5CB4D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554913" cy="1143000"/>
          </a:xfrm>
        </p:spPr>
        <p:txBody>
          <a:bodyPr/>
          <a:lstStyle/>
          <a:p>
            <a:r>
              <a:rPr lang="en-US" dirty="0"/>
              <a:t>MySQL Functions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C011C2-871E-4C4C-8BF3-8138568AEC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186137"/>
              </p:ext>
            </p:extLst>
          </p:nvPr>
        </p:nvGraphicFramePr>
        <p:xfrm>
          <a:off x="2369000" y="1143000"/>
          <a:ext cx="6775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488">
                  <a:extLst>
                    <a:ext uri="{9D8B030D-6E8A-4147-A177-3AD203B41FA5}">
                      <a16:colId xmlns:a16="http://schemas.microsoft.com/office/drawing/2014/main" val="1495847253"/>
                    </a:ext>
                  </a:extLst>
                </a:gridCol>
                <a:gridCol w="2223721">
                  <a:extLst>
                    <a:ext uri="{9D8B030D-6E8A-4147-A177-3AD203B41FA5}">
                      <a16:colId xmlns:a16="http://schemas.microsoft.com/office/drawing/2014/main" val="3561318147"/>
                    </a:ext>
                  </a:extLst>
                </a:gridCol>
                <a:gridCol w="1662791">
                  <a:extLst>
                    <a:ext uri="{9D8B030D-6E8A-4147-A177-3AD203B41FA5}">
                      <a16:colId xmlns:a16="http://schemas.microsoft.com/office/drawing/2014/main" val="3148364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905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Lower()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Now()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Abs()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5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Upper() / </a:t>
                      </a:r>
                      <a:r>
                        <a:rPr lang="en-US" sz="2400" b="1" dirty="0" err="1"/>
                        <a:t>Ucase</a:t>
                      </a:r>
                      <a:r>
                        <a:rPr lang="en-US" sz="2400" b="1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Time()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Pow()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59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Reverse()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Date()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Mod()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65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Length()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Curdate</a:t>
                      </a:r>
                      <a:r>
                        <a:rPr lang="en-US" sz="2400" b="1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Round()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Ltrim</a:t>
                      </a:r>
                      <a:r>
                        <a:rPr lang="en-US" sz="2400" b="1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Day()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Sqrt()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49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Rtrim</a:t>
                      </a:r>
                      <a:r>
                        <a:rPr lang="en-US" sz="2400" b="1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Month()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Sum()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15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Trim()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Year()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Count()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06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Left()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DayName</a:t>
                      </a:r>
                      <a:r>
                        <a:rPr lang="en-US" sz="2400" b="1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Avg 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46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Right()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MonthName</a:t>
                      </a:r>
                      <a:r>
                        <a:rPr lang="en-US" sz="2400" b="1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Max()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336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Mid() / Substring()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Min()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17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Concat</a:t>
                      </a:r>
                      <a:r>
                        <a:rPr lang="en-US" sz="2400" b="1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7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58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00B2EE"/>
      </a:lt1>
      <a:dk2>
        <a:srgbClr val="000000"/>
      </a:dk2>
      <a:lt2>
        <a:srgbClr val="B2B2B2"/>
      </a:lt2>
      <a:accent1>
        <a:srgbClr val="D3F4FF"/>
      </a:accent1>
      <a:accent2>
        <a:srgbClr val="55D4FF"/>
      </a:accent2>
      <a:accent3>
        <a:srgbClr val="AAD5F5"/>
      </a:accent3>
      <a:accent4>
        <a:srgbClr val="000000"/>
      </a:accent4>
      <a:accent5>
        <a:srgbClr val="E6F8FF"/>
      </a:accent5>
      <a:accent6>
        <a:srgbClr val="4CC0E7"/>
      </a:accent6>
      <a:hlink>
        <a:srgbClr val="007099"/>
      </a:hlink>
      <a:folHlink>
        <a:srgbClr val="00374C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00B2EE"/>
        </a:lt1>
        <a:dk2>
          <a:srgbClr val="000000"/>
        </a:dk2>
        <a:lt2>
          <a:srgbClr val="B2B2B2"/>
        </a:lt2>
        <a:accent1>
          <a:srgbClr val="D3F4FF"/>
        </a:accent1>
        <a:accent2>
          <a:srgbClr val="55D4FF"/>
        </a:accent2>
        <a:accent3>
          <a:srgbClr val="AAD5F5"/>
        </a:accent3>
        <a:accent4>
          <a:srgbClr val="000000"/>
        </a:accent4>
        <a:accent5>
          <a:srgbClr val="E6F8FF"/>
        </a:accent5>
        <a:accent6>
          <a:srgbClr val="4CC0E7"/>
        </a:accent6>
        <a:hlink>
          <a:srgbClr val="007099"/>
        </a:hlink>
        <a:folHlink>
          <a:srgbClr val="0037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B2EE"/>
        </a:lt1>
        <a:dk2>
          <a:srgbClr val="000000"/>
        </a:dk2>
        <a:lt2>
          <a:srgbClr val="B2B2B2"/>
        </a:lt2>
        <a:accent1>
          <a:srgbClr val="259E00"/>
        </a:accent1>
        <a:accent2>
          <a:srgbClr val="0056C7"/>
        </a:accent2>
        <a:accent3>
          <a:srgbClr val="AAD5F5"/>
        </a:accent3>
        <a:accent4>
          <a:srgbClr val="000000"/>
        </a:accent4>
        <a:accent5>
          <a:srgbClr val="ACCCAA"/>
        </a:accent5>
        <a:accent6>
          <a:srgbClr val="004DB4"/>
        </a:accent6>
        <a:hlink>
          <a:srgbClr val="004761"/>
        </a:hlink>
        <a:folHlink>
          <a:srgbClr val="0035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B2EE"/>
        </a:lt1>
        <a:dk2>
          <a:srgbClr val="000000"/>
        </a:dk2>
        <a:lt2>
          <a:srgbClr val="B2B2B2"/>
        </a:lt2>
        <a:accent1>
          <a:srgbClr val="CC4B00"/>
        </a:accent1>
        <a:accent2>
          <a:srgbClr val="CC7A00"/>
        </a:accent2>
        <a:accent3>
          <a:srgbClr val="AAD5F5"/>
        </a:accent3>
        <a:accent4>
          <a:srgbClr val="000000"/>
        </a:accent4>
        <a:accent5>
          <a:srgbClr val="E2B1AA"/>
        </a:accent5>
        <a:accent6>
          <a:srgbClr val="B96E00"/>
        </a:accent6>
        <a:hlink>
          <a:srgbClr val="004F6B"/>
        </a:hlink>
        <a:folHlink>
          <a:srgbClr val="6818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B2EE"/>
        </a:lt1>
        <a:dk2>
          <a:srgbClr val="000000"/>
        </a:dk2>
        <a:lt2>
          <a:srgbClr val="B2B2B2"/>
        </a:lt2>
        <a:accent1>
          <a:srgbClr val="0094C7"/>
        </a:accent1>
        <a:accent2>
          <a:srgbClr val="B5B416"/>
        </a:accent2>
        <a:accent3>
          <a:srgbClr val="AAD5F5"/>
        </a:accent3>
        <a:accent4>
          <a:srgbClr val="000000"/>
        </a:accent4>
        <a:accent5>
          <a:srgbClr val="AAC8E0"/>
        </a:accent5>
        <a:accent6>
          <a:srgbClr val="A4A313"/>
        </a:accent6>
        <a:hlink>
          <a:srgbClr val="8B430E"/>
        </a:hlink>
        <a:folHlink>
          <a:srgbClr val="510F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3F4FF"/>
        </a:accent1>
        <a:accent2>
          <a:srgbClr val="55D4FF"/>
        </a:accent2>
        <a:accent3>
          <a:srgbClr val="FFFFFF"/>
        </a:accent3>
        <a:accent4>
          <a:srgbClr val="000000"/>
        </a:accent4>
        <a:accent5>
          <a:srgbClr val="E6F8FF"/>
        </a:accent5>
        <a:accent6>
          <a:srgbClr val="4CC0E7"/>
        </a:accent6>
        <a:hlink>
          <a:srgbClr val="007099"/>
        </a:hlink>
        <a:folHlink>
          <a:srgbClr val="0037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59E00"/>
        </a:accent1>
        <a:accent2>
          <a:srgbClr val="0056C7"/>
        </a:accent2>
        <a:accent3>
          <a:srgbClr val="FFFFFF"/>
        </a:accent3>
        <a:accent4>
          <a:srgbClr val="000000"/>
        </a:accent4>
        <a:accent5>
          <a:srgbClr val="ACCCAA"/>
        </a:accent5>
        <a:accent6>
          <a:srgbClr val="004DB4"/>
        </a:accent6>
        <a:hlink>
          <a:srgbClr val="004761"/>
        </a:hlink>
        <a:folHlink>
          <a:srgbClr val="0035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C4B00"/>
        </a:accent1>
        <a:accent2>
          <a:srgbClr val="CC7A00"/>
        </a:accent2>
        <a:accent3>
          <a:srgbClr val="FFFFFF"/>
        </a:accent3>
        <a:accent4>
          <a:srgbClr val="000000"/>
        </a:accent4>
        <a:accent5>
          <a:srgbClr val="E2B1AA"/>
        </a:accent5>
        <a:accent6>
          <a:srgbClr val="B96E00"/>
        </a:accent6>
        <a:hlink>
          <a:srgbClr val="004F6B"/>
        </a:hlink>
        <a:folHlink>
          <a:srgbClr val="6818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4C7"/>
        </a:accent1>
        <a:accent2>
          <a:srgbClr val="B5B416"/>
        </a:accent2>
        <a:accent3>
          <a:srgbClr val="FFFFFF"/>
        </a:accent3>
        <a:accent4>
          <a:srgbClr val="000000"/>
        </a:accent4>
        <a:accent5>
          <a:srgbClr val="AAC8E0"/>
        </a:accent5>
        <a:accent6>
          <a:srgbClr val="A4A313"/>
        </a:accent6>
        <a:hlink>
          <a:srgbClr val="8B430E"/>
        </a:hlink>
        <a:folHlink>
          <a:srgbClr val="510F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tech-10</Template>
  <TotalTime>3326</TotalTime>
  <Words>682</Words>
  <Application>Microsoft Office PowerPoint</Application>
  <PresentationFormat>On-screen Show (4:3)</PresentationFormat>
  <Paragraphs>272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Office Theme</vt:lpstr>
      <vt:lpstr>COMPUTER SYSTEMS &amp; APPLICATIONS</vt:lpstr>
      <vt:lpstr>Topics &amp; Marks Allocation</vt:lpstr>
      <vt:lpstr>Question No. 1</vt:lpstr>
      <vt:lpstr>Question No. 2 (Subjective)</vt:lpstr>
      <vt:lpstr>FAQ on Networks</vt:lpstr>
      <vt:lpstr>FAQ on Internet</vt:lpstr>
      <vt:lpstr>Question No. 3  MySQL</vt:lpstr>
      <vt:lpstr>Create Table </vt:lpstr>
      <vt:lpstr>MySQL Functions</vt:lpstr>
      <vt:lpstr>MySQL  Basic Commands</vt:lpstr>
      <vt:lpstr>Question. No. 4. MySQL</vt:lpstr>
      <vt:lpstr>Select Statement</vt:lpstr>
      <vt:lpstr>Question No. 5 Excel</vt:lpstr>
      <vt:lpstr>Excel Practical Questions </vt:lpstr>
      <vt:lpstr>Excel Functions</vt:lpstr>
      <vt:lpstr>Create Table</vt:lpstr>
      <vt:lpstr>Answer</vt:lpstr>
    </vt:vector>
  </TitlesOfParts>
  <Company>Indezine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&amp; APPLICATIONS</dc:title>
  <dc:creator>deepa</dc:creator>
  <cp:lastModifiedBy>principal stjoseph college</cp:lastModifiedBy>
  <cp:revision>28</cp:revision>
  <dcterms:created xsi:type="dcterms:W3CDTF">2018-10-10T16:42:41Z</dcterms:created>
  <dcterms:modified xsi:type="dcterms:W3CDTF">2019-10-20T12:03:04Z</dcterms:modified>
</cp:coreProperties>
</file>