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8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76" r:id="rId23"/>
    <p:sldId id="277" r:id="rId24"/>
    <p:sldId id="278" r:id="rId25"/>
    <p:sldId id="279"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gcommerce.com/website-builde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CA56C-7A25-4BD4-AA72-5256E68BE4CB}"/>
              </a:ext>
            </a:extLst>
          </p:cNvPr>
          <p:cNvSpPr>
            <a:spLocks noGrp="1"/>
          </p:cNvSpPr>
          <p:nvPr>
            <p:ph type="ctrTitle"/>
          </p:nvPr>
        </p:nvSpPr>
        <p:spPr/>
        <p:txBody>
          <a:bodyPr>
            <a:normAutofit/>
          </a:bodyPr>
          <a:lstStyle/>
          <a:p>
            <a:r>
              <a:rPr lang="en-US" dirty="0"/>
              <a:t>E-Commerce</a:t>
            </a:r>
          </a:p>
        </p:txBody>
      </p:sp>
    </p:spTree>
    <p:extLst>
      <p:ext uri="{BB962C8B-B14F-4D97-AF65-F5344CB8AC3E}">
        <p14:creationId xmlns:p14="http://schemas.microsoft.com/office/powerpoint/2010/main" val="3644728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6"/>
            <a:ext cx="9525000" cy="647700"/>
          </a:xfrm>
        </p:spPr>
        <p:txBody>
          <a:bodyPr>
            <a:normAutofit/>
          </a:bodyPr>
          <a:lstStyle/>
          <a:p>
            <a:r>
              <a:rPr lang="en-US" sz="2800" b="1" dirty="0" err="1"/>
              <a:t>B2C</a:t>
            </a:r>
            <a:r>
              <a:rPr lang="en-US" sz="2800" b="1" dirty="0"/>
              <a:t> Models in E-commerce:</a:t>
            </a:r>
            <a:endParaRPr lang="en-IN" sz="2800" b="1" dirty="0"/>
          </a:p>
        </p:txBody>
      </p:sp>
      <p:sp>
        <p:nvSpPr>
          <p:cNvPr id="3" name="Content Placeholder 2"/>
          <p:cNvSpPr>
            <a:spLocks noGrp="1"/>
          </p:cNvSpPr>
          <p:nvPr>
            <p:ph idx="1"/>
          </p:nvPr>
        </p:nvSpPr>
        <p:spPr>
          <a:xfrm>
            <a:off x="1743075" y="1009650"/>
            <a:ext cx="9761537" cy="4901572"/>
          </a:xfrm>
        </p:spPr>
        <p:txBody>
          <a:bodyPr>
            <a:normAutofit/>
          </a:bodyPr>
          <a:lstStyle/>
          <a:p>
            <a:r>
              <a:rPr lang="en-US" sz="2800" dirty="0"/>
              <a:t>Portal     </a:t>
            </a:r>
            <a:r>
              <a:rPr lang="en-US" sz="2800" dirty="0" err="1"/>
              <a:t>Vortal</a:t>
            </a:r>
            <a:endParaRPr lang="en-US" sz="2800" dirty="0"/>
          </a:p>
          <a:p>
            <a:r>
              <a:rPr lang="en-US" sz="2800" dirty="0"/>
              <a:t>E-</a:t>
            </a:r>
            <a:r>
              <a:rPr lang="en-US" sz="2800" dirty="0" err="1"/>
              <a:t>tailer</a:t>
            </a:r>
            <a:endParaRPr lang="en-US" sz="2800" dirty="0"/>
          </a:p>
          <a:p>
            <a:r>
              <a:rPr lang="en-US" sz="2800" dirty="0"/>
              <a:t>Content Provider</a:t>
            </a:r>
          </a:p>
          <a:p>
            <a:r>
              <a:rPr lang="en-US" sz="2800" dirty="0"/>
              <a:t>Transaction Broker</a:t>
            </a:r>
          </a:p>
          <a:p>
            <a:r>
              <a:rPr lang="en-US" sz="2800" dirty="0"/>
              <a:t>Market Creator</a:t>
            </a:r>
          </a:p>
          <a:p>
            <a:r>
              <a:rPr lang="en-US" sz="2800" dirty="0"/>
              <a:t>Service Provider</a:t>
            </a:r>
          </a:p>
          <a:p>
            <a:r>
              <a:rPr lang="en-US" sz="2800" dirty="0"/>
              <a:t>Community Provider</a:t>
            </a:r>
          </a:p>
        </p:txBody>
      </p:sp>
    </p:spTree>
    <p:extLst>
      <p:ext uri="{BB962C8B-B14F-4D97-AF65-F5344CB8AC3E}">
        <p14:creationId xmlns:p14="http://schemas.microsoft.com/office/powerpoint/2010/main" val="4077737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6"/>
            <a:ext cx="9525000" cy="647700"/>
          </a:xfrm>
        </p:spPr>
        <p:txBody>
          <a:bodyPr>
            <a:normAutofit/>
          </a:bodyPr>
          <a:lstStyle/>
          <a:p>
            <a:r>
              <a:rPr lang="en-US" sz="2800" b="1" dirty="0"/>
              <a:t>E-commerce Security</a:t>
            </a:r>
            <a:endParaRPr lang="en-IN" sz="2800" b="1" dirty="0"/>
          </a:p>
        </p:txBody>
      </p:sp>
      <p:sp>
        <p:nvSpPr>
          <p:cNvPr id="3" name="Content Placeholder 2"/>
          <p:cNvSpPr>
            <a:spLocks noGrp="1"/>
          </p:cNvSpPr>
          <p:nvPr>
            <p:ph idx="1"/>
          </p:nvPr>
        </p:nvSpPr>
        <p:spPr>
          <a:xfrm>
            <a:off x="1743075" y="1009650"/>
            <a:ext cx="9761537" cy="4901572"/>
          </a:xfrm>
        </p:spPr>
        <p:txBody>
          <a:bodyPr>
            <a:normAutofit/>
          </a:bodyPr>
          <a:lstStyle/>
          <a:p>
            <a:r>
              <a:rPr lang="en-US" sz="2800" dirty="0"/>
              <a:t>Integrity</a:t>
            </a:r>
          </a:p>
          <a:p>
            <a:r>
              <a:rPr lang="en-US" sz="2800" dirty="0"/>
              <a:t>Non Repudiation</a:t>
            </a:r>
          </a:p>
          <a:p>
            <a:r>
              <a:rPr lang="en-US" sz="2800" dirty="0"/>
              <a:t>Authenticity</a:t>
            </a:r>
          </a:p>
          <a:p>
            <a:r>
              <a:rPr lang="en-US" sz="2800" dirty="0"/>
              <a:t>Confidentiality</a:t>
            </a:r>
          </a:p>
          <a:p>
            <a:r>
              <a:rPr lang="en-US" sz="2800" dirty="0"/>
              <a:t>Availability</a:t>
            </a:r>
          </a:p>
          <a:p>
            <a:endParaRPr lang="en-US" sz="2800" dirty="0"/>
          </a:p>
          <a:p>
            <a:endParaRPr lang="en-US" sz="2800" dirty="0"/>
          </a:p>
        </p:txBody>
      </p:sp>
    </p:spTree>
    <p:extLst>
      <p:ext uri="{BB962C8B-B14F-4D97-AF65-F5344CB8AC3E}">
        <p14:creationId xmlns:p14="http://schemas.microsoft.com/office/powerpoint/2010/main" val="2830471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6"/>
            <a:ext cx="9525000" cy="647700"/>
          </a:xfrm>
        </p:spPr>
        <p:txBody>
          <a:bodyPr>
            <a:normAutofit/>
          </a:bodyPr>
          <a:lstStyle/>
          <a:p>
            <a:r>
              <a:rPr lang="en-US" sz="2800" b="1" dirty="0"/>
              <a:t>EDI</a:t>
            </a:r>
            <a:endParaRPr lang="en-IN" sz="2800" b="1" dirty="0"/>
          </a:p>
        </p:txBody>
      </p:sp>
      <p:sp>
        <p:nvSpPr>
          <p:cNvPr id="3" name="Content Placeholder 2"/>
          <p:cNvSpPr>
            <a:spLocks noGrp="1"/>
          </p:cNvSpPr>
          <p:nvPr>
            <p:ph idx="1"/>
          </p:nvPr>
        </p:nvSpPr>
        <p:spPr>
          <a:xfrm>
            <a:off x="1743075" y="1009650"/>
            <a:ext cx="9761537" cy="4901572"/>
          </a:xfrm>
        </p:spPr>
        <p:txBody>
          <a:bodyPr>
            <a:normAutofit fontScale="92500" lnSpcReduction="10000"/>
          </a:bodyPr>
          <a:lstStyle/>
          <a:p>
            <a:pPr algn="just"/>
            <a:r>
              <a:rPr lang="en-US" sz="2800" dirty="0"/>
              <a:t>EDI or Electronic Data Interchange is the virtual exchange of data or business documents in electronic format between trading partners. This exchange of documents is generally between buyer and supplier and consists of transferring purchase orders, invoices, payments, shipping notices and various other documents and by nature eliminates paper trails, improves operational efficiency and enhances virtual exchanges with new trading partners.</a:t>
            </a:r>
          </a:p>
          <a:p>
            <a:pPr algn="just"/>
            <a:r>
              <a:rPr lang="en-US" sz="2800" dirty="0"/>
              <a:t>With EDI, any company can virtually interact with another </a:t>
            </a:r>
            <a:r>
              <a:rPr lang="en-US" sz="2800" dirty="0" err="1"/>
              <a:t>organisation</a:t>
            </a:r>
            <a:r>
              <a:rPr lang="en-US" sz="2800" dirty="0"/>
              <a:t> anywhere in the world without the hassle of waiting times and forecasting future procedures.</a:t>
            </a:r>
          </a:p>
          <a:p>
            <a:endParaRPr lang="en-US" sz="2800" dirty="0"/>
          </a:p>
          <a:p>
            <a:endParaRPr lang="en-US" sz="2800" dirty="0"/>
          </a:p>
        </p:txBody>
      </p:sp>
    </p:spTree>
    <p:extLst>
      <p:ext uri="{BB962C8B-B14F-4D97-AF65-F5344CB8AC3E}">
        <p14:creationId xmlns:p14="http://schemas.microsoft.com/office/powerpoint/2010/main" val="444022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6"/>
            <a:ext cx="9525000" cy="647700"/>
          </a:xfrm>
        </p:spPr>
        <p:txBody>
          <a:bodyPr>
            <a:normAutofit/>
          </a:bodyPr>
          <a:lstStyle/>
          <a:p>
            <a:pPr lvl="7"/>
            <a:r>
              <a:rPr lang="en-US" sz="2800" b="1" kern="1200" dirty="0">
                <a:solidFill>
                  <a:schemeClr val="tx1">
                    <a:lumMod val="85000"/>
                    <a:lumOff val="15000"/>
                  </a:schemeClr>
                </a:solidFill>
                <a:latin typeface="+mj-lt"/>
                <a:ea typeface="+mj-ea"/>
                <a:cs typeface="+mj-cs"/>
              </a:rPr>
              <a:t>The process flow</a:t>
            </a:r>
          </a:p>
        </p:txBody>
      </p:sp>
      <p:sp>
        <p:nvSpPr>
          <p:cNvPr id="3" name="Content Placeholder 2"/>
          <p:cNvSpPr>
            <a:spLocks noGrp="1"/>
          </p:cNvSpPr>
          <p:nvPr>
            <p:ph idx="1"/>
          </p:nvPr>
        </p:nvSpPr>
        <p:spPr>
          <a:xfrm>
            <a:off x="1743075" y="1009650"/>
            <a:ext cx="9761537" cy="4901572"/>
          </a:xfrm>
        </p:spPr>
        <p:txBody>
          <a:bodyPr>
            <a:normAutofit/>
          </a:bodyPr>
          <a:lstStyle/>
          <a:p>
            <a:pPr algn="just"/>
            <a:r>
              <a:rPr lang="en-US" sz="2800" dirty="0"/>
              <a:t>EDI replaces the manual processes involved in ordering and distribution, creating seamless electronic trading between both buyer and supplier. </a:t>
            </a:r>
          </a:p>
          <a:p>
            <a:pPr algn="just"/>
            <a:r>
              <a:rPr lang="en-US" sz="2800" dirty="0"/>
              <a:t>EDI eliminates waiting times associated with manual processing, provides users with real-time product and stock level information, creates benchmarks for future sales forecasting and reduces overheads by creating an efficient business process.</a:t>
            </a:r>
          </a:p>
          <a:p>
            <a:endParaRPr lang="en-US" sz="2800" dirty="0"/>
          </a:p>
          <a:p>
            <a:endParaRPr lang="en-US" sz="2800" dirty="0"/>
          </a:p>
        </p:txBody>
      </p:sp>
    </p:spTree>
    <p:extLst>
      <p:ext uri="{BB962C8B-B14F-4D97-AF65-F5344CB8AC3E}">
        <p14:creationId xmlns:p14="http://schemas.microsoft.com/office/powerpoint/2010/main" val="139904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p:txBody>
          <a:bodyPr>
            <a:normAutofit/>
          </a:bodyPr>
          <a:lstStyle/>
          <a:p>
            <a:r>
              <a:rPr lang="en-IN" b="1" dirty="0"/>
              <a:t>EDI Documents</a:t>
            </a:r>
          </a:p>
        </p:txBody>
      </p:sp>
      <p:sp>
        <p:nvSpPr>
          <p:cNvPr id="8" name="Content Placeholder 7"/>
          <p:cNvSpPr>
            <a:spLocks noGrp="1"/>
          </p:cNvSpPr>
          <p:nvPr>
            <p:ph idx="1"/>
          </p:nvPr>
        </p:nvSpPr>
        <p:spPr>
          <a:xfrm>
            <a:off x="1095375" y="1238250"/>
            <a:ext cx="10409237" cy="5314950"/>
          </a:xfrm>
        </p:spPr>
        <p:txBody>
          <a:bodyPr/>
          <a:lstStyle/>
          <a:p>
            <a:pPr marL="0" indent="0">
              <a:buNone/>
            </a:pPr>
            <a:r>
              <a:rPr lang="en-US" b="1" dirty="0"/>
              <a:t>Following are the few important documents used in EDI −</a:t>
            </a:r>
          </a:p>
          <a:p>
            <a:r>
              <a:rPr lang="en-US" dirty="0"/>
              <a:t>Invoices</a:t>
            </a:r>
          </a:p>
          <a:p>
            <a:r>
              <a:rPr lang="en-US" dirty="0"/>
              <a:t>Purchase orders</a:t>
            </a:r>
          </a:p>
          <a:p>
            <a:r>
              <a:rPr lang="en-US" dirty="0"/>
              <a:t>Shipping Requests</a:t>
            </a:r>
          </a:p>
          <a:p>
            <a:r>
              <a:rPr lang="en-US" dirty="0"/>
              <a:t>Acknowledgement</a:t>
            </a:r>
          </a:p>
          <a:p>
            <a:r>
              <a:rPr lang="en-US" dirty="0"/>
              <a:t>Business Correspondence letters</a:t>
            </a:r>
          </a:p>
          <a:p>
            <a:r>
              <a:rPr lang="en-US" dirty="0"/>
              <a:t>Financial information letters</a:t>
            </a:r>
          </a:p>
          <a:p>
            <a:endParaRPr lang="en-IN" dirty="0"/>
          </a:p>
        </p:txBody>
      </p:sp>
    </p:spTree>
    <p:extLst>
      <p:ext uri="{BB962C8B-B14F-4D97-AF65-F5344CB8AC3E}">
        <p14:creationId xmlns:p14="http://schemas.microsoft.com/office/powerpoint/2010/main" val="2032525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516725" y="262160"/>
            <a:ext cx="8911687" cy="1280890"/>
          </a:xfrm>
        </p:spPr>
        <p:txBody>
          <a:bodyPr>
            <a:normAutofit/>
          </a:bodyPr>
          <a:lstStyle/>
          <a:p>
            <a:r>
              <a:rPr lang="en-US" b="1" dirty="0"/>
              <a:t>Steps in an EDI System</a:t>
            </a:r>
          </a:p>
        </p:txBody>
      </p:sp>
      <p:sp>
        <p:nvSpPr>
          <p:cNvPr id="8" name="Content Placeholder 7"/>
          <p:cNvSpPr>
            <a:spLocks noGrp="1"/>
          </p:cNvSpPr>
          <p:nvPr>
            <p:ph idx="1"/>
          </p:nvPr>
        </p:nvSpPr>
        <p:spPr>
          <a:xfrm>
            <a:off x="1095375" y="1543050"/>
            <a:ext cx="10409237" cy="5314950"/>
          </a:xfrm>
        </p:spPr>
        <p:txBody>
          <a:bodyPr/>
          <a:lstStyle/>
          <a:p>
            <a:pPr marL="0" indent="0">
              <a:buNone/>
            </a:pPr>
            <a:r>
              <a:rPr lang="en-US" b="1" dirty="0"/>
              <a:t>Following are the steps in an EDI System.</a:t>
            </a:r>
          </a:p>
          <a:p>
            <a:r>
              <a:rPr lang="en-US" dirty="0"/>
              <a:t>A program generates a file that contains the processed document.</a:t>
            </a:r>
          </a:p>
          <a:p>
            <a:r>
              <a:rPr lang="en-US" dirty="0"/>
              <a:t>The document is </a:t>
            </a:r>
            <a:r>
              <a:rPr lang="en-US" b="1" dirty="0"/>
              <a:t>converted into an agreed standard format</a:t>
            </a:r>
            <a:r>
              <a:rPr lang="en-US" dirty="0"/>
              <a:t>.</a:t>
            </a:r>
          </a:p>
          <a:p>
            <a:r>
              <a:rPr lang="en-US" dirty="0"/>
              <a:t>The file containing the document is sent electronically on the network.</a:t>
            </a:r>
          </a:p>
          <a:p>
            <a:r>
              <a:rPr lang="en-US" dirty="0"/>
              <a:t>The trading partner receives the file.</a:t>
            </a:r>
          </a:p>
          <a:p>
            <a:r>
              <a:rPr lang="en-US" dirty="0"/>
              <a:t>An acknowledgement document is generated and sent to the originating organization.</a:t>
            </a:r>
          </a:p>
          <a:p>
            <a:endParaRPr lang="en-IN" dirty="0"/>
          </a:p>
        </p:txBody>
      </p:sp>
    </p:spTree>
    <p:extLst>
      <p:ext uri="{BB962C8B-B14F-4D97-AF65-F5344CB8AC3E}">
        <p14:creationId xmlns:p14="http://schemas.microsoft.com/office/powerpoint/2010/main" val="3476107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516725" y="262160"/>
            <a:ext cx="8911687" cy="1280890"/>
          </a:xfrm>
        </p:spPr>
        <p:txBody>
          <a:bodyPr>
            <a:normAutofit/>
          </a:bodyPr>
          <a:lstStyle/>
          <a:p>
            <a:r>
              <a:rPr lang="en-US" b="1" dirty="0"/>
              <a:t>Advantages of an EDI System</a:t>
            </a:r>
          </a:p>
        </p:txBody>
      </p:sp>
      <p:sp>
        <p:nvSpPr>
          <p:cNvPr id="8" name="Content Placeholder 7"/>
          <p:cNvSpPr>
            <a:spLocks noGrp="1"/>
          </p:cNvSpPr>
          <p:nvPr>
            <p:ph idx="1"/>
          </p:nvPr>
        </p:nvSpPr>
        <p:spPr>
          <a:xfrm>
            <a:off x="1095375" y="1543050"/>
            <a:ext cx="10409237" cy="5314950"/>
          </a:xfrm>
        </p:spPr>
        <p:txBody>
          <a:bodyPr>
            <a:normAutofit/>
          </a:bodyPr>
          <a:lstStyle/>
          <a:p>
            <a:pPr marL="0" indent="0">
              <a:buNone/>
            </a:pPr>
            <a:r>
              <a:rPr lang="en-US" b="1" dirty="0"/>
              <a:t>Following are the advantages of having an EDI system.</a:t>
            </a:r>
          </a:p>
          <a:p>
            <a:r>
              <a:rPr lang="en-US" b="1" dirty="0"/>
              <a:t>Reduction in data entry errors.</a:t>
            </a:r>
            <a:r>
              <a:rPr lang="en-US" dirty="0"/>
              <a:t> − Chances of errors are much less while using a computer for data entry.</a:t>
            </a:r>
          </a:p>
          <a:p>
            <a:r>
              <a:rPr lang="en-US" b="1" dirty="0"/>
              <a:t>Shorter processing life cycle</a:t>
            </a:r>
            <a:r>
              <a:rPr lang="en-US" dirty="0"/>
              <a:t> − Orders can be processed as soon as they are entered into the system. It reduces the processing time of the transfer documents.</a:t>
            </a:r>
          </a:p>
          <a:p>
            <a:r>
              <a:rPr lang="en-US" b="1" dirty="0"/>
              <a:t>Electronic form of data</a:t>
            </a:r>
            <a:r>
              <a:rPr lang="en-US" dirty="0"/>
              <a:t> − It is quite easy to transfer or share the data, as it is present in electronic format.</a:t>
            </a:r>
          </a:p>
          <a:p>
            <a:r>
              <a:rPr lang="en-US" b="1" dirty="0"/>
              <a:t>Reduction in paperwork</a:t>
            </a:r>
            <a:r>
              <a:rPr lang="en-US" dirty="0"/>
              <a:t> − As a lot of paper documents are replaced with electronic documents, there is a huge reduction in paperwork.</a:t>
            </a:r>
          </a:p>
          <a:p>
            <a:r>
              <a:rPr lang="en-US" b="1" dirty="0"/>
              <a:t>Cost Effective</a:t>
            </a:r>
            <a:r>
              <a:rPr lang="en-US" dirty="0"/>
              <a:t> − As time is saved and orders are processed very effectively, EDI proves to be highly cost effective.</a:t>
            </a:r>
          </a:p>
          <a:p>
            <a:r>
              <a:rPr lang="en-US" b="1" dirty="0"/>
              <a:t>Standard Means of communication</a:t>
            </a:r>
            <a:r>
              <a:rPr lang="en-US" dirty="0"/>
              <a:t> − EDI enforces standards on the content of data and its format which leads to clearer communication.</a:t>
            </a:r>
          </a:p>
          <a:p>
            <a:endParaRPr lang="en-IN" dirty="0"/>
          </a:p>
        </p:txBody>
      </p:sp>
    </p:spTree>
    <p:extLst>
      <p:ext uri="{BB962C8B-B14F-4D97-AF65-F5344CB8AC3E}">
        <p14:creationId xmlns:p14="http://schemas.microsoft.com/office/powerpoint/2010/main" val="3871882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Encryption : Readable data to cipher text</a:t>
            </a:r>
          </a:p>
          <a:p>
            <a:r>
              <a:rPr lang="en-US" sz="3200" dirty="0"/>
              <a:t>Decryption : Cipher text to readable data</a:t>
            </a:r>
          </a:p>
          <a:p>
            <a:r>
              <a:rPr lang="en-US" sz="3200" dirty="0"/>
              <a:t>Private Key Encryption (One Key)</a:t>
            </a:r>
          </a:p>
          <a:p>
            <a:r>
              <a:rPr lang="en-US" sz="3200" dirty="0"/>
              <a:t>Public Key Encryption (Two Key)</a:t>
            </a:r>
          </a:p>
          <a:p>
            <a:endParaRPr lang="en-IN" sz="3200" dirty="0"/>
          </a:p>
        </p:txBody>
      </p:sp>
    </p:spTree>
    <p:extLst>
      <p:ext uri="{BB962C8B-B14F-4D97-AF65-F5344CB8AC3E}">
        <p14:creationId xmlns:p14="http://schemas.microsoft.com/office/powerpoint/2010/main" val="1550982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Signature</a:t>
            </a:r>
            <a:endParaRPr lang="en-IN" dirty="0"/>
          </a:p>
        </p:txBody>
      </p:sp>
      <p:sp>
        <p:nvSpPr>
          <p:cNvPr id="3" name="Content Placeholder 2"/>
          <p:cNvSpPr>
            <a:spLocks noGrp="1"/>
          </p:cNvSpPr>
          <p:nvPr>
            <p:ph idx="1"/>
          </p:nvPr>
        </p:nvSpPr>
        <p:spPr>
          <a:xfrm>
            <a:off x="1466850" y="1543050"/>
            <a:ext cx="10037762" cy="4368172"/>
          </a:xfrm>
        </p:spPr>
        <p:txBody>
          <a:bodyPr>
            <a:normAutofit fontScale="85000" lnSpcReduction="10000"/>
          </a:bodyPr>
          <a:lstStyle/>
          <a:p>
            <a:pPr algn="just"/>
            <a:r>
              <a:rPr lang="en-US" sz="3200" dirty="0"/>
              <a:t>A digital signature guarantees the authenticity of an electronic document or message in digital communication and uses encryption techniques to provide proof of original and unmodified documentation.</a:t>
            </a:r>
          </a:p>
          <a:p>
            <a:pPr algn="just"/>
            <a:r>
              <a:rPr lang="en-US" sz="3200" dirty="0"/>
              <a:t>Digital signatures are used in e-commerce, software distribution, financial transactions and other situations that rely on forgery or tampering detection techniques.</a:t>
            </a:r>
          </a:p>
          <a:p>
            <a:pPr algn="just"/>
            <a:r>
              <a:rPr lang="en-US" sz="3200" dirty="0"/>
              <a:t>A digital signature is also known as an electronic signature.</a:t>
            </a:r>
          </a:p>
          <a:p>
            <a:endParaRPr lang="en-IN" sz="3200" dirty="0"/>
          </a:p>
        </p:txBody>
      </p:sp>
    </p:spTree>
    <p:extLst>
      <p:ext uri="{BB962C8B-B14F-4D97-AF65-F5344CB8AC3E}">
        <p14:creationId xmlns:p14="http://schemas.microsoft.com/office/powerpoint/2010/main" val="2129408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114425"/>
          </a:xfrm>
        </p:spPr>
        <p:txBody>
          <a:bodyPr>
            <a:normAutofit fontScale="90000"/>
          </a:bodyPr>
          <a:lstStyle/>
          <a:p>
            <a:r>
              <a:rPr lang="en-US" dirty="0"/>
              <a:t>How Does Digital Signature Work?</a:t>
            </a:r>
            <a:br>
              <a:rPr lang="en-US" dirty="0"/>
            </a:br>
            <a:endParaRPr lang="en-IN" dirty="0"/>
          </a:p>
        </p:txBody>
      </p:sp>
      <p:sp>
        <p:nvSpPr>
          <p:cNvPr id="3" name="Content Placeholder 2"/>
          <p:cNvSpPr>
            <a:spLocks noGrp="1"/>
          </p:cNvSpPr>
          <p:nvPr>
            <p:ph idx="1"/>
          </p:nvPr>
        </p:nvSpPr>
        <p:spPr>
          <a:xfrm>
            <a:off x="1466850" y="1543050"/>
            <a:ext cx="10037762" cy="4368172"/>
          </a:xfrm>
        </p:spPr>
        <p:txBody>
          <a:bodyPr>
            <a:normAutofit lnSpcReduction="10000"/>
          </a:bodyPr>
          <a:lstStyle/>
          <a:p>
            <a:pPr marL="0" indent="0" algn="just">
              <a:buNone/>
            </a:pPr>
            <a:r>
              <a:rPr lang="en-US" sz="2800" dirty="0"/>
              <a:t>A digital signature is applied and verified, as follows:</a:t>
            </a:r>
            <a:br>
              <a:rPr lang="en-US" sz="2800" dirty="0"/>
            </a:br>
            <a:endParaRPr lang="en-US" sz="2800" dirty="0"/>
          </a:p>
          <a:p>
            <a:pPr algn="just"/>
            <a:r>
              <a:rPr lang="en-US" sz="2800" dirty="0"/>
              <a:t>The document or message sender (signer) or public/private key supplier shares the public key with the end user(s).</a:t>
            </a:r>
          </a:p>
          <a:p>
            <a:pPr algn="just"/>
            <a:r>
              <a:rPr lang="en-US" sz="2800" dirty="0"/>
              <a:t>The sender, using his private key, appends the encrypted signature to the message or document.</a:t>
            </a:r>
          </a:p>
          <a:p>
            <a:pPr algn="just"/>
            <a:r>
              <a:rPr lang="en-US" sz="2800" dirty="0"/>
              <a:t>The end user decrypts the document and verifies the signature, which lets the end user know that the document is from the original sender.</a:t>
            </a:r>
          </a:p>
        </p:txBody>
      </p:sp>
    </p:spTree>
    <p:extLst>
      <p:ext uri="{BB962C8B-B14F-4D97-AF65-F5344CB8AC3E}">
        <p14:creationId xmlns:p14="http://schemas.microsoft.com/office/powerpoint/2010/main" val="424760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037313" y="394944"/>
            <a:ext cx="9603275" cy="1049235"/>
          </a:xfrm>
        </p:spPr>
        <p:txBody>
          <a:bodyPr/>
          <a:lstStyle/>
          <a:p>
            <a:r>
              <a:rPr lang="en-US" b="1" dirty="0"/>
              <a:t>Definition</a:t>
            </a:r>
          </a:p>
        </p:txBody>
      </p:sp>
      <p:sp>
        <p:nvSpPr>
          <p:cNvPr id="3" name="Content Placeholder 2">
            <a:extLst>
              <a:ext uri="{FF2B5EF4-FFF2-40B4-BE49-F238E27FC236}">
                <a16:creationId xmlns:a16="http://schemas.microsoft.com/office/drawing/2014/main" id="{C3C0199F-A274-44C6-BF37-784A855E6EEA}"/>
              </a:ext>
            </a:extLst>
          </p:cNvPr>
          <p:cNvSpPr>
            <a:spLocks noGrp="1"/>
          </p:cNvSpPr>
          <p:nvPr>
            <p:ph idx="1"/>
          </p:nvPr>
        </p:nvSpPr>
        <p:spPr>
          <a:xfrm>
            <a:off x="1781175" y="1038225"/>
            <a:ext cx="9859413" cy="5391150"/>
          </a:xfrm>
        </p:spPr>
        <p:txBody>
          <a:bodyPr>
            <a:normAutofit fontScale="92500" lnSpcReduction="10000"/>
          </a:bodyPr>
          <a:lstStyle/>
          <a:p>
            <a:pPr algn="just"/>
            <a:r>
              <a:rPr lang="en-US" sz="2400" dirty="0"/>
              <a:t>Electronic Commerce means buying and selling of products or services by businesses and consumers over the internet.  </a:t>
            </a:r>
          </a:p>
          <a:p>
            <a:pPr algn="just"/>
            <a:r>
              <a:rPr lang="en-US" sz="2400" dirty="0"/>
              <a:t>E-commerce is the business environment in which information for buying, selling and transportation of goods and services moves electronically. </a:t>
            </a:r>
          </a:p>
          <a:p>
            <a:pPr algn="just"/>
            <a:r>
              <a:rPr lang="en-US" sz="2400" dirty="0"/>
              <a:t>E-commerce means selling and buying products and services through web storefronts.</a:t>
            </a:r>
          </a:p>
          <a:p>
            <a:pPr algn="just"/>
            <a:r>
              <a:rPr lang="en-US" sz="2400" i="1" dirty="0"/>
              <a:t>E-commerce means using the Internet and the web for business transactions and/or commercial transactions, which typically involve the exchange of value (e.g., money) across organizational or individual boundaries in return for products and services.</a:t>
            </a:r>
            <a:endParaRPr lang="en-US" sz="2400" dirty="0"/>
          </a:p>
          <a:p>
            <a:pPr algn="just"/>
            <a:r>
              <a:rPr lang="en-US" sz="2400" dirty="0"/>
              <a:t>E-commerce is a modern business methodology.  </a:t>
            </a:r>
          </a:p>
          <a:p>
            <a:pPr algn="just"/>
            <a:r>
              <a:rPr lang="en-US" sz="2400" dirty="0"/>
              <a:t>It addresses the needs of organizations, merchants and consumers to cut cost and to improve the quality of goods and services.</a:t>
            </a:r>
            <a:endParaRPr lang="en-IN" sz="2400" dirty="0"/>
          </a:p>
          <a:p>
            <a:endParaRPr lang="en-IN" dirty="0"/>
          </a:p>
          <a:p>
            <a:endParaRPr lang="en-US" dirty="0"/>
          </a:p>
          <a:p>
            <a:endParaRPr lang="en-US" dirty="0"/>
          </a:p>
        </p:txBody>
      </p:sp>
    </p:spTree>
    <p:extLst>
      <p:ext uri="{BB962C8B-B14F-4D97-AF65-F5344CB8AC3E}">
        <p14:creationId xmlns:p14="http://schemas.microsoft.com/office/powerpoint/2010/main" val="897711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114425"/>
          </a:xfrm>
        </p:spPr>
        <p:txBody>
          <a:bodyPr>
            <a:normAutofit fontScale="90000"/>
          </a:bodyPr>
          <a:lstStyle/>
          <a:p>
            <a:r>
              <a:rPr lang="en-US" dirty="0"/>
              <a:t>Secure Socket Layer (</a:t>
            </a:r>
            <a:r>
              <a:rPr lang="en-US" dirty="0" err="1"/>
              <a:t>SSL</a:t>
            </a:r>
            <a:r>
              <a:rPr lang="en-US" dirty="0"/>
              <a:t>)</a:t>
            </a:r>
            <a:br>
              <a:rPr lang="en-US" dirty="0"/>
            </a:br>
            <a:endParaRPr lang="en-IN" dirty="0"/>
          </a:p>
        </p:txBody>
      </p:sp>
      <p:sp>
        <p:nvSpPr>
          <p:cNvPr id="3" name="Content Placeholder 2"/>
          <p:cNvSpPr>
            <a:spLocks noGrp="1"/>
          </p:cNvSpPr>
          <p:nvPr>
            <p:ph idx="1"/>
          </p:nvPr>
        </p:nvSpPr>
        <p:spPr>
          <a:xfrm>
            <a:off x="1466850" y="1543050"/>
            <a:ext cx="10037762" cy="4368172"/>
          </a:xfrm>
        </p:spPr>
        <p:txBody>
          <a:bodyPr>
            <a:normAutofit fontScale="77500" lnSpcReduction="20000"/>
          </a:bodyPr>
          <a:lstStyle/>
          <a:p>
            <a:pPr algn="just"/>
            <a:r>
              <a:rPr lang="en-US" sz="2800" dirty="0"/>
              <a:t>Secure sockets layer is a computer networking protocol that supervises server identification and authentication.</a:t>
            </a:r>
          </a:p>
          <a:p>
            <a:pPr algn="just"/>
            <a:r>
              <a:rPr lang="en-US" sz="2800" dirty="0"/>
              <a:t> It also manages client authentication and encrypted communication between servers and clients.</a:t>
            </a:r>
          </a:p>
          <a:p>
            <a:pPr algn="just"/>
            <a:r>
              <a:rPr lang="en-US" sz="2800" dirty="0" err="1"/>
              <a:t>SSL</a:t>
            </a:r>
            <a:r>
              <a:rPr lang="en-US" sz="2800" dirty="0"/>
              <a:t> is a standard security technology for protecting encrypted communications between a server and the recipient of its stored information. </a:t>
            </a:r>
          </a:p>
          <a:p>
            <a:pPr algn="just"/>
            <a:r>
              <a:rPr lang="en-US" sz="2800" dirty="0" err="1"/>
              <a:t>SSL</a:t>
            </a:r>
            <a:r>
              <a:rPr lang="en-US" sz="2800" dirty="0"/>
              <a:t> security typically establishes a secure link between a Web server, or an </a:t>
            </a:r>
            <a:r>
              <a:rPr lang="en-US" sz="2800" dirty="0">
                <a:hlinkClick r:id="rId2"/>
              </a:rPr>
              <a:t>ecommerce website</a:t>
            </a:r>
            <a:endParaRPr lang="en-US" sz="2800" dirty="0"/>
          </a:p>
          <a:p>
            <a:pPr algn="just"/>
            <a:r>
              <a:rPr lang="en-US" sz="2800" dirty="0"/>
              <a:t>One common example is when </a:t>
            </a:r>
            <a:r>
              <a:rPr lang="en-US" sz="2800" dirty="0" err="1"/>
              <a:t>SSL</a:t>
            </a:r>
            <a:r>
              <a:rPr lang="en-US" sz="2800" dirty="0"/>
              <a:t> is used to secure communication between a web browser and a web server. </a:t>
            </a:r>
          </a:p>
          <a:p>
            <a:pPr algn="just"/>
            <a:r>
              <a:rPr lang="en-US" sz="2800" dirty="0"/>
              <a:t>This turns a website's address from HTTP to </a:t>
            </a:r>
            <a:r>
              <a:rPr lang="en-US" sz="2800" b="1" dirty="0"/>
              <a:t>HTTPS</a:t>
            </a:r>
            <a:r>
              <a:rPr lang="en-US" sz="2800" dirty="0"/>
              <a:t>, the ‘S’ standing for ‘secure’.</a:t>
            </a:r>
          </a:p>
        </p:txBody>
      </p:sp>
    </p:spTree>
    <p:extLst>
      <p:ext uri="{BB962C8B-B14F-4D97-AF65-F5344CB8AC3E}">
        <p14:creationId xmlns:p14="http://schemas.microsoft.com/office/powerpoint/2010/main" val="4215903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114425"/>
          </a:xfrm>
        </p:spPr>
        <p:txBody>
          <a:bodyPr>
            <a:normAutofit fontScale="90000"/>
          </a:bodyPr>
          <a:lstStyle/>
          <a:p>
            <a:r>
              <a:rPr lang="en-US" dirty="0"/>
              <a:t>Secure Electronic Transaction (SET)</a:t>
            </a:r>
            <a:br>
              <a:rPr lang="en-US" dirty="0"/>
            </a:br>
            <a:endParaRPr lang="en-IN" dirty="0"/>
          </a:p>
        </p:txBody>
      </p:sp>
      <p:sp>
        <p:nvSpPr>
          <p:cNvPr id="3" name="Content Placeholder 2"/>
          <p:cNvSpPr>
            <a:spLocks noGrp="1"/>
          </p:cNvSpPr>
          <p:nvPr>
            <p:ph idx="1"/>
          </p:nvPr>
        </p:nvSpPr>
        <p:spPr>
          <a:xfrm>
            <a:off x="1466849" y="1543050"/>
            <a:ext cx="10296525" cy="4368172"/>
          </a:xfrm>
        </p:spPr>
        <p:txBody>
          <a:bodyPr>
            <a:normAutofit/>
          </a:bodyPr>
          <a:lstStyle/>
          <a:p>
            <a:pPr marL="0" indent="0" algn="just">
              <a:buNone/>
            </a:pPr>
            <a:r>
              <a:rPr lang="en-US" sz="2000" dirty="0"/>
              <a:t>It is a secure protocol developed by </a:t>
            </a:r>
            <a:r>
              <a:rPr lang="en-US" sz="2000" b="1" dirty="0"/>
              <a:t>MasterCard and Visa in collaboration</a:t>
            </a:r>
            <a:r>
              <a:rPr lang="en-US" sz="2000" dirty="0"/>
              <a:t>. Theoretically, it is the best security protocol. It has the following components −</a:t>
            </a:r>
          </a:p>
          <a:p>
            <a:pPr algn="just"/>
            <a:r>
              <a:rPr lang="en-US" sz="2000" b="1" dirty="0"/>
              <a:t>Card Holder's Digital Wallet Software</a:t>
            </a:r>
            <a:r>
              <a:rPr lang="en-US" sz="2000" dirty="0"/>
              <a:t> − Digital Wallet allows the card holder to make secure purchases online via point and click interface.</a:t>
            </a:r>
          </a:p>
          <a:p>
            <a:pPr algn="just"/>
            <a:r>
              <a:rPr lang="en-US" sz="2000" b="1" dirty="0"/>
              <a:t>Merchant Software</a:t>
            </a:r>
            <a:r>
              <a:rPr lang="en-US" sz="2000" dirty="0"/>
              <a:t> − This software helps merchants to communicate with potential customers and financial institutions in a secure manner.</a:t>
            </a:r>
          </a:p>
          <a:p>
            <a:pPr algn="just"/>
            <a:r>
              <a:rPr lang="en-US" sz="2000" b="1" dirty="0"/>
              <a:t>Payment Gateway Server Software</a:t>
            </a:r>
            <a:r>
              <a:rPr lang="en-US" sz="2000" dirty="0"/>
              <a:t> − Payment gateway provides automatic and standard payment process. It supports the process for merchant's certificate request.</a:t>
            </a:r>
          </a:p>
          <a:p>
            <a:pPr algn="just"/>
            <a:r>
              <a:rPr lang="en-US" sz="2000" b="1" dirty="0"/>
              <a:t>Certificate Authority Software</a:t>
            </a:r>
            <a:r>
              <a:rPr lang="en-US" sz="2000" dirty="0"/>
              <a:t> − This software is used by financial institutions to issue digital certificates to card holders and merchants, and to enable them to register their account agreements for secure electronic commerce.</a:t>
            </a:r>
          </a:p>
        </p:txBody>
      </p:sp>
    </p:spTree>
    <p:extLst>
      <p:ext uri="{BB962C8B-B14F-4D97-AF65-F5344CB8AC3E}">
        <p14:creationId xmlns:p14="http://schemas.microsoft.com/office/powerpoint/2010/main" val="3598649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2592" y="124097"/>
            <a:ext cx="8911687" cy="1114425"/>
          </a:xfrm>
        </p:spPr>
        <p:txBody>
          <a:bodyPr>
            <a:normAutofit/>
          </a:bodyPr>
          <a:lstStyle/>
          <a:p>
            <a:r>
              <a:rPr lang="en-US" dirty="0"/>
              <a:t>Payment Systems</a:t>
            </a:r>
            <a:endParaRPr lang="en-IN" dirty="0"/>
          </a:p>
        </p:txBody>
      </p:sp>
      <p:sp>
        <p:nvSpPr>
          <p:cNvPr id="3" name="Content Placeholder 2"/>
          <p:cNvSpPr>
            <a:spLocks noGrp="1"/>
          </p:cNvSpPr>
          <p:nvPr>
            <p:ph idx="1"/>
          </p:nvPr>
        </p:nvSpPr>
        <p:spPr>
          <a:xfrm>
            <a:off x="1466849" y="800099"/>
            <a:ext cx="10163175" cy="5915025"/>
          </a:xfrm>
        </p:spPr>
        <p:txBody>
          <a:bodyPr>
            <a:normAutofit fontScale="92500" lnSpcReduction="10000"/>
          </a:bodyPr>
          <a:lstStyle/>
          <a:p>
            <a:r>
              <a:rPr lang="en-US" sz="2000" b="1" dirty="0"/>
              <a:t>Credit Card</a:t>
            </a:r>
          </a:p>
          <a:p>
            <a:pPr marL="0" indent="0" algn="just">
              <a:buNone/>
            </a:pPr>
            <a:r>
              <a:rPr lang="en-US" sz="2000" dirty="0"/>
              <a:t>Payment using credit card is one of most common mode of electronic payment. Credit card is small plastic card with a unique number attached with an account. It has also a magnetic strip embedded in it which is used to read credit card via card readers. When a customer purchases a product via credit card, credit card issuer bank pays on behalf of the customer and customer has a certain time period after which he/she can pay the credit card bill. It is usually credit card monthly payment cycle. </a:t>
            </a:r>
          </a:p>
          <a:p>
            <a:r>
              <a:rPr lang="en-US" sz="2100" b="1" dirty="0"/>
              <a:t>Debit</a:t>
            </a:r>
            <a:r>
              <a:rPr lang="en-US" sz="2000" b="1" dirty="0"/>
              <a:t> Card</a:t>
            </a:r>
          </a:p>
          <a:p>
            <a:pPr marL="0" indent="0">
              <a:buNone/>
            </a:pPr>
            <a:r>
              <a:rPr lang="en-US" sz="2000" dirty="0"/>
              <a:t>Debit card, like credit card, is a small plastic card with a unique number mapped with the bank account number. It is required to have a bank account before getting a debit card from the bank. The major difference between a debit card and a credit card is that in case of payment through debit card, the amount gets deducted from the card's bank account immediately and there should be sufficient balance in the bank account for the transaction to get completed; whereas in case of a credit card transaction, there is no such compulsion.</a:t>
            </a:r>
          </a:p>
          <a:p>
            <a:pPr marL="0" indent="0">
              <a:buNone/>
            </a:pPr>
            <a:r>
              <a:rPr lang="en-US" sz="2000" dirty="0"/>
              <a:t>Debit cards free the customer to carry cash and </a:t>
            </a:r>
            <a:r>
              <a:rPr lang="en-US" sz="2000" dirty="0" err="1"/>
              <a:t>cheques</a:t>
            </a:r>
            <a:r>
              <a:rPr lang="en-US" sz="2000" dirty="0"/>
              <a:t>. Even merchants accept a debit card readily. Having a restriction on the amount that can be withdrawn in a day using a debit card helps the customer to keep a check on his/her spending.</a:t>
            </a:r>
          </a:p>
          <a:p>
            <a:pPr marL="0" indent="0" algn="just">
              <a:buNone/>
            </a:pPr>
            <a:endParaRPr lang="en-US" sz="2000" dirty="0"/>
          </a:p>
        </p:txBody>
      </p:sp>
    </p:spTree>
    <p:extLst>
      <p:ext uri="{BB962C8B-B14F-4D97-AF65-F5344CB8AC3E}">
        <p14:creationId xmlns:p14="http://schemas.microsoft.com/office/powerpoint/2010/main" val="3178275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114425"/>
          </a:xfrm>
        </p:spPr>
        <p:txBody>
          <a:bodyPr>
            <a:normAutofit/>
          </a:bodyPr>
          <a:lstStyle/>
          <a:p>
            <a:r>
              <a:rPr lang="en-US" dirty="0"/>
              <a:t>Payment Systems</a:t>
            </a:r>
            <a:endParaRPr lang="en-IN" dirty="0"/>
          </a:p>
        </p:txBody>
      </p:sp>
      <p:sp>
        <p:nvSpPr>
          <p:cNvPr id="3" name="Content Placeholder 2"/>
          <p:cNvSpPr>
            <a:spLocks noGrp="1"/>
          </p:cNvSpPr>
          <p:nvPr>
            <p:ph idx="1"/>
          </p:nvPr>
        </p:nvSpPr>
        <p:spPr>
          <a:xfrm>
            <a:off x="1466849" y="800099"/>
            <a:ext cx="10163175" cy="5915025"/>
          </a:xfrm>
        </p:spPr>
        <p:txBody>
          <a:bodyPr>
            <a:normAutofit lnSpcReduction="10000"/>
          </a:bodyPr>
          <a:lstStyle/>
          <a:p>
            <a:r>
              <a:rPr lang="en-US" sz="2000" b="1" dirty="0"/>
              <a:t>Smart Card</a:t>
            </a:r>
          </a:p>
          <a:p>
            <a:pPr marL="0" indent="0">
              <a:buNone/>
            </a:pPr>
            <a:r>
              <a:rPr lang="en-US" sz="2000" dirty="0"/>
              <a:t>Smart card is again similar to a credit card or a debit card in appearance, but it has a small microprocessor chip embedded in it. It has the capacity to store a customer’s work-related and/or personal information. Smart cards are also used to store money and the amount gets deducted after every transaction.</a:t>
            </a:r>
          </a:p>
          <a:p>
            <a:pPr marL="0" indent="0">
              <a:buNone/>
            </a:pPr>
            <a:r>
              <a:rPr lang="en-US" sz="2000" dirty="0"/>
              <a:t>Smart cards can only be accessed using a PIN that every customer is assigned with. Smart cards are secure, as they store information in encrypted format and are less expensive/provides faster processing. </a:t>
            </a:r>
            <a:r>
              <a:rPr lang="en-US" sz="2000" dirty="0" err="1"/>
              <a:t>Mondex</a:t>
            </a:r>
            <a:r>
              <a:rPr lang="en-US" sz="2000" dirty="0"/>
              <a:t> and Visa Cash cards are examples of smart cards.</a:t>
            </a:r>
          </a:p>
          <a:p>
            <a:r>
              <a:rPr lang="en-US" sz="2000" b="1" dirty="0"/>
              <a:t>E-Money</a:t>
            </a:r>
          </a:p>
          <a:p>
            <a:pPr marL="0" indent="0">
              <a:buNone/>
            </a:pPr>
            <a:r>
              <a:rPr lang="en-US" sz="2000" dirty="0"/>
              <a:t>E-Money transactions refer to situation where payment is done over the network and the amount gets transferred from one financial body to another financial body without any involvement of a middleman. E-money transactions are faster, convenient, and saves a lot of time.</a:t>
            </a:r>
          </a:p>
          <a:p>
            <a:pPr marL="0" indent="0">
              <a:buNone/>
            </a:pPr>
            <a:r>
              <a:rPr lang="en-US" sz="2000" dirty="0"/>
              <a:t>Online payments done via credit cards, debit cards, or smart cards are examples of </a:t>
            </a:r>
            <a:r>
              <a:rPr lang="en-US" sz="2000" dirty="0" err="1"/>
              <a:t>emoney</a:t>
            </a:r>
            <a:r>
              <a:rPr lang="en-US" sz="2000" dirty="0"/>
              <a:t> transactions. Another popular example is e-cash. In case of e-cash, both customer and merchant have to sign up with the bank or company issuing e-cash.</a:t>
            </a:r>
          </a:p>
          <a:p>
            <a:pPr marL="0" indent="0" algn="just">
              <a:buNone/>
            </a:pPr>
            <a:endParaRPr lang="en-US" sz="2000" dirty="0"/>
          </a:p>
        </p:txBody>
      </p:sp>
    </p:spTree>
    <p:extLst>
      <p:ext uri="{BB962C8B-B14F-4D97-AF65-F5344CB8AC3E}">
        <p14:creationId xmlns:p14="http://schemas.microsoft.com/office/powerpoint/2010/main" val="214719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114425"/>
          </a:xfrm>
        </p:spPr>
        <p:txBody>
          <a:bodyPr>
            <a:normAutofit/>
          </a:bodyPr>
          <a:lstStyle/>
          <a:p>
            <a:r>
              <a:rPr lang="en-US" dirty="0"/>
              <a:t>Payment Systems</a:t>
            </a:r>
            <a:endParaRPr lang="en-IN" dirty="0"/>
          </a:p>
        </p:txBody>
      </p:sp>
      <p:sp>
        <p:nvSpPr>
          <p:cNvPr id="3" name="Content Placeholder 2"/>
          <p:cNvSpPr>
            <a:spLocks noGrp="1"/>
          </p:cNvSpPr>
          <p:nvPr>
            <p:ph idx="1"/>
          </p:nvPr>
        </p:nvSpPr>
        <p:spPr>
          <a:xfrm>
            <a:off x="1466849" y="800099"/>
            <a:ext cx="10163175" cy="5915025"/>
          </a:xfrm>
        </p:spPr>
        <p:txBody>
          <a:bodyPr>
            <a:normAutofit/>
          </a:bodyPr>
          <a:lstStyle/>
          <a:p>
            <a:r>
              <a:rPr lang="en-US" sz="2000" b="1" dirty="0"/>
              <a:t>Electronic Fund Transfer (</a:t>
            </a:r>
            <a:r>
              <a:rPr lang="en-US" sz="2000" b="1" dirty="0" err="1"/>
              <a:t>EFT</a:t>
            </a:r>
            <a:r>
              <a:rPr lang="en-US" sz="2000" b="1" dirty="0"/>
              <a:t>)</a:t>
            </a:r>
          </a:p>
          <a:p>
            <a:pPr marL="0" indent="0" algn="just">
              <a:buNone/>
            </a:pPr>
            <a:r>
              <a:rPr lang="en-US" sz="2000" dirty="0"/>
              <a:t>It is a very popular electronic payment method to transfer money from one bank account to another bank account. Accounts can be in the same bank or different banks. Fund transfer can be done using ATM (Automated Teller Machine) or using a computer.</a:t>
            </a:r>
          </a:p>
          <a:p>
            <a:pPr marL="0" indent="0" algn="just">
              <a:buNone/>
            </a:pPr>
            <a:r>
              <a:rPr lang="en-US" sz="2000" dirty="0"/>
              <a:t>Nowadays, internet-based </a:t>
            </a:r>
            <a:r>
              <a:rPr lang="en-US" sz="2000" dirty="0" err="1"/>
              <a:t>EFT</a:t>
            </a:r>
            <a:r>
              <a:rPr lang="en-US" sz="2000" dirty="0"/>
              <a:t> is getting popular. In this case, a customer uses the website provided by the bank, logs in to the bank's website and registers another bank account. He/she then places a request to transfer certain amount to that account. Customer's bank transfers the amount to other account if it is in the same bank, otherwise the transfer request is forwarded to an ACH (Automated Clearing House) to transfer the amount to other account and the amount is deducted from the customer's account. Once the amount is transferred to other account, the customer is notified of the fund transfer by the bank.</a:t>
            </a:r>
          </a:p>
          <a:p>
            <a:pPr marL="0" indent="0" algn="just">
              <a:buNone/>
            </a:pPr>
            <a:endParaRPr lang="en-US" sz="2000" dirty="0"/>
          </a:p>
        </p:txBody>
      </p:sp>
    </p:spTree>
    <p:extLst>
      <p:ext uri="{BB962C8B-B14F-4D97-AF65-F5344CB8AC3E}">
        <p14:creationId xmlns:p14="http://schemas.microsoft.com/office/powerpoint/2010/main" val="1115660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114425"/>
          </a:xfrm>
        </p:spPr>
        <p:txBody>
          <a:bodyPr>
            <a:normAutofit/>
          </a:bodyPr>
          <a:lstStyle/>
          <a:p>
            <a:r>
              <a:rPr lang="en-US" dirty="0"/>
              <a:t>Payment Systems</a:t>
            </a:r>
            <a:endParaRPr lang="en-IN" dirty="0"/>
          </a:p>
        </p:txBody>
      </p:sp>
      <p:sp>
        <p:nvSpPr>
          <p:cNvPr id="3" name="Content Placeholder 2"/>
          <p:cNvSpPr>
            <a:spLocks noGrp="1"/>
          </p:cNvSpPr>
          <p:nvPr>
            <p:ph idx="1"/>
          </p:nvPr>
        </p:nvSpPr>
        <p:spPr>
          <a:xfrm>
            <a:off x="1466849" y="800099"/>
            <a:ext cx="10163175" cy="5915025"/>
          </a:xfrm>
        </p:spPr>
        <p:txBody>
          <a:bodyPr>
            <a:normAutofit/>
          </a:bodyPr>
          <a:lstStyle/>
          <a:p>
            <a:r>
              <a:rPr lang="en-US" sz="2000" b="1" dirty="0"/>
              <a:t>E-Wallet </a:t>
            </a:r>
          </a:p>
          <a:p>
            <a:pPr marL="0" indent="0" algn="just">
              <a:buNone/>
            </a:pPr>
            <a:r>
              <a:rPr lang="en-US" sz="2000" dirty="0"/>
              <a:t>E-Wallet is a prepaid account that allows the customer to store multiple credit cards, debit card and bank account numbers in a secure environment. This eliminates the need to key in account information every time while making payments. Once the customer has registered and created E-Wallet profile, he/she can make payments faster.</a:t>
            </a:r>
          </a:p>
          <a:p>
            <a:br>
              <a:rPr lang="en-US" sz="2000" dirty="0"/>
            </a:br>
            <a:r>
              <a:rPr lang="en-US" sz="2000" b="1" dirty="0" err="1"/>
              <a:t>Netbanking</a:t>
            </a:r>
            <a:r>
              <a:rPr lang="en-US" sz="2000" b="1" dirty="0"/>
              <a:t> </a:t>
            </a:r>
          </a:p>
          <a:p>
            <a:pPr marL="0" indent="0" algn="just">
              <a:buNone/>
            </a:pPr>
            <a:r>
              <a:rPr lang="en-US" sz="2000" dirty="0"/>
              <a:t>This is another popular way of making e-commerce payments. It is a simple way of paying for online purchases directly from the customer’s bank. It uses a similar method to the debit card of paying money that is already there in the customer’s bank. Net banking does not require the user to have a card for payment purposes but the user needs to register with his/her bank for the net banking facility. While completing the purchase the customer just needs to put in their net banking id and pin.</a:t>
            </a:r>
          </a:p>
        </p:txBody>
      </p:sp>
    </p:spTree>
    <p:extLst>
      <p:ext uri="{BB962C8B-B14F-4D97-AF65-F5344CB8AC3E}">
        <p14:creationId xmlns:p14="http://schemas.microsoft.com/office/powerpoint/2010/main" val="859222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114425"/>
          </a:xfrm>
        </p:spPr>
        <p:txBody>
          <a:bodyPr>
            <a:normAutofit/>
          </a:bodyPr>
          <a:lstStyle/>
          <a:p>
            <a:r>
              <a:rPr lang="en-US" dirty="0"/>
              <a:t>Payment Systems</a:t>
            </a:r>
            <a:endParaRPr lang="en-IN" dirty="0"/>
          </a:p>
        </p:txBody>
      </p:sp>
      <p:sp>
        <p:nvSpPr>
          <p:cNvPr id="3" name="Content Placeholder 2"/>
          <p:cNvSpPr>
            <a:spLocks noGrp="1"/>
          </p:cNvSpPr>
          <p:nvPr>
            <p:ph idx="1"/>
          </p:nvPr>
        </p:nvSpPr>
        <p:spPr>
          <a:xfrm>
            <a:off x="1466849" y="800099"/>
            <a:ext cx="10163175" cy="5915025"/>
          </a:xfrm>
        </p:spPr>
        <p:txBody>
          <a:bodyPr>
            <a:normAutofit/>
          </a:bodyPr>
          <a:lstStyle/>
          <a:p>
            <a:r>
              <a:rPr lang="en-US" sz="2000" b="1" dirty="0"/>
              <a:t>Mobile Payment </a:t>
            </a:r>
          </a:p>
          <a:p>
            <a:pPr marL="0" indent="0" algn="just">
              <a:buNone/>
            </a:pPr>
            <a:r>
              <a:rPr lang="en-US" sz="2000" dirty="0"/>
              <a:t>One of the latest ways of making online payments are through mobile phones. Instead of using a credit card or cash, all the customer has to do is send a payment request to his/her service provider via text message; the customer’s mobile account or credit card is charged for the purchase. To set up the mobile payment system, the customer just has to download a software from his/her service provider’s website and then link the credit card or mobile billing information to the software.</a:t>
            </a:r>
          </a:p>
        </p:txBody>
      </p:sp>
    </p:spTree>
    <p:extLst>
      <p:ext uri="{BB962C8B-B14F-4D97-AF65-F5344CB8AC3E}">
        <p14:creationId xmlns:p14="http://schemas.microsoft.com/office/powerpoint/2010/main" val="3657340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811692" y="189069"/>
            <a:ext cx="10970733" cy="1049235"/>
          </a:xfrm>
        </p:spPr>
        <p:txBody>
          <a:bodyPr>
            <a:normAutofit/>
          </a:bodyPr>
          <a:lstStyle/>
          <a:p>
            <a:r>
              <a:rPr lang="en-US" sz="2800" b="1" dirty="0"/>
              <a:t>Difference between Traditional Commerce Vs. E-commerce:</a:t>
            </a:r>
            <a:endParaRPr lang="en-IN"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4147648"/>
              </p:ext>
            </p:extLst>
          </p:nvPr>
        </p:nvGraphicFramePr>
        <p:xfrm>
          <a:off x="1924051" y="1238303"/>
          <a:ext cx="9858373" cy="5295847"/>
        </p:xfrm>
        <a:graphic>
          <a:graphicData uri="http://schemas.openxmlformats.org/drawingml/2006/table">
            <a:tbl>
              <a:tblPr>
                <a:tableStyleId>{5C22544A-7EE6-4342-B048-85BDC9FD1C3A}</a:tableStyleId>
              </a:tblPr>
              <a:tblGrid>
                <a:gridCol w="365124">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gridCol w="365124">
                  <a:extLst>
                    <a:ext uri="{9D8B030D-6E8A-4147-A177-3AD203B41FA5}">
                      <a16:colId xmlns:a16="http://schemas.microsoft.com/office/drawing/2014/main" val="20002"/>
                    </a:ext>
                  </a:extLst>
                </a:gridCol>
                <a:gridCol w="4746625">
                  <a:extLst>
                    <a:ext uri="{9D8B030D-6E8A-4147-A177-3AD203B41FA5}">
                      <a16:colId xmlns:a16="http://schemas.microsoft.com/office/drawing/2014/main" val="20003"/>
                    </a:ext>
                  </a:extLst>
                </a:gridCol>
              </a:tblGrid>
              <a:tr h="330990">
                <a:tc gridSpan="2">
                  <a:txBody>
                    <a:bodyPr/>
                    <a:lstStyle/>
                    <a:p>
                      <a:pPr marL="0" marR="0" algn="ctr">
                        <a:spcBef>
                          <a:spcPts val="0"/>
                        </a:spcBef>
                        <a:spcAft>
                          <a:spcPts val="0"/>
                        </a:spcAft>
                      </a:pPr>
                      <a:r>
                        <a:rPr lang="en-US" sz="1800">
                          <a:effectLst/>
                        </a:rPr>
                        <a:t>Traditional Commerce</a:t>
                      </a:r>
                      <a:endParaRPr lang="en-IN" sz="1800" b="1">
                        <a:effectLst/>
                        <a:latin typeface="Times New Roman" panose="02020603050405020304" pitchFamily="18" charset="0"/>
                      </a:endParaRPr>
                    </a:p>
                  </a:txBody>
                  <a:tcPr marL="68580" marR="68580" marT="0" marB="0"/>
                </a:tc>
                <a:tc hMerge="1">
                  <a:txBody>
                    <a:bodyPr/>
                    <a:lstStyle/>
                    <a:p>
                      <a:endParaRPr lang="en-IN"/>
                    </a:p>
                  </a:txBody>
                  <a:tcPr/>
                </a:tc>
                <a:tc gridSpan="2">
                  <a:txBody>
                    <a:bodyPr/>
                    <a:lstStyle/>
                    <a:p>
                      <a:pPr marL="0" marR="0" algn="ctr">
                        <a:spcBef>
                          <a:spcPts val="0"/>
                        </a:spcBef>
                        <a:spcAft>
                          <a:spcPts val="0"/>
                        </a:spcAft>
                      </a:pPr>
                      <a:r>
                        <a:rPr lang="en-US" sz="1800">
                          <a:effectLst/>
                        </a:rPr>
                        <a:t>E-Commerce</a:t>
                      </a:r>
                      <a:endParaRPr lang="en-IN" sz="1800" b="1">
                        <a:effectLst/>
                        <a:latin typeface="Times New Roman" panose="02020603050405020304" pitchFamily="18" charset="0"/>
                      </a:endParaRPr>
                    </a:p>
                  </a:txBody>
                  <a:tcPr marL="68580" marR="68580" marT="0" marB="0"/>
                </a:tc>
                <a:tc hMerge="1">
                  <a:txBody>
                    <a:bodyPr/>
                    <a:lstStyle/>
                    <a:p>
                      <a:endParaRPr lang="en-IN"/>
                    </a:p>
                  </a:txBody>
                  <a:tcPr/>
                </a:tc>
                <a:extLst>
                  <a:ext uri="{0D108BD9-81ED-4DB2-BD59-A6C34878D82A}">
                    <a16:rowId xmlns:a16="http://schemas.microsoft.com/office/drawing/2014/main" val="10000"/>
                  </a:ext>
                </a:extLst>
              </a:tr>
              <a:tr h="330990">
                <a:tc>
                  <a:txBody>
                    <a:bodyPr/>
                    <a:lstStyle/>
                    <a:p>
                      <a:pPr marL="0" marR="0">
                        <a:spcBef>
                          <a:spcPts val="0"/>
                        </a:spcBef>
                        <a:spcAft>
                          <a:spcPts val="0"/>
                        </a:spcAft>
                      </a:pPr>
                      <a:r>
                        <a:rPr lang="en-US" sz="1800">
                          <a:effectLst/>
                        </a:rPr>
                        <a:t>1</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Scope is local or regional.</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1</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Scope is Global.</a:t>
                      </a:r>
                      <a:endParaRPr lang="en-IN"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61981">
                <a:tc>
                  <a:txBody>
                    <a:bodyPr/>
                    <a:lstStyle/>
                    <a:p>
                      <a:pPr marL="0" marR="0">
                        <a:spcBef>
                          <a:spcPts val="0"/>
                        </a:spcBef>
                        <a:spcAft>
                          <a:spcPts val="0"/>
                        </a:spcAft>
                      </a:pPr>
                      <a:r>
                        <a:rPr lang="en-US" sz="1800">
                          <a:effectLst/>
                        </a:rPr>
                        <a:t>2</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Time required for business transaction is in terms of week.</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Time required for business transaction is in terms of minutes.</a:t>
                      </a:r>
                      <a:endParaRPr lang="en-IN"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61981">
                <a:tc>
                  <a:txBody>
                    <a:bodyPr/>
                    <a:lstStyle/>
                    <a:p>
                      <a:pPr marL="0" marR="0">
                        <a:spcBef>
                          <a:spcPts val="0"/>
                        </a:spcBef>
                        <a:spcAft>
                          <a:spcPts val="0"/>
                        </a:spcAft>
                        <a:tabLst>
                          <a:tab pos="2743200" algn="ctr"/>
                          <a:tab pos="5486400" algn="r"/>
                          <a:tab pos="457200" algn="l"/>
                        </a:tabLst>
                      </a:pPr>
                      <a:r>
                        <a:rPr lang="en-US" sz="1800">
                          <a:effectLst/>
                        </a:rPr>
                        <a:t>3</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Product Attributes are selected by seller.</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3</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Product attributes are selected by buyer.</a:t>
                      </a:r>
                      <a:endParaRPr lang="en-IN"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61981">
                <a:tc>
                  <a:txBody>
                    <a:bodyPr/>
                    <a:lstStyle/>
                    <a:p>
                      <a:pPr marL="0" marR="0">
                        <a:spcBef>
                          <a:spcPts val="0"/>
                        </a:spcBef>
                        <a:spcAft>
                          <a:spcPts val="0"/>
                        </a:spcAft>
                      </a:pPr>
                      <a:r>
                        <a:rPr lang="en-US" sz="1800">
                          <a:effectLst/>
                        </a:rPr>
                        <a:t>4</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Prices are listed by taking over view of local market.</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4</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Prices are listed by taking over view of global market.</a:t>
                      </a:r>
                      <a:endParaRPr lang="en-IN"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661981">
                <a:tc>
                  <a:txBody>
                    <a:bodyPr/>
                    <a:lstStyle/>
                    <a:p>
                      <a:pPr marL="0" marR="0">
                        <a:spcBef>
                          <a:spcPts val="0"/>
                        </a:spcBef>
                        <a:spcAft>
                          <a:spcPts val="0"/>
                        </a:spcAft>
                      </a:pPr>
                      <a:r>
                        <a:rPr lang="en-US" sz="1800">
                          <a:effectLst/>
                        </a:rPr>
                        <a:t>5</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Service is available between 9 a.m to 5 p.m. in weekdays.</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5</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24 hours service is available for all 7 days.</a:t>
                      </a:r>
                      <a:endParaRPr lang="en-IN"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661981">
                <a:tc>
                  <a:txBody>
                    <a:bodyPr/>
                    <a:lstStyle/>
                    <a:p>
                      <a:pPr marL="0" marR="0">
                        <a:spcBef>
                          <a:spcPts val="0"/>
                        </a:spcBef>
                        <a:spcAft>
                          <a:spcPts val="0"/>
                        </a:spcAft>
                      </a:pPr>
                      <a:r>
                        <a:rPr lang="en-US" sz="1800">
                          <a:effectLst/>
                        </a:rPr>
                        <a:t>6</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Marketing focus is related to product position.</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6</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Marketing focus is related to customer relation.</a:t>
                      </a:r>
                      <a:endParaRPr lang="en-IN"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661981">
                <a:tc>
                  <a:txBody>
                    <a:bodyPr/>
                    <a:lstStyle/>
                    <a:p>
                      <a:pPr marL="0" marR="0">
                        <a:spcBef>
                          <a:spcPts val="0"/>
                        </a:spcBef>
                        <a:spcAft>
                          <a:spcPts val="0"/>
                        </a:spcAft>
                      </a:pPr>
                      <a:r>
                        <a:rPr lang="en-US" sz="1800">
                          <a:effectLst/>
                        </a:rPr>
                        <a:t>7</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Asset for traditional business is location of shop.</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7</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Asset to E-commerce is customer database.</a:t>
                      </a:r>
                      <a:endParaRPr lang="en-IN"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661981">
                <a:tc>
                  <a:txBody>
                    <a:bodyPr/>
                    <a:lstStyle/>
                    <a:p>
                      <a:pPr marL="0" marR="0">
                        <a:spcBef>
                          <a:spcPts val="0"/>
                        </a:spcBef>
                        <a:spcAft>
                          <a:spcPts val="0"/>
                        </a:spcAft>
                      </a:pPr>
                      <a:r>
                        <a:rPr lang="en-US" sz="1800">
                          <a:effectLst/>
                        </a:rPr>
                        <a:t>8</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Value proposition is related to product.</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8</a:t>
                      </a:r>
                      <a:endParaRPr lang="en-IN"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Value proposition is related to product, information and service.</a:t>
                      </a:r>
                      <a:endParaRPr lang="en-IN"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09754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5"/>
            <a:ext cx="9525000" cy="981129"/>
          </a:xfrm>
        </p:spPr>
        <p:txBody>
          <a:bodyPr>
            <a:normAutofit/>
          </a:bodyPr>
          <a:lstStyle/>
          <a:p>
            <a:r>
              <a:rPr lang="en-US" sz="2800" b="1" dirty="0"/>
              <a:t>Features of E-commerce:</a:t>
            </a:r>
            <a:endParaRPr lang="en-IN" sz="2800" b="1" dirty="0"/>
          </a:p>
        </p:txBody>
      </p:sp>
      <p:sp>
        <p:nvSpPr>
          <p:cNvPr id="3" name="Content Placeholder 2"/>
          <p:cNvSpPr>
            <a:spLocks noGrp="1"/>
          </p:cNvSpPr>
          <p:nvPr>
            <p:ph idx="1"/>
          </p:nvPr>
        </p:nvSpPr>
        <p:spPr>
          <a:xfrm>
            <a:off x="1743075" y="1009650"/>
            <a:ext cx="9761537" cy="4901572"/>
          </a:xfrm>
        </p:spPr>
        <p:txBody>
          <a:bodyPr>
            <a:normAutofit/>
          </a:bodyPr>
          <a:lstStyle/>
          <a:p>
            <a:r>
              <a:rPr lang="en-US" sz="2800" b="1" dirty="0"/>
              <a:t>Ubiquity:</a:t>
            </a:r>
            <a:endParaRPr lang="en-US" sz="2800" dirty="0"/>
          </a:p>
          <a:p>
            <a:r>
              <a:rPr lang="en-US" sz="2800" b="1" dirty="0"/>
              <a:t>Global Reach:</a:t>
            </a:r>
            <a:endParaRPr lang="en-US" sz="2800" dirty="0"/>
          </a:p>
          <a:p>
            <a:r>
              <a:rPr lang="en-US" sz="2800" b="1" dirty="0"/>
              <a:t>Universal Standards:</a:t>
            </a:r>
            <a:endParaRPr lang="en-US" sz="2800" dirty="0"/>
          </a:p>
          <a:p>
            <a:r>
              <a:rPr lang="en-US" sz="2800" b="1" dirty="0"/>
              <a:t>Information richness:</a:t>
            </a:r>
            <a:endParaRPr lang="en-US" sz="2800" dirty="0"/>
          </a:p>
          <a:p>
            <a:r>
              <a:rPr lang="en-US" sz="2800" b="1" dirty="0"/>
              <a:t>Interactivity:</a:t>
            </a:r>
            <a:endParaRPr lang="en-US" sz="2800" dirty="0"/>
          </a:p>
          <a:p>
            <a:r>
              <a:rPr lang="en-US" sz="2800" b="1" dirty="0"/>
              <a:t>Information Density:</a:t>
            </a:r>
            <a:endParaRPr lang="en-US" sz="2800" dirty="0"/>
          </a:p>
          <a:p>
            <a:r>
              <a:rPr lang="en-US" sz="2800" b="1" dirty="0"/>
              <a:t>Customization:</a:t>
            </a:r>
            <a:endParaRPr lang="en-US" sz="2800" dirty="0"/>
          </a:p>
          <a:p>
            <a:r>
              <a:rPr lang="en-US" sz="2800" b="1" dirty="0"/>
              <a:t>Social technology:</a:t>
            </a:r>
            <a:endParaRPr lang="en-US" sz="2800" dirty="0"/>
          </a:p>
        </p:txBody>
      </p:sp>
    </p:spTree>
    <p:extLst>
      <p:ext uri="{BB962C8B-B14F-4D97-AF65-F5344CB8AC3E}">
        <p14:creationId xmlns:p14="http://schemas.microsoft.com/office/powerpoint/2010/main" val="236248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5"/>
            <a:ext cx="9525000" cy="981129"/>
          </a:xfrm>
        </p:spPr>
        <p:txBody>
          <a:bodyPr>
            <a:normAutofit/>
          </a:bodyPr>
          <a:lstStyle/>
          <a:p>
            <a:r>
              <a:rPr lang="en-US" sz="2800" b="1" dirty="0"/>
              <a:t>Advantages of E-commerce:</a:t>
            </a:r>
            <a:endParaRPr lang="en-IN" sz="2800" b="1" dirty="0"/>
          </a:p>
        </p:txBody>
      </p:sp>
      <p:sp>
        <p:nvSpPr>
          <p:cNvPr id="3" name="Content Placeholder 2"/>
          <p:cNvSpPr>
            <a:spLocks noGrp="1"/>
          </p:cNvSpPr>
          <p:nvPr>
            <p:ph idx="1"/>
          </p:nvPr>
        </p:nvSpPr>
        <p:spPr>
          <a:xfrm>
            <a:off x="1743075" y="1009650"/>
            <a:ext cx="9761537" cy="4901572"/>
          </a:xfrm>
        </p:spPr>
        <p:txBody>
          <a:bodyPr>
            <a:normAutofit/>
          </a:bodyPr>
          <a:lstStyle/>
          <a:p>
            <a:r>
              <a:rPr lang="en-US" sz="2800" b="1" dirty="0"/>
              <a:t>Provides better customer service</a:t>
            </a:r>
          </a:p>
          <a:p>
            <a:r>
              <a:rPr lang="en-US" sz="2800" b="1" dirty="0"/>
              <a:t>Lower cost and prices</a:t>
            </a:r>
          </a:p>
          <a:p>
            <a:r>
              <a:rPr lang="en-US" sz="2800" b="1" dirty="0"/>
              <a:t>Increase in efficiency and accuracy</a:t>
            </a:r>
          </a:p>
          <a:p>
            <a:r>
              <a:rPr lang="en-US" sz="2800" b="1" dirty="0"/>
              <a:t>Improved productivity</a:t>
            </a:r>
          </a:p>
          <a:p>
            <a:r>
              <a:rPr lang="en-US" sz="2800" b="1" dirty="0"/>
              <a:t>Requires less marketing efforts</a:t>
            </a:r>
          </a:p>
          <a:p>
            <a:r>
              <a:rPr lang="en-US" sz="2800" b="1" dirty="0"/>
              <a:t>On-line communication</a:t>
            </a:r>
          </a:p>
          <a:p>
            <a:r>
              <a:rPr lang="en-US" sz="2800" b="1" dirty="0"/>
              <a:t>Simple administration</a:t>
            </a:r>
            <a:endParaRPr lang="en-US" sz="2800" dirty="0"/>
          </a:p>
        </p:txBody>
      </p:sp>
    </p:spTree>
    <p:extLst>
      <p:ext uri="{BB962C8B-B14F-4D97-AF65-F5344CB8AC3E}">
        <p14:creationId xmlns:p14="http://schemas.microsoft.com/office/powerpoint/2010/main" val="169599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6"/>
            <a:ext cx="9525000" cy="647700"/>
          </a:xfrm>
        </p:spPr>
        <p:txBody>
          <a:bodyPr>
            <a:normAutofit/>
          </a:bodyPr>
          <a:lstStyle/>
          <a:p>
            <a:r>
              <a:rPr lang="en-US" sz="2800" b="1" dirty="0"/>
              <a:t>Disadvantages of E-commerce:</a:t>
            </a:r>
            <a:endParaRPr lang="en-IN" sz="2800" b="1" dirty="0"/>
          </a:p>
        </p:txBody>
      </p:sp>
      <p:sp>
        <p:nvSpPr>
          <p:cNvPr id="3" name="Content Placeholder 2"/>
          <p:cNvSpPr>
            <a:spLocks noGrp="1"/>
          </p:cNvSpPr>
          <p:nvPr>
            <p:ph idx="1"/>
          </p:nvPr>
        </p:nvSpPr>
        <p:spPr>
          <a:xfrm>
            <a:off x="1743075" y="1009650"/>
            <a:ext cx="9761537" cy="4901572"/>
          </a:xfrm>
        </p:spPr>
        <p:txBody>
          <a:bodyPr>
            <a:normAutofit fontScale="92500" lnSpcReduction="20000"/>
          </a:bodyPr>
          <a:lstStyle/>
          <a:p>
            <a:r>
              <a:rPr lang="en-US" sz="2800" b="1" dirty="0"/>
              <a:t>Change in business environment and technological issues</a:t>
            </a:r>
          </a:p>
          <a:p>
            <a:r>
              <a:rPr lang="en-US" sz="2800" b="1" dirty="0"/>
              <a:t>Privacy and security problem </a:t>
            </a:r>
          </a:p>
          <a:p>
            <a:r>
              <a:rPr lang="en-US" sz="2800" b="1" dirty="0"/>
              <a:t>Inefficient consumer search</a:t>
            </a:r>
          </a:p>
          <a:p>
            <a:r>
              <a:rPr lang="en-US" sz="2800" b="1" dirty="0"/>
              <a:t>Requirement of intermediate</a:t>
            </a:r>
          </a:p>
          <a:p>
            <a:r>
              <a:rPr lang="en-US" sz="2800" b="1" dirty="0"/>
              <a:t>No One Can Buy During a Site Crash</a:t>
            </a:r>
          </a:p>
          <a:p>
            <a:r>
              <a:rPr lang="en-IN" sz="2800" dirty="0"/>
              <a:t>Lack Of Personal Touch</a:t>
            </a:r>
          </a:p>
          <a:p>
            <a:r>
              <a:rPr lang="en-IN" sz="2800" dirty="0"/>
              <a:t>Need For Internet Access</a:t>
            </a:r>
          </a:p>
          <a:p>
            <a:r>
              <a:rPr lang="en-IN" sz="2800" dirty="0"/>
              <a:t>Credit Card Fraud</a:t>
            </a:r>
          </a:p>
          <a:p>
            <a:r>
              <a:rPr lang="en-IN" sz="2800" dirty="0"/>
              <a:t>Many products can not buy online</a:t>
            </a:r>
            <a:br>
              <a:rPr lang="en-US" sz="2800" dirty="0"/>
            </a:br>
            <a:endParaRPr lang="en-US" sz="2800" dirty="0"/>
          </a:p>
        </p:txBody>
      </p:sp>
    </p:spTree>
    <p:extLst>
      <p:ext uri="{BB962C8B-B14F-4D97-AF65-F5344CB8AC3E}">
        <p14:creationId xmlns:p14="http://schemas.microsoft.com/office/powerpoint/2010/main" val="50952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6"/>
            <a:ext cx="9525000" cy="647700"/>
          </a:xfrm>
        </p:spPr>
        <p:txBody>
          <a:bodyPr>
            <a:normAutofit/>
          </a:bodyPr>
          <a:lstStyle/>
          <a:p>
            <a:r>
              <a:rPr lang="en-US" sz="2800" b="1" dirty="0"/>
              <a:t>Scope of E-commerce:</a:t>
            </a:r>
            <a:endParaRPr lang="en-IN" sz="2800" b="1" dirty="0"/>
          </a:p>
        </p:txBody>
      </p:sp>
      <p:sp>
        <p:nvSpPr>
          <p:cNvPr id="3" name="Content Placeholder 2"/>
          <p:cNvSpPr>
            <a:spLocks noGrp="1"/>
          </p:cNvSpPr>
          <p:nvPr>
            <p:ph idx="1"/>
          </p:nvPr>
        </p:nvSpPr>
        <p:spPr>
          <a:xfrm>
            <a:off x="1743075" y="1009650"/>
            <a:ext cx="9761537" cy="4901572"/>
          </a:xfrm>
        </p:spPr>
        <p:txBody>
          <a:bodyPr>
            <a:normAutofit/>
          </a:bodyPr>
          <a:lstStyle/>
          <a:p>
            <a:r>
              <a:rPr lang="en-US" sz="2800" dirty="0"/>
              <a:t>Electronic Market</a:t>
            </a:r>
          </a:p>
          <a:p>
            <a:r>
              <a:rPr lang="en-US" sz="2800" dirty="0"/>
              <a:t>EDI</a:t>
            </a:r>
          </a:p>
          <a:p>
            <a:r>
              <a:rPr lang="en-US" sz="2800" dirty="0"/>
              <a:t>Internet Commerce</a:t>
            </a:r>
          </a:p>
        </p:txBody>
      </p:sp>
    </p:spTree>
    <p:extLst>
      <p:ext uri="{BB962C8B-B14F-4D97-AF65-F5344CB8AC3E}">
        <p14:creationId xmlns:p14="http://schemas.microsoft.com/office/powerpoint/2010/main" val="294249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6"/>
            <a:ext cx="9525000" cy="647700"/>
          </a:xfrm>
        </p:spPr>
        <p:txBody>
          <a:bodyPr>
            <a:normAutofit/>
          </a:bodyPr>
          <a:lstStyle/>
          <a:p>
            <a:r>
              <a:rPr lang="en-US" sz="2800" b="1" dirty="0"/>
              <a:t>Types of E-commerce:</a:t>
            </a:r>
            <a:endParaRPr lang="en-IN" sz="2800" b="1" dirty="0"/>
          </a:p>
        </p:txBody>
      </p:sp>
      <p:sp>
        <p:nvSpPr>
          <p:cNvPr id="3" name="Content Placeholder 2"/>
          <p:cNvSpPr>
            <a:spLocks noGrp="1"/>
          </p:cNvSpPr>
          <p:nvPr>
            <p:ph idx="1"/>
          </p:nvPr>
        </p:nvSpPr>
        <p:spPr>
          <a:xfrm>
            <a:off x="1743075" y="1009650"/>
            <a:ext cx="9761537" cy="4901572"/>
          </a:xfrm>
        </p:spPr>
        <p:txBody>
          <a:bodyPr>
            <a:normAutofit/>
          </a:bodyPr>
          <a:lstStyle/>
          <a:p>
            <a:r>
              <a:rPr lang="en-US" sz="2800" dirty="0"/>
              <a:t>Business - to - Business (</a:t>
            </a:r>
            <a:r>
              <a:rPr lang="en-US" sz="2800" dirty="0" err="1"/>
              <a:t>B2B</a:t>
            </a:r>
            <a:r>
              <a:rPr lang="en-US" sz="2800" dirty="0"/>
              <a:t>)</a:t>
            </a:r>
          </a:p>
          <a:p>
            <a:r>
              <a:rPr lang="en-US" sz="2800" dirty="0"/>
              <a:t>Business - to - Consumer (</a:t>
            </a:r>
            <a:r>
              <a:rPr lang="en-US" sz="2800" dirty="0" err="1"/>
              <a:t>B2C</a:t>
            </a:r>
            <a:r>
              <a:rPr lang="en-US" sz="2800" dirty="0"/>
              <a:t>)</a:t>
            </a:r>
          </a:p>
          <a:p>
            <a:r>
              <a:rPr lang="en-US" sz="2800" dirty="0"/>
              <a:t>Consumer - to - Consumer (</a:t>
            </a:r>
            <a:r>
              <a:rPr lang="en-US" sz="2800" dirty="0" err="1"/>
              <a:t>C2C</a:t>
            </a:r>
            <a:r>
              <a:rPr lang="en-US" sz="2800" dirty="0"/>
              <a:t>)</a:t>
            </a:r>
          </a:p>
          <a:p>
            <a:r>
              <a:rPr lang="en-US" sz="2800" dirty="0"/>
              <a:t>Business - to - Government (B2G)</a:t>
            </a:r>
          </a:p>
          <a:p>
            <a:r>
              <a:rPr lang="en-US" sz="2800" dirty="0"/>
              <a:t>Peer – to – Peer (P2P)</a:t>
            </a:r>
          </a:p>
        </p:txBody>
      </p:sp>
    </p:spTree>
    <p:extLst>
      <p:ext uri="{BB962C8B-B14F-4D97-AF65-F5344CB8AC3E}">
        <p14:creationId xmlns:p14="http://schemas.microsoft.com/office/powerpoint/2010/main" val="2202790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CD3E-5E33-4EB5-A2CE-C636605E633F}"/>
              </a:ext>
            </a:extLst>
          </p:cNvPr>
          <p:cNvSpPr>
            <a:spLocks noGrp="1"/>
          </p:cNvSpPr>
          <p:nvPr>
            <p:ph type="title"/>
          </p:nvPr>
        </p:nvSpPr>
        <p:spPr>
          <a:xfrm>
            <a:off x="2257425" y="257176"/>
            <a:ext cx="9525000" cy="647700"/>
          </a:xfrm>
        </p:spPr>
        <p:txBody>
          <a:bodyPr>
            <a:normAutofit/>
          </a:bodyPr>
          <a:lstStyle/>
          <a:p>
            <a:r>
              <a:rPr lang="en-US" sz="2800" b="1" dirty="0"/>
              <a:t>Business Models in E-commerce:</a:t>
            </a:r>
            <a:endParaRPr lang="en-IN" sz="2800" b="1" dirty="0"/>
          </a:p>
        </p:txBody>
      </p:sp>
      <p:sp>
        <p:nvSpPr>
          <p:cNvPr id="3" name="Content Placeholder 2"/>
          <p:cNvSpPr>
            <a:spLocks noGrp="1"/>
          </p:cNvSpPr>
          <p:nvPr>
            <p:ph idx="1"/>
          </p:nvPr>
        </p:nvSpPr>
        <p:spPr>
          <a:xfrm>
            <a:off x="1743075" y="1009650"/>
            <a:ext cx="9761537" cy="4901572"/>
          </a:xfrm>
        </p:spPr>
        <p:txBody>
          <a:bodyPr>
            <a:normAutofit/>
          </a:bodyPr>
          <a:lstStyle/>
          <a:p>
            <a:r>
              <a:rPr lang="en-US" sz="2800" dirty="0"/>
              <a:t>Advertising Revenue Model</a:t>
            </a:r>
          </a:p>
          <a:p>
            <a:r>
              <a:rPr lang="en-US" sz="2800" dirty="0"/>
              <a:t>Subscription Revenue Model</a:t>
            </a:r>
          </a:p>
          <a:p>
            <a:r>
              <a:rPr lang="en-US" sz="2800" dirty="0"/>
              <a:t>Transaction Fees Revenue Model</a:t>
            </a:r>
          </a:p>
          <a:p>
            <a:r>
              <a:rPr lang="en-US" sz="2800" dirty="0"/>
              <a:t>Sales Revenue Model</a:t>
            </a:r>
          </a:p>
          <a:p>
            <a:r>
              <a:rPr lang="en-US" sz="2800" dirty="0"/>
              <a:t>Affiliate Revenue Model</a:t>
            </a:r>
          </a:p>
        </p:txBody>
      </p:sp>
    </p:spTree>
    <p:extLst>
      <p:ext uri="{BB962C8B-B14F-4D97-AF65-F5344CB8AC3E}">
        <p14:creationId xmlns:p14="http://schemas.microsoft.com/office/powerpoint/2010/main" val="20501641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1567</TotalTime>
  <Words>2216</Words>
  <Application>Microsoft Office PowerPoint</Application>
  <PresentationFormat>Widescreen</PresentationFormat>
  <Paragraphs>181</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Century Gothic</vt:lpstr>
      <vt:lpstr>Times New Roman</vt:lpstr>
      <vt:lpstr>Wingdings 3</vt:lpstr>
      <vt:lpstr>Wisp</vt:lpstr>
      <vt:lpstr>E-Commerce</vt:lpstr>
      <vt:lpstr>Definition</vt:lpstr>
      <vt:lpstr>Difference between Traditional Commerce Vs. E-commerce:</vt:lpstr>
      <vt:lpstr>Features of E-commerce:</vt:lpstr>
      <vt:lpstr>Advantages of E-commerce:</vt:lpstr>
      <vt:lpstr>Disadvantages of E-commerce:</vt:lpstr>
      <vt:lpstr>Scope of E-commerce:</vt:lpstr>
      <vt:lpstr>Types of E-commerce:</vt:lpstr>
      <vt:lpstr>Business Models in E-commerce:</vt:lpstr>
      <vt:lpstr>B2C Models in E-commerce:</vt:lpstr>
      <vt:lpstr>E-commerce Security</vt:lpstr>
      <vt:lpstr>EDI</vt:lpstr>
      <vt:lpstr>The process flow</vt:lpstr>
      <vt:lpstr>EDI Documents</vt:lpstr>
      <vt:lpstr>Steps in an EDI System</vt:lpstr>
      <vt:lpstr>Advantages of an EDI System</vt:lpstr>
      <vt:lpstr>PowerPoint Presentation</vt:lpstr>
      <vt:lpstr>Digital Signature</vt:lpstr>
      <vt:lpstr>How Does Digital Signature Work? </vt:lpstr>
      <vt:lpstr>Secure Socket Layer (SSL) </vt:lpstr>
      <vt:lpstr>Secure Electronic Transaction (SET) </vt:lpstr>
      <vt:lpstr>Payment Systems</vt:lpstr>
      <vt:lpstr>Payment Systems</vt:lpstr>
      <vt:lpstr>Payment Systems</vt:lpstr>
      <vt:lpstr>Payment Systems</vt:lpstr>
      <vt:lpstr>Payment Systems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E-Commerce</dc:title>
  <dc:creator>Windows User</dc:creator>
  <cp:lastModifiedBy>principal st joseph college satpale</cp:lastModifiedBy>
  <cp:revision>24</cp:revision>
  <dcterms:created xsi:type="dcterms:W3CDTF">2020-11-18T19:10:37Z</dcterms:created>
  <dcterms:modified xsi:type="dcterms:W3CDTF">2022-07-12T04:35:36Z</dcterms:modified>
</cp:coreProperties>
</file>