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handoutMasterIdLst>
    <p:handoutMasterId r:id="rId39"/>
  </p:handout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9" r:id="rId21"/>
    <p:sldId id="290" r:id="rId22"/>
    <p:sldId id="291" r:id="rId23"/>
    <p:sldId id="292" r:id="rId24"/>
    <p:sldId id="293" r:id="rId25"/>
    <p:sldId id="305" r:id="rId26"/>
    <p:sldId id="294" r:id="rId27"/>
    <p:sldId id="295" r:id="rId28"/>
    <p:sldId id="296" r:id="rId29"/>
    <p:sldId id="297" r:id="rId30"/>
    <p:sldId id="298" r:id="rId31"/>
    <p:sldId id="299" r:id="rId32"/>
    <p:sldId id="300" r:id="rId33"/>
    <p:sldId id="301" r:id="rId34"/>
    <p:sldId id="302" r:id="rId35"/>
    <p:sldId id="303" r:id="rId36"/>
    <p:sldId id="304" r:id="rId3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7" d="100"/>
          <a:sy n="67" d="100"/>
        </p:scale>
        <p:origin x="644" y="44"/>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76" d="100"/>
          <a:sy n="76" d="100"/>
        </p:scale>
        <p:origin x="25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7/12/2022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7/12/2022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2401524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1209391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273877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3130216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1215447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869903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827818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a:p>
        </p:txBody>
      </p:sp>
    </p:spTree>
    <p:extLst>
      <p:ext uri="{BB962C8B-B14F-4D97-AF65-F5344CB8AC3E}">
        <p14:creationId xmlns:p14="http://schemas.microsoft.com/office/powerpoint/2010/main" val="2132615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322238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a:p>
        </p:txBody>
      </p:sp>
    </p:spTree>
    <p:extLst>
      <p:ext uri="{BB962C8B-B14F-4D97-AF65-F5344CB8AC3E}">
        <p14:creationId xmlns:p14="http://schemas.microsoft.com/office/powerpoint/2010/main" val="298434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20</a:t>
            </a:fld>
            <a:endParaRPr lang="en-US"/>
          </a:p>
        </p:txBody>
      </p:sp>
    </p:spTree>
    <p:extLst>
      <p:ext uri="{BB962C8B-B14F-4D97-AF65-F5344CB8AC3E}">
        <p14:creationId xmlns:p14="http://schemas.microsoft.com/office/powerpoint/2010/main" val="4200492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138591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21</a:t>
            </a:fld>
            <a:endParaRPr lang="en-US"/>
          </a:p>
        </p:txBody>
      </p:sp>
    </p:spTree>
    <p:extLst>
      <p:ext uri="{BB962C8B-B14F-4D97-AF65-F5344CB8AC3E}">
        <p14:creationId xmlns:p14="http://schemas.microsoft.com/office/powerpoint/2010/main" val="3054365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22</a:t>
            </a:fld>
            <a:endParaRPr lang="en-US"/>
          </a:p>
        </p:txBody>
      </p:sp>
    </p:spTree>
    <p:extLst>
      <p:ext uri="{BB962C8B-B14F-4D97-AF65-F5344CB8AC3E}">
        <p14:creationId xmlns:p14="http://schemas.microsoft.com/office/powerpoint/2010/main" val="267251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23</a:t>
            </a:fld>
            <a:endParaRPr lang="en-US"/>
          </a:p>
        </p:txBody>
      </p:sp>
    </p:spTree>
    <p:extLst>
      <p:ext uri="{BB962C8B-B14F-4D97-AF65-F5344CB8AC3E}">
        <p14:creationId xmlns:p14="http://schemas.microsoft.com/office/powerpoint/2010/main" val="2188060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24</a:t>
            </a:fld>
            <a:endParaRPr lang="en-US"/>
          </a:p>
        </p:txBody>
      </p:sp>
    </p:spTree>
    <p:extLst>
      <p:ext uri="{BB962C8B-B14F-4D97-AF65-F5344CB8AC3E}">
        <p14:creationId xmlns:p14="http://schemas.microsoft.com/office/powerpoint/2010/main" val="1947182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25</a:t>
            </a:fld>
            <a:endParaRPr lang="en-US"/>
          </a:p>
        </p:txBody>
      </p:sp>
    </p:spTree>
    <p:extLst>
      <p:ext uri="{BB962C8B-B14F-4D97-AF65-F5344CB8AC3E}">
        <p14:creationId xmlns:p14="http://schemas.microsoft.com/office/powerpoint/2010/main" val="1495121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26</a:t>
            </a:fld>
            <a:endParaRPr lang="en-US"/>
          </a:p>
        </p:txBody>
      </p:sp>
    </p:spTree>
    <p:extLst>
      <p:ext uri="{BB962C8B-B14F-4D97-AF65-F5344CB8AC3E}">
        <p14:creationId xmlns:p14="http://schemas.microsoft.com/office/powerpoint/2010/main" val="33195234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27</a:t>
            </a:fld>
            <a:endParaRPr lang="en-US"/>
          </a:p>
        </p:txBody>
      </p:sp>
    </p:spTree>
    <p:extLst>
      <p:ext uri="{BB962C8B-B14F-4D97-AF65-F5344CB8AC3E}">
        <p14:creationId xmlns:p14="http://schemas.microsoft.com/office/powerpoint/2010/main" val="3467245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28</a:t>
            </a:fld>
            <a:endParaRPr lang="en-US"/>
          </a:p>
        </p:txBody>
      </p:sp>
    </p:spTree>
    <p:extLst>
      <p:ext uri="{BB962C8B-B14F-4D97-AF65-F5344CB8AC3E}">
        <p14:creationId xmlns:p14="http://schemas.microsoft.com/office/powerpoint/2010/main" val="24680187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29</a:t>
            </a:fld>
            <a:endParaRPr lang="en-US"/>
          </a:p>
        </p:txBody>
      </p:sp>
    </p:spTree>
    <p:extLst>
      <p:ext uri="{BB962C8B-B14F-4D97-AF65-F5344CB8AC3E}">
        <p14:creationId xmlns:p14="http://schemas.microsoft.com/office/powerpoint/2010/main" val="41480942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30</a:t>
            </a:fld>
            <a:endParaRPr lang="en-US"/>
          </a:p>
        </p:txBody>
      </p:sp>
    </p:spTree>
    <p:extLst>
      <p:ext uri="{BB962C8B-B14F-4D97-AF65-F5344CB8AC3E}">
        <p14:creationId xmlns:p14="http://schemas.microsoft.com/office/powerpoint/2010/main" val="3275514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2605199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31</a:t>
            </a:fld>
            <a:endParaRPr lang="en-US"/>
          </a:p>
        </p:txBody>
      </p:sp>
    </p:spTree>
    <p:extLst>
      <p:ext uri="{BB962C8B-B14F-4D97-AF65-F5344CB8AC3E}">
        <p14:creationId xmlns:p14="http://schemas.microsoft.com/office/powerpoint/2010/main" val="42758355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32</a:t>
            </a:fld>
            <a:endParaRPr lang="en-US"/>
          </a:p>
        </p:txBody>
      </p:sp>
    </p:spTree>
    <p:extLst>
      <p:ext uri="{BB962C8B-B14F-4D97-AF65-F5344CB8AC3E}">
        <p14:creationId xmlns:p14="http://schemas.microsoft.com/office/powerpoint/2010/main" val="4793383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33</a:t>
            </a:fld>
            <a:endParaRPr lang="en-US"/>
          </a:p>
        </p:txBody>
      </p:sp>
    </p:spTree>
    <p:extLst>
      <p:ext uri="{BB962C8B-B14F-4D97-AF65-F5344CB8AC3E}">
        <p14:creationId xmlns:p14="http://schemas.microsoft.com/office/powerpoint/2010/main" val="1792021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34</a:t>
            </a:fld>
            <a:endParaRPr lang="en-US"/>
          </a:p>
        </p:txBody>
      </p:sp>
    </p:spTree>
    <p:extLst>
      <p:ext uri="{BB962C8B-B14F-4D97-AF65-F5344CB8AC3E}">
        <p14:creationId xmlns:p14="http://schemas.microsoft.com/office/powerpoint/2010/main" val="33908159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35</a:t>
            </a:fld>
            <a:endParaRPr lang="en-US"/>
          </a:p>
        </p:txBody>
      </p:sp>
    </p:spTree>
    <p:extLst>
      <p:ext uri="{BB962C8B-B14F-4D97-AF65-F5344CB8AC3E}">
        <p14:creationId xmlns:p14="http://schemas.microsoft.com/office/powerpoint/2010/main" val="12019112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36</a:t>
            </a:fld>
            <a:endParaRPr lang="en-US"/>
          </a:p>
        </p:txBody>
      </p:sp>
    </p:spTree>
    <p:extLst>
      <p:ext uri="{BB962C8B-B14F-4D97-AF65-F5344CB8AC3E}">
        <p14:creationId xmlns:p14="http://schemas.microsoft.com/office/powerpoint/2010/main" val="3644705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391357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27822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3856525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118694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1195825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Insert a map of your country.</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424437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p:cNvSpPr>
            <a:spLocks noEditPoints="1"/>
          </p:cNvSpPr>
          <p:nvPr/>
        </p:nvSpPr>
        <p:spPr bwMode="auto">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pPr/>
              <a:t>7/12/2022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22367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7/12/2022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87455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7/12/2022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2392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7/12/2022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6701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smtClean="0"/>
              <a:t>7/12/2022</a:t>
            </a:fld>
            <a:endParaRPr lang="en-US"/>
          </a:p>
        </p:txBody>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03362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7/12/2022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7304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753600" cy="13255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smtClean="0"/>
              <a:t>7/12/2022</a:t>
            </a:fld>
            <a:endParaRPr lang="en-US"/>
          </a:p>
        </p:txBody>
      </p:sp>
      <p:sp>
        <p:nvSpPr>
          <p:cNvPr id="9" name="Slide Number Placeholder 8"/>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44210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smtClean="0"/>
              <a:t>7/12/2022</a:t>
            </a:fld>
            <a:endParaRPr lang="en-US"/>
          </a:p>
        </p:txBody>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13906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EDF33987-6305-4E2A-BF18-EF013ECE927B}" type="datetimeFigureOut">
              <a:rPr lang="en-US" smtClean="0"/>
              <a:t>7/12/2022</a:t>
            </a:fld>
            <a:endParaRPr lang="en-US"/>
          </a:p>
        </p:txBody>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52978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7/12/2022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58198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smtClean="0"/>
              <a:t>7/12/2022</a:t>
            </a:fld>
            <a:endParaRPr lang="en-US"/>
          </a:p>
        </p:txBody>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029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bg1"/>
            </a:gs>
            <a:gs pos="40000">
              <a:schemeClr val="bg2"/>
            </a:gs>
            <a:gs pos="10000">
              <a:schemeClr val="bg1">
                <a:lumMod val="95000"/>
              </a:schemeClr>
            </a:gs>
            <a:gs pos="100000">
              <a:schemeClr val="bg2">
                <a:lumMod val="9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8" name="Rectangle 7"/>
          <p:cNvSpPr/>
          <p:nvPr userDrawn="1"/>
        </p:nvSpPr>
        <p:spPr bwMode="ltGray">
          <a:xfrm>
            <a:off x="1460" y="0"/>
            <a:ext cx="12188952" cy="68580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2400"/>
          </a:p>
        </p:txBody>
      </p:sp>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7/12/2022</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431716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accent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Clr>
          <a:schemeClr val="accent1">
            <a:lumMod val="50000"/>
          </a:schemeClr>
        </a:buClr>
        <a:buSzPct val="80000"/>
        <a:buFont typeface="Arial" pitchFamily="34" charset="0"/>
        <a:buChar char="•"/>
        <a:defRPr sz="1600" kern="1200">
          <a:solidFill>
            <a:schemeClr val="tx1"/>
          </a:solidFill>
          <a:latin typeface="+mn-lt"/>
          <a:ea typeface="+mn-ea"/>
          <a:cs typeface="+mn-cs"/>
        </a:defRPr>
      </a:lvl8pPr>
      <a:lvl9pPr marL="1874520" indent="0" algn="l" defTabSz="914400" rtl="0" eaLnBrk="1" latinLnBrk="0" hangingPunct="1">
        <a:spcBef>
          <a:spcPts val="600"/>
        </a:spcBef>
        <a:buClr>
          <a:schemeClr val="accent1">
            <a:lumMod val="50000"/>
          </a:schemeClr>
        </a:buClr>
        <a:buSzPct val="80000"/>
        <a:buFont typeface="Arial" pitchFamily="34" charset="0"/>
        <a:buNone/>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echterms.com/definition/wa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Cybercrim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ftc.gov/bcp/edu/pubs/business/ecommerce/bus61.s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en.wikipedia.org/wiki/Computer_viruses" TargetMode="External"/><Relationship Id="rId3" Type="http://schemas.openxmlformats.org/officeDocument/2006/relationships/hyperlink" Target="https://en.wikipedia.org/wiki/Internet" TargetMode="External"/><Relationship Id="rId7" Type="http://schemas.openxmlformats.org/officeDocument/2006/relationships/hyperlink" Target="https://en.wikipedia.org/wiki/Computer_networ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en.wikipedia.org/wiki/Terrorism" TargetMode="External"/><Relationship Id="rId11" Type="http://schemas.openxmlformats.org/officeDocument/2006/relationships/hyperlink" Target="https://en.wikipedia.org/wiki/Hack_(computer_security)" TargetMode="External"/><Relationship Id="rId5" Type="http://schemas.openxmlformats.org/officeDocument/2006/relationships/hyperlink" Target="https://en.wikipedia.org/wiki/Intimidation" TargetMode="External"/><Relationship Id="rId10" Type="http://schemas.openxmlformats.org/officeDocument/2006/relationships/hyperlink" Target="https://en.wikipedia.org/wiki/Phishing" TargetMode="External"/><Relationship Id="rId4" Type="http://schemas.openxmlformats.org/officeDocument/2006/relationships/hyperlink" Target="https://en.wikipedia.org/wiki/Threat" TargetMode="External"/><Relationship Id="rId9" Type="http://schemas.openxmlformats.org/officeDocument/2006/relationships/hyperlink" Target="https://en.wikipedia.org/wiki/Computer_wor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articles.abilogic.com/421379/what-computer-ethics-why-important.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nearlaw.com/central_act_statues/indian-penal-code-1860-186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rbidocs.rbi.org.in/rdocs/Publications/PDFs/RBIA1934170510.PDF" TargetMode="External"/><Relationship Id="rId4" Type="http://schemas.openxmlformats.org/officeDocument/2006/relationships/hyperlink" Target="https://nearlaw.com/central_act_statues/indian-evidence-act-1872-187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omnisecu.com/basic-networking/lan-and-wan-local-area-network-and-wide-area-network.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reycampus.com/blog/information-security/what-is-a-sniffing-attack-and-how-can-you-defend-i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forcepoint.com/cyber-edu/advanced-persistent-threat-ap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forcepoint.com/cyber-edu/man-in-the-middle-attac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7613" y="1904999"/>
            <a:ext cx="9753600" cy="990601"/>
          </a:xfrm>
        </p:spPr>
        <p:txBody>
          <a:bodyPr/>
          <a:lstStyle/>
          <a:p>
            <a:pPr algn="ctr"/>
            <a:r>
              <a:rPr lang="en-US" sz="4800" b="1" dirty="0"/>
              <a:t>INTERNET</a:t>
            </a:r>
          </a:p>
        </p:txBody>
      </p:sp>
    </p:spTree>
    <p:extLst>
      <p:ext uri="{BB962C8B-B14F-4D97-AF65-F5344CB8AC3E}">
        <p14:creationId xmlns:p14="http://schemas.microsoft.com/office/powerpoint/2010/main" val="28870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Domain Names System(DNS) :-</a:t>
            </a:r>
            <a:endParaRPr lang="en-US" dirty="0"/>
          </a:p>
        </p:txBody>
      </p:sp>
      <p:sp>
        <p:nvSpPr>
          <p:cNvPr id="2" name="Content Placeholder 1"/>
          <p:cNvSpPr>
            <a:spLocks noGrp="1"/>
          </p:cNvSpPr>
          <p:nvPr>
            <p:ph idx="1"/>
          </p:nvPr>
        </p:nvSpPr>
        <p:spPr>
          <a:xfrm>
            <a:off x="531812" y="1447800"/>
            <a:ext cx="11201400" cy="5257800"/>
          </a:xfrm>
        </p:spPr>
        <p:txBody>
          <a:bodyPr/>
          <a:lstStyle/>
          <a:p>
            <a:r>
              <a:rPr lang="en-US" dirty="0"/>
              <a:t>A domain name helps in locating a computer on the Internet. </a:t>
            </a:r>
          </a:p>
          <a:p>
            <a:r>
              <a:rPr lang="en-US" dirty="0"/>
              <a:t>A typical domain name indicates the country in which the computer is located &amp; which organization owns it. </a:t>
            </a:r>
          </a:p>
          <a:p>
            <a:r>
              <a:rPr lang="en-US" dirty="0"/>
              <a:t>The domain name types are classified as </a:t>
            </a:r>
          </a:p>
          <a:p>
            <a:pPr lvl="0"/>
            <a:r>
              <a:rPr lang="en-US" b="1" dirty="0"/>
              <a:t>Geographical domain names</a:t>
            </a:r>
          </a:p>
          <a:p>
            <a:pPr lvl="0"/>
            <a:r>
              <a:rPr lang="en-US" b="1" dirty="0"/>
              <a:t>Non – Geographical domain names</a:t>
            </a:r>
          </a:p>
          <a:p>
            <a:endParaRPr lang="en-US" dirty="0"/>
          </a:p>
          <a:p>
            <a:endParaRPr lang="en-US" dirty="0"/>
          </a:p>
        </p:txBody>
      </p:sp>
    </p:spTree>
    <p:extLst>
      <p:ext uri="{BB962C8B-B14F-4D97-AF65-F5344CB8AC3E}">
        <p14:creationId xmlns:p14="http://schemas.microsoft.com/office/powerpoint/2010/main" val="47597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44468306"/>
              </p:ext>
            </p:extLst>
          </p:nvPr>
        </p:nvGraphicFramePr>
        <p:xfrm>
          <a:off x="1108448" y="3048000"/>
          <a:ext cx="10760517" cy="3361508"/>
        </p:xfrm>
        <a:graphic>
          <a:graphicData uri="http://schemas.openxmlformats.org/drawingml/2006/table">
            <a:tbl>
              <a:tblPr firstRow="1" firstCol="1" bandRow="1">
                <a:tableStyleId>{3B4B98B0-60AC-42C2-AFA5-B58CD77FA1E5}</a:tableStyleId>
              </a:tblPr>
              <a:tblGrid>
                <a:gridCol w="1861764">
                  <a:extLst>
                    <a:ext uri="{9D8B030D-6E8A-4147-A177-3AD203B41FA5}">
                      <a16:colId xmlns:a16="http://schemas.microsoft.com/office/drawing/2014/main" val="1293226236"/>
                    </a:ext>
                  </a:extLst>
                </a:gridCol>
                <a:gridCol w="8898753">
                  <a:extLst>
                    <a:ext uri="{9D8B030D-6E8A-4147-A177-3AD203B41FA5}">
                      <a16:colId xmlns:a16="http://schemas.microsoft.com/office/drawing/2014/main" val="2282083117"/>
                    </a:ext>
                  </a:extLst>
                </a:gridCol>
              </a:tblGrid>
              <a:tr h="32657">
                <a:tc>
                  <a:txBody>
                    <a:bodyPr/>
                    <a:lstStyle/>
                    <a:p>
                      <a:pPr marL="0" marR="0" algn="just">
                        <a:spcBef>
                          <a:spcPts val="0"/>
                        </a:spcBef>
                        <a:spcAft>
                          <a:spcPts val="0"/>
                        </a:spcAft>
                      </a:pPr>
                      <a:r>
                        <a:rPr lang="en-US" sz="2000" dirty="0">
                          <a:effectLst/>
                        </a:rPr>
                        <a:t> Domain type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2000" dirty="0">
                          <a:effectLst/>
                        </a:rPr>
                        <a:t>Description</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83130141"/>
                  </a:ext>
                </a:extLst>
              </a:tr>
              <a:tr h="413657">
                <a:tc>
                  <a:txBody>
                    <a:bodyPr/>
                    <a:lstStyle/>
                    <a:p>
                      <a:pPr marL="0" marR="0" algn="just">
                        <a:spcBef>
                          <a:spcPts val="0"/>
                        </a:spcBef>
                        <a:spcAft>
                          <a:spcPts val="0"/>
                        </a:spcAft>
                      </a:pPr>
                      <a:r>
                        <a:rPr lang="en-US" sz="1800" dirty="0">
                          <a:effectLst/>
                        </a:rPr>
                        <a:t>.com</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a commercial organization such as Microsoft.com , oracle.com etc.</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97414022"/>
                  </a:ext>
                </a:extLst>
              </a:tr>
              <a:tr h="413657">
                <a:tc>
                  <a:txBody>
                    <a:bodyPr/>
                    <a:lstStyle/>
                    <a:p>
                      <a:pPr marL="0" marR="0" algn="just">
                        <a:spcBef>
                          <a:spcPts val="0"/>
                        </a:spcBef>
                        <a:spcAft>
                          <a:spcPts val="0"/>
                        </a:spcAft>
                      </a:pPr>
                      <a:r>
                        <a:rPr lang="en-US" sz="1800">
                          <a:effectLst/>
                        </a:rPr>
                        <a:t>.net</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a network service provider organization , such as nsf.net</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529695"/>
                  </a:ext>
                </a:extLst>
              </a:tr>
              <a:tr h="206829">
                <a:tc>
                  <a:txBody>
                    <a:bodyPr/>
                    <a:lstStyle/>
                    <a:p>
                      <a:pPr marL="0" marR="0" algn="just">
                        <a:spcBef>
                          <a:spcPts val="0"/>
                        </a:spcBef>
                        <a:spcAft>
                          <a:spcPts val="0"/>
                        </a:spcAft>
                      </a:pPr>
                      <a:r>
                        <a:rPr lang="en-US" sz="1800">
                          <a:effectLst/>
                        </a:rPr>
                        <a:t>.edu</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an academic organization such as oxford.edu etc.</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50133845"/>
                  </a:ext>
                </a:extLst>
              </a:tr>
              <a:tr h="413657">
                <a:tc>
                  <a:txBody>
                    <a:bodyPr/>
                    <a:lstStyle/>
                    <a:p>
                      <a:pPr marL="0" marR="0" algn="just">
                        <a:spcBef>
                          <a:spcPts val="0"/>
                        </a:spcBef>
                        <a:spcAft>
                          <a:spcPts val="0"/>
                        </a:spcAft>
                      </a:pPr>
                      <a:r>
                        <a:rPr lang="en-US" sz="1800">
                          <a:effectLst/>
                        </a:rPr>
                        <a:t>.org</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600"/>
                        </a:spcAft>
                      </a:pPr>
                      <a:r>
                        <a:rPr lang="en-US" sz="1800" dirty="0">
                          <a:effectLst/>
                        </a:rPr>
                        <a:t>Indicates noncommercial organization such as cnidr.org (Center for Networked Information Discovery &amp; Recovery )</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67775096"/>
                  </a:ext>
                </a:extLst>
              </a:tr>
              <a:tr h="413657">
                <a:tc>
                  <a:txBody>
                    <a:bodyPr/>
                    <a:lstStyle/>
                    <a:p>
                      <a:pPr marL="0" marR="0" algn="just">
                        <a:spcBef>
                          <a:spcPts val="0"/>
                        </a:spcBef>
                        <a:spcAft>
                          <a:spcPts val="0"/>
                        </a:spcAft>
                      </a:pPr>
                      <a:r>
                        <a:rPr lang="en-US" sz="1800">
                          <a:effectLst/>
                        </a:rPr>
                        <a:t>.gov</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a government organization in United states such as Whitehouse.gov</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3644089"/>
                  </a:ext>
                </a:extLst>
              </a:tr>
              <a:tr h="206829">
                <a:tc>
                  <a:txBody>
                    <a:bodyPr/>
                    <a:lstStyle/>
                    <a:p>
                      <a:pPr marL="0" marR="0" algn="just">
                        <a:spcBef>
                          <a:spcPts val="0"/>
                        </a:spcBef>
                        <a:spcAft>
                          <a:spcPts val="0"/>
                        </a:spcAft>
                      </a:pPr>
                      <a:r>
                        <a:rPr lang="en-US" sz="1800">
                          <a:effectLst/>
                        </a:rPr>
                        <a:t>.int</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an international organization such as nato.int</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23311786"/>
                  </a:ext>
                </a:extLst>
              </a:tr>
              <a:tr h="413657">
                <a:tc>
                  <a:txBody>
                    <a:bodyPr/>
                    <a:lstStyle/>
                    <a:p>
                      <a:pPr marL="0" marR="0" algn="just">
                        <a:spcBef>
                          <a:spcPts val="0"/>
                        </a:spcBef>
                        <a:spcAft>
                          <a:spcPts val="0"/>
                        </a:spcAft>
                      </a:pPr>
                      <a:r>
                        <a:rPr lang="en-US" sz="1800">
                          <a:effectLst/>
                        </a:rPr>
                        <a:t>.mil</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rPr>
                        <a:t>Indicates military operations such as ddn.mil (Defense Data Network)</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6353802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2652417"/>
              </p:ext>
            </p:extLst>
          </p:nvPr>
        </p:nvGraphicFramePr>
        <p:xfrm>
          <a:off x="1141412" y="914400"/>
          <a:ext cx="7391400" cy="1524000"/>
        </p:xfrm>
        <a:graphic>
          <a:graphicData uri="http://schemas.openxmlformats.org/drawingml/2006/table">
            <a:tbl>
              <a:tblPr firstRow="1" firstCol="1" bandRow="1">
                <a:tableStyleId>{3B4B98B0-60AC-42C2-AFA5-B58CD77FA1E5}</a:tableStyleId>
              </a:tblPr>
              <a:tblGrid>
                <a:gridCol w="2771774">
                  <a:extLst>
                    <a:ext uri="{9D8B030D-6E8A-4147-A177-3AD203B41FA5}">
                      <a16:colId xmlns:a16="http://schemas.microsoft.com/office/drawing/2014/main" val="110657856"/>
                    </a:ext>
                  </a:extLst>
                </a:gridCol>
                <a:gridCol w="4619626">
                  <a:extLst>
                    <a:ext uri="{9D8B030D-6E8A-4147-A177-3AD203B41FA5}">
                      <a16:colId xmlns:a16="http://schemas.microsoft.com/office/drawing/2014/main" val="2896567223"/>
                    </a:ext>
                  </a:extLst>
                </a:gridCol>
              </a:tblGrid>
              <a:tr h="274320">
                <a:tc>
                  <a:txBody>
                    <a:bodyPr/>
                    <a:lstStyle/>
                    <a:p>
                      <a:pPr marL="0" marR="0" algn="just">
                        <a:spcBef>
                          <a:spcPts val="0"/>
                        </a:spcBef>
                        <a:spcAft>
                          <a:spcPts val="0"/>
                        </a:spcAft>
                      </a:pPr>
                      <a:r>
                        <a:rPr lang="en-US" sz="2000" dirty="0">
                          <a:effectLst/>
                        </a:rPr>
                        <a:t>Domain type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457200" algn="just">
                        <a:spcBef>
                          <a:spcPts val="0"/>
                        </a:spcBef>
                        <a:spcAft>
                          <a:spcPts val="0"/>
                        </a:spcAft>
                      </a:pPr>
                      <a:r>
                        <a:rPr lang="en-US" sz="2000">
                          <a:effectLst/>
                        </a:rPr>
                        <a:t>Indicates country</a:t>
                      </a:r>
                      <a:endParaRPr lang="en-US"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32995445"/>
                  </a:ext>
                </a:extLst>
              </a:tr>
              <a:tr h="1097280">
                <a:tc>
                  <a:txBody>
                    <a:bodyPr/>
                    <a:lstStyle/>
                    <a:p>
                      <a:pPr marL="0" marR="0" algn="just">
                        <a:spcBef>
                          <a:spcPts val="0"/>
                        </a:spcBef>
                        <a:spcAft>
                          <a:spcPts val="0"/>
                        </a:spcAft>
                      </a:pPr>
                      <a:r>
                        <a:rPr lang="en-US" sz="2000" dirty="0">
                          <a:effectLst/>
                        </a:rPr>
                        <a:t>.in</a:t>
                      </a:r>
                    </a:p>
                    <a:p>
                      <a:pPr marL="0" marR="0" algn="just">
                        <a:spcBef>
                          <a:spcPts val="0"/>
                        </a:spcBef>
                        <a:spcAft>
                          <a:spcPts val="0"/>
                        </a:spcAft>
                      </a:pPr>
                      <a:r>
                        <a:rPr lang="en-US" sz="2000" dirty="0">
                          <a:effectLst/>
                        </a:rPr>
                        <a:t>.us                                .au</a:t>
                      </a:r>
                    </a:p>
                    <a:p>
                      <a:pPr marL="0" marR="0" algn="just">
                        <a:spcBef>
                          <a:spcPts val="0"/>
                        </a:spcBef>
                        <a:spcAft>
                          <a:spcPts val="0"/>
                        </a:spcAft>
                      </a:pPr>
                      <a:r>
                        <a:rPr lang="en-US" sz="2000" dirty="0">
                          <a:effectLst/>
                        </a:rPr>
                        <a:t>.</a:t>
                      </a:r>
                      <a:r>
                        <a:rPr lang="en-US" sz="2000" dirty="0" err="1">
                          <a:effectLst/>
                        </a:rPr>
                        <a:t>uk</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2000" dirty="0">
                          <a:effectLst/>
                        </a:rPr>
                        <a:t>India</a:t>
                      </a:r>
                    </a:p>
                    <a:p>
                      <a:pPr marL="0" marR="0" algn="just">
                        <a:spcBef>
                          <a:spcPts val="0"/>
                        </a:spcBef>
                        <a:spcAft>
                          <a:spcPts val="0"/>
                        </a:spcAft>
                      </a:pPr>
                      <a:r>
                        <a:rPr lang="en-US" sz="2000" dirty="0">
                          <a:effectLst/>
                        </a:rPr>
                        <a:t>United States of America</a:t>
                      </a:r>
                    </a:p>
                    <a:p>
                      <a:pPr marL="0" marR="0" algn="just">
                        <a:spcBef>
                          <a:spcPts val="0"/>
                        </a:spcBef>
                        <a:spcAft>
                          <a:spcPts val="0"/>
                        </a:spcAft>
                      </a:pPr>
                      <a:r>
                        <a:rPr lang="en-US" sz="2000" dirty="0">
                          <a:effectLst/>
                        </a:rPr>
                        <a:t>Australia</a:t>
                      </a:r>
                    </a:p>
                    <a:p>
                      <a:pPr marL="0" marR="0" algn="just">
                        <a:spcBef>
                          <a:spcPts val="0"/>
                        </a:spcBef>
                        <a:spcAft>
                          <a:spcPts val="0"/>
                        </a:spcAft>
                      </a:pPr>
                      <a:r>
                        <a:rPr lang="en-US" sz="2000" dirty="0">
                          <a:effectLst/>
                        </a:rPr>
                        <a:t>United Kingdom</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4708084"/>
                  </a:ext>
                </a:extLst>
              </a:tr>
            </a:tbl>
          </a:graphicData>
        </a:graphic>
      </p:graphicFrame>
      <p:sp>
        <p:nvSpPr>
          <p:cNvPr id="6" name="Rectangle 5"/>
          <p:cNvSpPr/>
          <p:nvPr/>
        </p:nvSpPr>
        <p:spPr>
          <a:xfrm>
            <a:off x="836612" y="381000"/>
            <a:ext cx="10668000" cy="369332"/>
          </a:xfrm>
          <a:prstGeom prst="rect">
            <a:avLst/>
          </a:prstGeom>
        </p:spPr>
        <p:txBody>
          <a:bodyPr wrap="square">
            <a:spAutoFit/>
          </a:bodyPr>
          <a:lstStyle/>
          <a:p>
            <a:r>
              <a:rPr lang="en-US" b="1" dirty="0"/>
              <a:t>Geographical domain names </a:t>
            </a:r>
          </a:p>
        </p:txBody>
      </p:sp>
      <p:sp>
        <p:nvSpPr>
          <p:cNvPr id="7" name="Rectangle 6"/>
          <p:cNvSpPr/>
          <p:nvPr/>
        </p:nvSpPr>
        <p:spPr>
          <a:xfrm>
            <a:off x="1153271" y="2602468"/>
            <a:ext cx="4108817" cy="369332"/>
          </a:xfrm>
          <a:prstGeom prst="rect">
            <a:avLst/>
          </a:prstGeom>
        </p:spPr>
        <p:txBody>
          <a:bodyPr wrap="none">
            <a:spAutoFit/>
          </a:bodyPr>
          <a:lstStyle/>
          <a:p>
            <a:r>
              <a:rPr lang="en-US" b="1" dirty="0">
                <a:latin typeface="Arial" panose="020B0604020202020204" pitchFamily="34" charset="0"/>
                <a:ea typeface="Times New Roman" panose="02020603050405020304" pitchFamily="18" charset="0"/>
              </a:rPr>
              <a:t>Non – Geographical domain names </a:t>
            </a:r>
            <a:endParaRPr lang="en-US" b="1" dirty="0"/>
          </a:p>
        </p:txBody>
      </p:sp>
    </p:spTree>
    <p:extLst>
      <p:ext uri="{BB962C8B-B14F-4D97-AF65-F5344CB8AC3E}">
        <p14:creationId xmlns:p14="http://schemas.microsoft.com/office/powerpoint/2010/main" val="159560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IP Addressing</a:t>
            </a:r>
            <a:endParaRPr lang="en-US" dirty="0"/>
          </a:p>
        </p:txBody>
      </p:sp>
      <p:sp>
        <p:nvSpPr>
          <p:cNvPr id="2" name="Content Placeholder 1"/>
          <p:cNvSpPr>
            <a:spLocks noGrp="1"/>
          </p:cNvSpPr>
          <p:nvPr>
            <p:ph idx="1"/>
          </p:nvPr>
        </p:nvSpPr>
        <p:spPr>
          <a:xfrm>
            <a:off x="531812" y="1447800"/>
            <a:ext cx="11201400" cy="5257800"/>
          </a:xfrm>
        </p:spPr>
        <p:txBody>
          <a:bodyPr>
            <a:normAutofit fontScale="85000" lnSpcReduction="20000"/>
          </a:bodyPr>
          <a:lstStyle/>
          <a:p>
            <a:r>
              <a:rPr lang="en-US" dirty="0"/>
              <a:t>Every computer connected to the Internet has a unique address. </a:t>
            </a:r>
          </a:p>
          <a:p>
            <a:r>
              <a:rPr lang="en-US" dirty="0"/>
              <a:t>An IP address is a numeric identifier assigned to each machine on an IP network.</a:t>
            </a:r>
          </a:p>
          <a:p>
            <a:r>
              <a:rPr lang="en-US" dirty="0"/>
              <a:t> It designates the location of the device &amp; it is assigned on the network. </a:t>
            </a:r>
          </a:p>
          <a:p>
            <a:r>
              <a:rPr lang="en-US" dirty="0"/>
              <a:t>This type of address is a software address, not a hardware address, which is hard coded in the machine or network interface card.</a:t>
            </a:r>
          </a:p>
          <a:p>
            <a:r>
              <a:rPr lang="en-US" dirty="0"/>
              <a:t>An IP address is made up of 32 bits of information. </a:t>
            </a:r>
          </a:p>
          <a:p>
            <a:r>
              <a:rPr lang="en-US" dirty="0"/>
              <a:t>These bits are divided into four sections containing four bytes each. </a:t>
            </a:r>
          </a:p>
          <a:p>
            <a:r>
              <a:rPr lang="en-US" dirty="0"/>
              <a:t>These sections are referred to as Octets.  </a:t>
            </a:r>
          </a:p>
          <a:p>
            <a:r>
              <a:rPr lang="en-US" dirty="0"/>
              <a:t>There are three methods for deputing an IP address.</a:t>
            </a:r>
          </a:p>
          <a:p>
            <a:pPr lvl="0"/>
            <a:r>
              <a:rPr lang="en-US" dirty="0"/>
              <a:t>Dotted decimal as in 130.57.30.56</a:t>
            </a:r>
          </a:p>
          <a:p>
            <a:pPr lvl="0"/>
            <a:r>
              <a:rPr lang="en-US" dirty="0"/>
              <a:t>Binary as in 10000010.00111001.000111110.00111000</a:t>
            </a:r>
          </a:p>
          <a:p>
            <a:pPr lvl="0"/>
            <a:r>
              <a:rPr lang="en-US" dirty="0"/>
              <a:t>Hexadecimal as in 82.39.1E.38</a:t>
            </a:r>
          </a:p>
          <a:p>
            <a:endParaRPr lang="en-US" dirty="0"/>
          </a:p>
          <a:p>
            <a:endParaRPr lang="en-US" dirty="0"/>
          </a:p>
        </p:txBody>
      </p:sp>
    </p:spTree>
    <p:extLst>
      <p:ext uri="{BB962C8B-B14F-4D97-AF65-F5344CB8AC3E}">
        <p14:creationId xmlns:p14="http://schemas.microsoft.com/office/powerpoint/2010/main" val="326616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Internet Terminology ;-</a:t>
            </a:r>
            <a:endParaRPr lang="en-US" dirty="0"/>
          </a:p>
        </p:txBody>
      </p:sp>
      <p:sp>
        <p:nvSpPr>
          <p:cNvPr id="2" name="Content Placeholder 1"/>
          <p:cNvSpPr>
            <a:spLocks noGrp="1"/>
          </p:cNvSpPr>
          <p:nvPr>
            <p:ph idx="1"/>
          </p:nvPr>
        </p:nvSpPr>
        <p:spPr>
          <a:xfrm>
            <a:off x="531812" y="1447800"/>
            <a:ext cx="11201400" cy="5257800"/>
          </a:xfrm>
        </p:spPr>
        <p:txBody>
          <a:bodyPr>
            <a:normAutofit lnSpcReduction="10000"/>
          </a:bodyPr>
          <a:lstStyle/>
          <a:p>
            <a:r>
              <a:rPr lang="en-US" b="1" dirty="0"/>
              <a:t>ISP :-</a:t>
            </a:r>
            <a:endParaRPr lang="en-US" dirty="0"/>
          </a:p>
          <a:p>
            <a:r>
              <a:rPr lang="en-US" b="1" dirty="0"/>
              <a:t>WWW: </a:t>
            </a:r>
            <a:endParaRPr lang="en-US" dirty="0"/>
          </a:p>
          <a:p>
            <a:r>
              <a:rPr lang="en-US" b="1" dirty="0"/>
              <a:t>Web Browsers:-</a:t>
            </a:r>
            <a:endParaRPr lang="en-US" dirty="0"/>
          </a:p>
          <a:p>
            <a:r>
              <a:rPr lang="en-US" b="1" dirty="0"/>
              <a:t>Web Server: </a:t>
            </a:r>
            <a:endParaRPr lang="en-US" dirty="0"/>
          </a:p>
          <a:p>
            <a:r>
              <a:rPr lang="en-US" b="1" dirty="0"/>
              <a:t>Hyperlink: </a:t>
            </a:r>
            <a:endParaRPr lang="en-US" dirty="0"/>
          </a:p>
          <a:p>
            <a:r>
              <a:rPr lang="en-US" b="1" dirty="0"/>
              <a:t>HTML</a:t>
            </a:r>
            <a:r>
              <a:rPr lang="en-US" dirty="0"/>
              <a:t> </a:t>
            </a:r>
            <a:r>
              <a:rPr lang="en-US" b="1" dirty="0"/>
              <a:t>: </a:t>
            </a:r>
            <a:endParaRPr lang="en-US" dirty="0"/>
          </a:p>
          <a:p>
            <a:r>
              <a:rPr lang="en-IN" b="1" dirty="0"/>
              <a:t>Web Page:</a:t>
            </a:r>
            <a:endParaRPr lang="en-US" dirty="0"/>
          </a:p>
          <a:p>
            <a:r>
              <a:rPr lang="en-IN" b="1" dirty="0"/>
              <a:t>Website:</a:t>
            </a:r>
            <a:endParaRPr lang="en-US" dirty="0"/>
          </a:p>
          <a:p>
            <a:r>
              <a:rPr lang="en-US" b="1" dirty="0"/>
              <a:t>URL:</a:t>
            </a:r>
            <a:endParaRPr lang="en-US" dirty="0"/>
          </a:p>
          <a:p>
            <a:r>
              <a:rPr lang="en-US" b="1" dirty="0"/>
              <a:t>Cookies :</a:t>
            </a:r>
            <a:endParaRPr lang="en-US" dirty="0"/>
          </a:p>
          <a:p>
            <a:endParaRPr lang="en-US" dirty="0"/>
          </a:p>
        </p:txBody>
      </p:sp>
    </p:spTree>
    <p:extLst>
      <p:ext uri="{BB962C8B-B14F-4D97-AF65-F5344CB8AC3E}">
        <p14:creationId xmlns:p14="http://schemas.microsoft.com/office/powerpoint/2010/main" val="156752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Services Provided by the Internet</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t>E-mail:-</a:t>
            </a:r>
            <a:endParaRPr lang="en-US" dirty="0"/>
          </a:p>
          <a:p>
            <a:r>
              <a:rPr lang="en-US" dirty="0"/>
              <a:t>E-mail stands for electronic mail. </a:t>
            </a:r>
          </a:p>
          <a:p>
            <a:r>
              <a:rPr lang="en-US" dirty="0"/>
              <a:t>The internet is often used to send Email. </a:t>
            </a:r>
          </a:p>
          <a:p>
            <a:pPr algn="just"/>
            <a:r>
              <a:rPr lang="en-US" dirty="0"/>
              <a:t>Using email we can send text, pictures, sound files, program files, animated movies &amp; greeting cards to any one on the network anywhere in the world.</a:t>
            </a:r>
          </a:p>
          <a:p>
            <a:r>
              <a:rPr lang="en-US" dirty="0"/>
              <a:t>Email is an extremely popular means of communication. </a:t>
            </a:r>
          </a:p>
          <a:p>
            <a:r>
              <a:rPr lang="en-US" dirty="0"/>
              <a:t>Every Internet mail user has a unique email address.</a:t>
            </a:r>
          </a:p>
          <a:p>
            <a:endParaRPr lang="en-US" dirty="0"/>
          </a:p>
        </p:txBody>
      </p:sp>
    </p:spTree>
    <p:extLst>
      <p:ext uri="{BB962C8B-B14F-4D97-AF65-F5344CB8AC3E}">
        <p14:creationId xmlns:p14="http://schemas.microsoft.com/office/powerpoint/2010/main" val="177513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152400"/>
            <a:ext cx="11201400" cy="6553200"/>
          </a:xfrm>
        </p:spPr>
        <p:txBody>
          <a:bodyPr>
            <a:normAutofit/>
          </a:bodyPr>
          <a:lstStyle/>
          <a:p>
            <a:pPr marL="45720" indent="0">
              <a:buNone/>
            </a:pPr>
            <a:r>
              <a:rPr lang="en-US" b="1" dirty="0"/>
              <a:t>Advantage of E-mail is:-</a:t>
            </a:r>
            <a:endParaRPr lang="en-US" dirty="0"/>
          </a:p>
          <a:p>
            <a:pPr lvl="0"/>
            <a:r>
              <a:rPr lang="en-US" dirty="0"/>
              <a:t>It is the cheapest and fastest mail service.</a:t>
            </a:r>
          </a:p>
          <a:p>
            <a:pPr lvl="0"/>
            <a:r>
              <a:rPr lang="en-US" dirty="0"/>
              <a:t>We can send any form of data like text, image, video etc. through E-mail.</a:t>
            </a:r>
          </a:p>
          <a:p>
            <a:pPr lvl="0"/>
            <a:r>
              <a:rPr lang="en-US" dirty="0"/>
              <a:t>Same E-mail can be send to more than one person.</a:t>
            </a:r>
          </a:p>
          <a:p>
            <a:pPr lvl="0"/>
            <a:r>
              <a:rPr lang="en-US" dirty="0"/>
              <a:t>E-mail can be read from anywhere in the world.</a:t>
            </a:r>
          </a:p>
          <a:p>
            <a:pPr lvl="0"/>
            <a:r>
              <a:rPr lang="en-US" dirty="0"/>
              <a:t>E-mail documents can be stored in a computer and easily edited.</a:t>
            </a:r>
          </a:p>
          <a:p>
            <a:endParaRPr lang="en-US" dirty="0"/>
          </a:p>
        </p:txBody>
      </p:sp>
    </p:spTree>
    <p:extLst>
      <p:ext uri="{BB962C8B-B14F-4D97-AF65-F5344CB8AC3E}">
        <p14:creationId xmlns:p14="http://schemas.microsoft.com/office/powerpoint/2010/main" val="73143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152400"/>
            <a:ext cx="11201400" cy="6553200"/>
          </a:xfrm>
        </p:spPr>
        <p:txBody>
          <a:bodyPr>
            <a:normAutofit/>
          </a:bodyPr>
          <a:lstStyle/>
          <a:p>
            <a:pPr marL="45720" indent="0">
              <a:buNone/>
            </a:pPr>
            <a:r>
              <a:rPr lang="en-IN" b="1" dirty="0"/>
              <a:t>E-Mail Address</a:t>
            </a:r>
            <a:endParaRPr lang="en-US" b="1" dirty="0"/>
          </a:p>
          <a:p>
            <a:r>
              <a:rPr lang="en-IN" dirty="0"/>
              <a:t>Each user of email is assigned a unique name for his email account. This name is known as E-mail address. </a:t>
            </a:r>
          </a:p>
          <a:p>
            <a:r>
              <a:rPr lang="en-IN" dirty="0"/>
              <a:t>Different users can send and receive messages according to the e-mail address.</a:t>
            </a:r>
            <a:endParaRPr lang="en-US" dirty="0"/>
          </a:p>
          <a:p>
            <a:r>
              <a:rPr lang="en-IN" dirty="0"/>
              <a:t>E-mail is generally of the form </a:t>
            </a:r>
            <a:r>
              <a:rPr lang="en-IN" b="1" dirty="0" err="1"/>
              <a:t>username@domainname</a:t>
            </a:r>
            <a:r>
              <a:rPr lang="en-IN" dirty="0"/>
              <a:t>. </a:t>
            </a:r>
          </a:p>
          <a:p>
            <a:r>
              <a:rPr lang="en-IN" dirty="0"/>
              <a:t>For example, webmaster@tutorialspoint.com is an e-mail address where webmaster is username and tutorialspoint.com is domain name.</a:t>
            </a:r>
            <a:endParaRPr lang="en-US" dirty="0"/>
          </a:p>
          <a:p>
            <a:pPr marL="45720" indent="0">
              <a:buNone/>
            </a:pPr>
            <a:r>
              <a:rPr lang="en-IN" b="1" dirty="0"/>
              <a:t>E-mail System</a:t>
            </a:r>
            <a:endParaRPr lang="en-US" b="1" dirty="0"/>
          </a:p>
          <a:p>
            <a:pPr lvl="0"/>
            <a:r>
              <a:rPr lang="en-IN" dirty="0"/>
              <a:t>Mailer</a:t>
            </a:r>
            <a:endParaRPr lang="en-US" dirty="0"/>
          </a:p>
          <a:p>
            <a:pPr lvl="0"/>
            <a:r>
              <a:rPr lang="en-IN" dirty="0"/>
              <a:t>Mail Server</a:t>
            </a:r>
            <a:endParaRPr lang="en-US" dirty="0"/>
          </a:p>
          <a:p>
            <a:pPr lvl="0"/>
            <a:r>
              <a:rPr lang="en-IN" dirty="0"/>
              <a:t>Mailbox</a:t>
            </a:r>
            <a:endParaRPr lang="en-US" dirty="0"/>
          </a:p>
        </p:txBody>
      </p:sp>
    </p:spTree>
    <p:extLst>
      <p:ext uri="{BB962C8B-B14F-4D97-AF65-F5344CB8AC3E}">
        <p14:creationId xmlns:p14="http://schemas.microsoft.com/office/powerpoint/2010/main" val="160879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152400"/>
            <a:ext cx="11201400" cy="6553200"/>
          </a:xfrm>
        </p:spPr>
        <p:txBody>
          <a:bodyPr>
            <a:normAutofit lnSpcReduction="10000"/>
          </a:bodyPr>
          <a:lstStyle/>
          <a:p>
            <a:r>
              <a:rPr lang="en-IN" b="1" dirty="0"/>
              <a:t>Blog:</a:t>
            </a:r>
            <a:r>
              <a:rPr lang="en-IN" dirty="0"/>
              <a:t> </a:t>
            </a:r>
          </a:p>
          <a:p>
            <a:r>
              <a:rPr lang="en-IN" dirty="0"/>
              <a:t>It is a type of website that provides information or in which posts are added regularly in reverse chronological order, latest post or entries on top of the main page, and old ones towards the bottom. </a:t>
            </a:r>
          </a:p>
          <a:p>
            <a:r>
              <a:rPr lang="en-IN" dirty="0"/>
              <a:t>A blog is usually owned by a single person or a small group of people.</a:t>
            </a:r>
          </a:p>
          <a:p>
            <a:r>
              <a:rPr lang="en-IN" dirty="0"/>
              <a:t>The information is regularly updated in a blog, e.g., articles, photos, and videos are added on a daily basis to keep readers engaged and increase the traffic to the blog. </a:t>
            </a:r>
          </a:p>
          <a:p>
            <a:r>
              <a:rPr lang="en-IN" dirty="0"/>
              <a:t>It also allows readers to leave a comment about the posts.</a:t>
            </a:r>
            <a:endParaRPr lang="en-US" dirty="0"/>
          </a:p>
          <a:p>
            <a:endParaRPr lang="en-US" dirty="0"/>
          </a:p>
          <a:p>
            <a:r>
              <a:rPr lang="en-IN" b="1" i="1" dirty="0"/>
              <a:t>Blog</a:t>
            </a:r>
            <a:endParaRPr lang="en-US" b="1" i="1" dirty="0"/>
          </a:p>
          <a:p>
            <a:r>
              <a:rPr lang="en-IN" b="1" dirty="0"/>
              <a:t>Blogger</a:t>
            </a:r>
            <a:endParaRPr lang="en-US" b="1" dirty="0"/>
          </a:p>
          <a:p>
            <a:r>
              <a:rPr lang="en-IN" b="1" dirty="0"/>
              <a:t>Blogging</a:t>
            </a:r>
            <a:endParaRPr lang="en-US" b="1" dirty="0"/>
          </a:p>
          <a:p>
            <a:r>
              <a:rPr lang="en-IN" b="1" dirty="0"/>
              <a:t>Blogosphere</a:t>
            </a:r>
            <a:endParaRPr lang="en-US" b="1" dirty="0"/>
          </a:p>
          <a:p>
            <a:endParaRPr lang="en-US" dirty="0"/>
          </a:p>
        </p:txBody>
      </p:sp>
    </p:spTree>
    <p:extLst>
      <p:ext uri="{BB962C8B-B14F-4D97-AF65-F5344CB8AC3E}">
        <p14:creationId xmlns:p14="http://schemas.microsoft.com/office/powerpoint/2010/main" val="71892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152400"/>
            <a:ext cx="11201400" cy="6553200"/>
          </a:xfrm>
        </p:spPr>
        <p:txBody>
          <a:bodyPr>
            <a:normAutofit lnSpcReduction="10000"/>
          </a:bodyPr>
          <a:lstStyle/>
          <a:p>
            <a:r>
              <a:rPr lang="en-IN" b="1" dirty="0"/>
              <a:t>Blog:</a:t>
            </a:r>
            <a:r>
              <a:rPr lang="en-IN" dirty="0"/>
              <a:t> </a:t>
            </a:r>
          </a:p>
          <a:p>
            <a:r>
              <a:rPr lang="en-IN" dirty="0"/>
              <a:t>It is a type of website that provides information or in which posts are added regularly in reverse chronological order, latest post or entries on top of the main page, and old ones towards the bottom. </a:t>
            </a:r>
          </a:p>
          <a:p>
            <a:r>
              <a:rPr lang="en-IN" dirty="0"/>
              <a:t>A blog is usually owned by a single person or a small group of people.</a:t>
            </a:r>
          </a:p>
          <a:p>
            <a:r>
              <a:rPr lang="en-IN" dirty="0"/>
              <a:t>The information is regularly updated in a blog, e.g., articles, photos, and videos are added on a daily basis to keep readers engaged and increase the traffic to the blog. </a:t>
            </a:r>
          </a:p>
          <a:p>
            <a:r>
              <a:rPr lang="en-IN" dirty="0"/>
              <a:t>It also allows readers to leave a comment about the posts.</a:t>
            </a:r>
            <a:endParaRPr lang="en-US" dirty="0"/>
          </a:p>
          <a:p>
            <a:endParaRPr lang="en-US" dirty="0"/>
          </a:p>
          <a:p>
            <a:r>
              <a:rPr lang="en-IN" b="1" i="1" dirty="0"/>
              <a:t>Blog</a:t>
            </a:r>
            <a:endParaRPr lang="en-US" b="1" i="1" dirty="0"/>
          </a:p>
          <a:p>
            <a:r>
              <a:rPr lang="en-IN" b="1" dirty="0"/>
              <a:t>Blogger</a:t>
            </a:r>
            <a:endParaRPr lang="en-US" b="1" dirty="0"/>
          </a:p>
          <a:p>
            <a:r>
              <a:rPr lang="en-IN" b="1" dirty="0"/>
              <a:t>Blogging</a:t>
            </a:r>
            <a:endParaRPr lang="en-US" b="1" dirty="0"/>
          </a:p>
          <a:p>
            <a:r>
              <a:rPr lang="en-IN" b="1" dirty="0"/>
              <a:t>Blogosphere</a:t>
            </a:r>
            <a:endParaRPr lang="en-US" b="1" dirty="0"/>
          </a:p>
          <a:p>
            <a:endParaRPr lang="en-US" dirty="0"/>
          </a:p>
        </p:txBody>
      </p:sp>
    </p:spTree>
    <p:extLst>
      <p:ext uri="{BB962C8B-B14F-4D97-AF65-F5344CB8AC3E}">
        <p14:creationId xmlns:p14="http://schemas.microsoft.com/office/powerpoint/2010/main" val="1874475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012" y="685800"/>
            <a:ext cx="11201400" cy="5562600"/>
          </a:xfrm>
        </p:spPr>
        <p:txBody>
          <a:bodyPr>
            <a:normAutofit/>
          </a:bodyPr>
          <a:lstStyle/>
          <a:p>
            <a:r>
              <a:rPr lang="en-US" b="1" dirty="0"/>
              <a:t>Searching for Information on the internet: [Search Engine]</a:t>
            </a:r>
            <a:endParaRPr lang="en-US" dirty="0"/>
          </a:p>
          <a:p>
            <a:r>
              <a:rPr lang="en-US" b="1" dirty="0"/>
              <a:t>Basic Search :</a:t>
            </a:r>
            <a:endParaRPr lang="en-US" dirty="0"/>
          </a:p>
          <a:p>
            <a:r>
              <a:rPr lang="en-US" b="1" dirty="0"/>
              <a:t>Advanced search :</a:t>
            </a:r>
            <a:endParaRPr lang="en-US" dirty="0"/>
          </a:p>
          <a:p>
            <a:r>
              <a:rPr lang="en-US" b="1" dirty="0"/>
              <a:t>Techniques of Advanced Searching :</a:t>
            </a:r>
            <a:endParaRPr lang="en-US" dirty="0"/>
          </a:p>
          <a:p>
            <a:pPr lvl="1"/>
            <a:r>
              <a:rPr lang="en-IN" sz="2400" b="1" dirty="0"/>
              <a:t>USING KEYWORDS:</a:t>
            </a:r>
            <a:endParaRPr lang="en-US" sz="2400" dirty="0"/>
          </a:p>
          <a:p>
            <a:pPr lvl="1"/>
            <a:r>
              <a:rPr lang="en-IN" sz="2400" b="1" dirty="0"/>
              <a:t>PHRASE SEARCHING:</a:t>
            </a:r>
            <a:endParaRPr lang="en-US" sz="2400" dirty="0"/>
          </a:p>
          <a:p>
            <a:pPr lvl="1"/>
            <a:r>
              <a:rPr lang="en-IN" sz="2400" b="1" dirty="0"/>
              <a:t>BOOLEAN SEARCHING: </a:t>
            </a:r>
            <a:endParaRPr lang="en-US" sz="2400" dirty="0"/>
          </a:p>
          <a:p>
            <a:pPr lvl="2"/>
            <a:r>
              <a:rPr lang="en-US" sz="2400" dirty="0"/>
              <a:t>AND</a:t>
            </a:r>
          </a:p>
          <a:p>
            <a:pPr lvl="2"/>
            <a:r>
              <a:rPr lang="en-US" sz="2400" dirty="0"/>
              <a:t>OR</a:t>
            </a:r>
          </a:p>
          <a:p>
            <a:pPr lvl="2"/>
            <a:r>
              <a:rPr lang="en-US" sz="2400" dirty="0"/>
              <a:t>NOT</a:t>
            </a:r>
          </a:p>
          <a:p>
            <a:r>
              <a:rPr lang="en-IN" b="1" u="sng" dirty="0"/>
              <a:t>Metasearch Engine</a:t>
            </a:r>
            <a:endParaRPr lang="en-US" dirty="0"/>
          </a:p>
        </p:txBody>
      </p:sp>
    </p:spTree>
    <p:extLst>
      <p:ext uri="{BB962C8B-B14F-4D97-AF65-F5344CB8AC3E}">
        <p14:creationId xmlns:p14="http://schemas.microsoft.com/office/powerpoint/2010/main" val="3814778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lstStyle/>
          <a:p>
            <a:r>
              <a:rPr lang="en-US" dirty="0"/>
              <a:t>Internet</a:t>
            </a:r>
          </a:p>
        </p:txBody>
      </p:sp>
      <p:sp>
        <p:nvSpPr>
          <p:cNvPr id="2" name="Content Placeholder 1"/>
          <p:cNvSpPr>
            <a:spLocks noGrp="1"/>
          </p:cNvSpPr>
          <p:nvPr>
            <p:ph idx="1"/>
          </p:nvPr>
        </p:nvSpPr>
        <p:spPr>
          <a:xfrm>
            <a:off x="493714" y="1600200"/>
            <a:ext cx="11201400" cy="5486400"/>
          </a:xfrm>
        </p:spPr>
        <p:txBody>
          <a:bodyPr/>
          <a:lstStyle/>
          <a:p>
            <a:r>
              <a:rPr lang="en-US" dirty="0"/>
              <a:t>Internet has been carried from two terms interconnection and network.</a:t>
            </a:r>
          </a:p>
          <a:p>
            <a:r>
              <a:rPr lang="en-US" dirty="0"/>
              <a:t>The </a:t>
            </a:r>
            <a:r>
              <a:rPr lang="en-US" b="1" dirty="0"/>
              <a:t>Internet</a:t>
            </a:r>
            <a:r>
              <a:rPr lang="en-US" dirty="0"/>
              <a:t> is a global </a:t>
            </a:r>
            <a:r>
              <a:rPr lang="en-US" dirty="0">
                <a:hlinkClick r:id="rId3"/>
              </a:rPr>
              <a:t>wide area network</a:t>
            </a:r>
            <a:r>
              <a:rPr lang="en-US" dirty="0"/>
              <a:t> that connects computer systems and other electronic devices across the world.</a:t>
            </a:r>
          </a:p>
          <a:p>
            <a:r>
              <a:rPr lang="en-US" dirty="0"/>
              <a:t>Internet is a </a:t>
            </a:r>
            <a:r>
              <a:rPr lang="en-US" b="1" dirty="0"/>
              <a:t>network of networks.</a:t>
            </a:r>
          </a:p>
          <a:p>
            <a:r>
              <a:rPr lang="en-US" dirty="0"/>
              <a:t>The global Internet consists of tens of thousands of interconnected networks run by service providers, individual companies, universities and governments. </a:t>
            </a:r>
          </a:p>
          <a:p>
            <a:endParaRPr lang="en-US" dirty="0"/>
          </a:p>
        </p:txBody>
      </p:sp>
    </p:spTree>
    <p:extLst>
      <p:ext uri="{BB962C8B-B14F-4D97-AF65-F5344CB8AC3E}">
        <p14:creationId xmlns:p14="http://schemas.microsoft.com/office/powerpoint/2010/main" val="846953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Cyber crime</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algn="just"/>
            <a:r>
              <a:rPr lang="en-US" dirty="0"/>
              <a:t>Cybercrime is defined as a crime that is committed using a network-connected device such as a computer or a mobile phone. </a:t>
            </a:r>
          </a:p>
          <a:p>
            <a:pPr algn="just"/>
            <a:r>
              <a:rPr lang="en-US" dirty="0"/>
              <a:t>Those who commit </a:t>
            </a:r>
            <a:r>
              <a:rPr lang="en-US" u="sng" dirty="0">
                <a:hlinkClick r:id="rId3"/>
              </a:rPr>
              <a:t>cyber-crime</a:t>
            </a:r>
            <a:r>
              <a:rPr lang="en-US" dirty="0"/>
              <a:t> are known as cyber criminals or cyber crooks. </a:t>
            </a:r>
          </a:p>
          <a:p>
            <a:r>
              <a:rPr lang="en-US" dirty="0"/>
              <a:t>Cybercrime is carried out by individuals or organizations.</a:t>
            </a:r>
          </a:p>
          <a:p>
            <a:pPr algn="just"/>
            <a:r>
              <a:rPr lang="en-US" dirty="0"/>
              <a:t>Some cybercriminals are organized, use advanced techniques and are highly technically skilled. </a:t>
            </a:r>
          </a:p>
          <a:p>
            <a:pPr algn="just"/>
            <a:r>
              <a:rPr lang="en-US" dirty="0"/>
              <a:t>cybercrime aims to damage computers for reasons other than profit. These could be political or personal.</a:t>
            </a:r>
          </a:p>
        </p:txBody>
      </p:sp>
    </p:spTree>
    <p:extLst>
      <p:ext uri="{BB962C8B-B14F-4D97-AF65-F5344CB8AC3E}">
        <p14:creationId xmlns:p14="http://schemas.microsoft.com/office/powerpoint/2010/main" val="26994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lvl="0"/>
            <a:r>
              <a:rPr lang="en-US" b="1" cap="all" dirty="0"/>
              <a:t>Hacking </a:t>
            </a:r>
            <a:endParaRPr lang="en-US" dirty="0"/>
          </a:p>
          <a:p>
            <a:pPr lvl="0"/>
            <a:r>
              <a:rPr lang="en-US" b="1" cap="all" dirty="0"/>
              <a:t>PHISHING</a:t>
            </a:r>
            <a:endParaRPr lang="en-US" dirty="0"/>
          </a:p>
          <a:p>
            <a:pPr lvl="0"/>
            <a:r>
              <a:rPr lang="en-US" b="1" cap="all" dirty="0"/>
              <a:t>CYBER-BULLYING</a:t>
            </a:r>
            <a:endParaRPr lang="en-US" dirty="0"/>
          </a:p>
          <a:p>
            <a:pPr lvl="0"/>
            <a:r>
              <a:rPr lang="en-US" b="1" cap="all" dirty="0"/>
              <a:t>Fraud &amp; IDENTITY THEFT</a:t>
            </a:r>
            <a:endParaRPr lang="en-US" dirty="0"/>
          </a:p>
        </p:txBody>
      </p:sp>
    </p:spTree>
    <p:extLst>
      <p:ext uri="{BB962C8B-B14F-4D97-AF65-F5344CB8AC3E}">
        <p14:creationId xmlns:p14="http://schemas.microsoft.com/office/powerpoint/2010/main" val="15979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fontScale="92500" lnSpcReduction="10000"/>
          </a:bodyPr>
          <a:lstStyle/>
          <a:p>
            <a:pPr marL="45720" indent="0">
              <a:buNone/>
            </a:pPr>
            <a:r>
              <a:rPr lang="en-US" b="1" dirty="0">
                <a:latin typeface="Calibri" panose="020F0502020204030204" pitchFamily="34" charset="0"/>
                <a:cs typeface="Calibri" panose="020F0502020204030204" pitchFamily="34" charset="0"/>
              </a:rPr>
              <a:t>Cyber Stalking</a:t>
            </a:r>
          </a:p>
          <a:p>
            <a:pPr algn="just"/>
            <a:r>
              <a:rPr lang="en-US" dirty="0">
                <a:latin typeface="Calibri" panose="020F0502020204030204" pitchFamily="34" charset="0"/>
                <a:cs typeface="Calibri" panose="020F0502020204030204" pitchFamily="34" charset="0"/>
              </a:rPr>
              <a:t>There are many cases of cyber stalking across the world and it’s especially common with teenagers and young adults. Usually the victim and the stalker know each other. The victim is usually subjected to online harassment in forms of a barrage of online messages and emails. The aim of online stalking is to make the victim miserable or exert control as a perverse way of being in contact with the victim, just like ordinary stalking.</a:t>
            </a:r>
          </a:p>
          <a:p>
            <a:pPr marL="45720" indent="0">
              <a:buNone/>
            </a:pPr>
            <a:endParaRPr lang="en-US" sz="900" dirty="0">
              <a:latin typeface="Calibri" panose="020F0502020204030204" pitchFamily="34" charset="0"/>
              <a:cs typeface="Calibri" panose="020F0502020204030204" pitchFamily="34" charset="0"/>
            </a:endParaRPr>
          </a:p>
          <a:p>
            <a:pPr marL="45720" indent="0">
              <a:buNone/>
            </a:pPr>
            <a:r>
              <a:rPr lang="en-US" b="1" dirty="0">
                <a:latin typeface="Calibri" panose="020F0502020204030204" pitchFamily="34" charset="0"/>
                <a:cs typeface="Calibri" panose="020F0502020204030204" pitchFamily="34" charset="0"/>
              </a:rPr>
              <a:t>Cyber Bullying</a:t>
            </a:r>
          </a:p>
          <a:p>
            <a:r>
              <a:rPr lang="en-US" dirty="0">
                <a:latin typeface="Calibri" panose="020F0502020204030204" pitchFamily="34" charset="0"/>
                <a:cs typeface="Calibri" panose="020F0502020204030204" pitchFamily="34" charset="0"/>
              </a:rPr>
              <a:t>Cyber bullying is similar to cyber stalking, however, the barrage of messages can be harmful, abusive, and wholly offensive.</a:t>
            </a:r>
          </a:p>
          <a:p>
            <a:pPr algn="just"/>
            <a:r>
              <a:rPr lang="en-US" dirty="0">
                <a:latin typeface="Calibri" panose="020F0502020204030204" pitchFamily="34" charset="0"/>
                <a:cs typeface="Calibri" panose="020F0502020204030204" pitchFamily="34" charset="0"/>
              </a:rPr>
              <a:t>Cyber bullying can also be done by posting images and videos online that will offend the victims. It can also be excluding people online, creating fake accounts to post harmful or distressing content, and again sending abusive messages. Overall it is bullying but online usually through social media channels.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639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Software Piracy:</a:t>
            </a:r>
          </a:p>
          <a:p>
            <a:pPr algn="just"/>
            <a:r>
              <a:rPr lang="en-US" dirty="0">
                <a:latin typeface="Calibri" panose="020F0502020204030204" pitchFamily="34" charset="0"/>
                <a:cs typeface="Calibri" panose="020F0502020204030204" pitchFamily="34" charset="0"/>
              </a:rPr>
              <a:t>Theft of software by illegally copying genuine programs or counterfeiting. It also includes the distribution of products intended to pass for the original.</a:t>
            </a:r>
          </a:p>
          <a:p>
            <a:pPr marL="45720" indent="0">
              <a:buNone/>
            </a:pPr>
            <a:r>
              <a:rPr lang="en-US" b="1" dirty="0">
                <a:latin typeface="Calibri" panose="020F0502020204030204" pitchFamily="34" charset="0"/>
                <a:cs typeface="Calibri" panose="020F0502020204030204" pitchFamily="34" charset="0"/>
              </a:rPr>
              <a:t>Phishing:</a:t>
            </a:r>
          </a:p>
          <a:p>
            <a:pPr algn="just"/>
            <a:r>
              <a:rPr lang="en-US" dirty="0" err="1">
                <a:latin typeface="Calibri" panose="020F0502020204030204" pitchFamily="34" charset="0"/>
                <a:cs typeface="Calibri" panose="020F0502020204030204" pitchFamily="34" charset="0"/>
              </a:rPr>
              <a:t>Pishing</a:t>
            </a:r>
            <a:r>
              <a:rPr lang="en-US" dirty="0">
                <a:latin typeface="Calibri" panose="020F0502020204030204" pitchFamily="34" charset="0"/>
                <a:cs typeface="Calibri" panose="020F0502020204030204" pitchFamily="34" charset="0"/>
              </a:rPr>
              <a:t> is a technique of extracting confidential information from the bank/financial institutional account holders by illegal ways.</a:t>
            </a:r>
          </a:p>
          <a:p>
            <a:pPr marL="45720" indent="0">
              <a:buNone/>
            </a:pPr>
            <a:r>
              <a:rPr lang="en-US" b="1" dirty="0">
                <a:latin typeface="Calibri" panose="020F0502020204030204" pitchFamily="34" charset="0"/>
                <a:cs typeface="Calibri" panose="020F0502020204030204" pitchFamily="34" charset="0"/>
              </a:rPr>
              <a:t>Spoofing:</a:t>
            </a:r>
          </a:p>
          <a:p>
            <a:pPr algn="just"/>
            <a:r>
              <a:rPr lang="en-US" dirty="0">
                <a:latin typeface="Calibri" panose="020F0502020204030204" pitchFamily="34" charset="0"/>
                <a:cs typeface="Calibri" panose="020F0502020204030204" pitchFamily="34" charset="0"/>
              </a:rPr>
              <a:t>It is an act of getting one computer system or a network to pretend to have the identity of another computer. It is mostly used to get access to exclusive privileges enjoyed by that network or computer.</a:t>
            </a:r>
          </a:p>
        </p:txBody>
      </p:sp>
    </p:spTree>
    <p:extLst>
      <p:ext uri="{BB962C8B-B14F-4D97-AF65-F5344CB8AC3E}">
        <p14:creationId xmlns:p14="http://schemas.microsoft.com/office/powerpoint/2010/main" val="281090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Fraud &amp; Identity Theft</a:t>
            </a:r>
          </a:p>
          <a:p>
            <a:pPr algn="just"/>
            <a:r>
              <a:rPr lang="en-US" dirty="0">
                <a:latin typeface="Calibri" panose="020F0502020204030204" pitchFamily="34" charset="0"/>
                <a:cs typeface="Calibri" panose="020F0502020204030204" pitchFamily="34" charset="0"/>
              </a:rPr>
              <a:t>Identity theft is one of the most common types of cyber crime. The main reason identity theft occurs is with the view of creating fraud for financial gains. Criminals usually steal identity information of others such as credit card information, addresses, email addresses and more. With this information they can pretend to be someone else and create new bank accounts.</a:t>
            </a:r>
          </a:p>
          <a:p>
            <a:pPr algn="just"/>
            <a:r>
              <a:rPr lang="en-US" dirty="0">
                <a:latin typeface="Calibri" panose="020F0502020204030204" pitchFamily="34" charset="0"/>
                <a:cs typeface="Calibri" panose="020F0502020204030204" pitchFamily="34" charset="0"/>
              </a:rPr>
              <a:t>Fraud is the theft of funds by an attacker pretending to be the owner of an account, or using stolen cards or credentials. Identity theft is a related concept, and involves compromising a user’s online accounts to enable an attacker to perform actions in their name.</a:t>
            </a:r>
          </a:p>
          <a:p>
            <a:pPr algn="just"/>
            <a:endParaRPr lang="en-US" dirty="0">
              <a:latin typeface="Calibri" panose="020F0502020204030204" pitchFamily="34" charset="0"/>
              <a:cs typeface="Calibri" panose="020F0502020204030204" pitchFamily="34" charset="0"/>
            </a:endParaRPr>
          </a:p>
          <a:p>
            <a:pPr marL="45720" indent="0" algn="just">
              <a:buNone/>
            </a:pPr>
            <a:r>
              <a:rPr 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12521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Spam</a:t>
            </a:r>
          </a:p>
          <a:p>
            <a:pPr algn="just"/>
            <a:r>
              <a:rPr lang="en-US" dirty="0">
                <a:latin typeface="Calibri" panose="020F0502020204030204" pitchFamily="34" charset="0"/>
                <a:cs typeface="Calibri" panose="020F0502020204030204" pitchFamily="34" charset="0"/>
              </a:rPr>
              <a:t>Some view spam is more of an annoyance than a threat. Still, legislation like the </a:t>
            </a:r>
            <a:r>
              <a:rPr lang="en-US" u="sng" dirty="0">
                <a:latin typeface="Calibri" panose="020F0502020204030204" pitchFamily="34" charset="0"/>
                <a:cs typeface="Calibri" panose="020F0502020204030204" pitchFamily="34" charset="0"/>
                <a:hlinkClick r:id="rId3"/>
              </a:rPr>
              <a:t>CAN-SPAM Act</a:t>
            </a:r>
            <a:r>
              <a:rPr lang="en-US" dirty="0">
                <a:latin typeface="Calibri" panose="020F0502020204030204" pitchFamily="34" charset="0"/>
                <a:cs typeface="Calibri" panose="020F0502020204030204" pitchFamily="34" charset="0"/>
              </a:rPr>
              <a:t> has been enacted to help combat the problem, so that view may not hold weight with many others. Spam is unsolicited junk mail. It comes in the form of an advertisement, and in addition to being a time waster, has he ability to consume precious network bandwidth.</a:t>
            </a:r>
          </a:p>
        </p:txBody>
      </p:sp>
    </p:spTree>
    <p:extLst>
      <p:ext uri="{BB962C8B-B14F-4D97-AF65-F5344CB8AC3E}">
        <p14:creationId xmlns:p14="http://schemas.microsoft.com/office/powerpoint/2010/main" val="3716020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Types of Cyber crime</a:t>
            </a:r>
            <a:endParaRPr lang="en-US" dirty="0"/>
          </a:p>
        </p:txBody>
      </p:sp>
      <p:sp>
        <p:nvSpPr>
          <p:cNvPr id="2" name="Content Placeholder 1"/>
          <p:cNvSpPr>
            <a:spLocks noGrp="1"/>
          </p:cNvSpPr>
          <p:nvPr>
            <p:ph idx="1"/>
          </p:nvPr>
        </p:nvSpPr>
        <p:spPr>
          <a:xfrm>
            <a:off x="531812" y="1447800"/>
            <a:ext cx="11201400" cy="5257800"/>
          </a:xfrm>
        </p:spPr>
        <p:txBody>
          <a:bodyPr>
            <a:normAutofit fontScale="92500"/>
          </a:bodyPr>
          <a:lstStyle/>
          <a:p>
            <a:r>
              <a:rPr lang="en-US" b="1" dirty="0">
                <a:latin typeface="Calibri" panose="020F0502020204030204" pitchFamily="34" charset="0"/>
                <a:cs typeface="Calibri" panose="020F0502020204030204" pitchFamily="34" charset="0"/>
              </a:rPr>
              <a:t>Cyberterrorism</a:t>
            </a:r>
            <a:r>
              <a:rPr lang="en-US" dirty="0">
                <a:latin typeface="Calibri" panose="020F0502020204030204" pitchFamily="34" charset="0"/>
                <a:cs typeface="Calibri" panose="020F0502020204030204" pitchFamily="34" charset="0"/>
              </a:rPr>
              <a:t> </a:t>
            </a:r>
          </a:p>
          <a:p>
            <a:pPr algn="just"/>
            <a:r>
              <a:rPr lang="en-US" dirty="0">
                <a:latin typeface="Calibri" panose="020F0502020204030204" pitchFamily="34" charset="0"/>
                <a:cs typeface="Calibri" panose="020F0502020204030204" pitchFamily="34" charset="0"/>
              </a:rPr>
              <a:t>is the use of the </a:t>
            </a:r>
            <a:r>
              <a:rPr lang="en-US" dirty="0">
                <a:latin typeface="Calibri" panose="020F0502020204030204" pitchFamily="34" charset="0"/>
                <a:cs typeface="Calibri" panose="020F0502020204030204" pitchFamily="34" charset="0"/>
                <a:hlinkClick r:id="rId3" tooltip="Internet"/>
              </a:rPr>
              <a:t>Internet</a:t>
            </a:r>
            <a:r>
              <a:rPr lang="en-US" dirty="0">
                <a:latin typeface="Calibri" panose="020F0502020204030204" pitchFamily="34" charset="0"/>
                <a:cs typeface="Calibri" panose="020F0502020204030204" pitchFamily="34" charset="0"/>
              </a:rPr>
              <a:t> to conduct violent acts that result in, or threaten, loss of life or significant bodily harm, in order to achieve political or ideological gains through </a:t>
            </a:r>
            <a:r>
              <a:rPr lang="en-US" dirty="0">
                <a:latin typeface="Calibri" panose="020F0502020204030204" pitchFamily="34" charset="0"/>
                <a:cs typeface="Calibri" panose="020F0502020204030204" pitchFamily="34" charset="0"/>
                <a:hlinkClick r:id="rId4" tooltip="Threat"/>
              </a:rPr>
              <a:t>threat</a:t>
            </a:r>
            <a:r>
              <a:rPr lang="en-US" dirty="0">
                <a:latin typeface="Calibri" panose="020F0502020204030204" pitchFamily="34" charset="0"/>
                <a:cs typeface="Calibri" panose="020F0502020204030204" pitchFamily="34" charset="0"/>
              </a:rPr>
              <a:t> or </a:t>
            </a:r>
            <a:r>
              <a:rPr lang="en-US" dirty="0">
                <a:latin typeface="Calibri" panose="020F0502020204030204" pitchFamily="34" charset="0"/>
                <a:cs typeface="Calibri" panose="020F0502020204030204" pitchFamily="34" charset="0"/>
                <a:hlinkClick r:id="rId5" tooltip="Intimidation"/>
              </a:rPr>
              <a:t>intimidation</a:t>
            </a:r>
            <a:r>
              <a:rPr lang="en-US" dirty="0">
                <a:latin typeface="Calibri" panose="020F0502020204030204" pitchFamily="34" charset="0"/>
                <a:cs typeface="Calibri" panose="020F0502020204030204" pitchFamily="34" charset="0"/>
              </a:rPr>
              <a:t>. </a:t>
            </a:r>
          </a:p>
          <a:p>
            <a:pPr algn="just"/>
            <a:r>
              <a:rPr lang="en-US" dirty="0">
                <a:latin typeface="Calibri" panose="020F0502020204030204" pitchFamily="34" charset="0"/>
                <a:cs typeface="Calibri" panose="020F0502020204030204" pitchFamily="34" charset="0"/>
              </a:rPr>
              <a:t>It is also sometimes considered an act of Internet terrorism where </a:t>
            </a:r>
            <a:r>
              <a:rPr lang="en-US" dirty="0">
                <a:latin typeface="Calibri" panose="020F0502020204030204" pitchFamily="34" charset="0"/>
                <a:cs typeface="Calibri" panose="020F0502020204030204" pitchFamily="34" charset="0"/>
                <a:hlinkClick r:id="rId6" tooltip="Terrorism"/>
              </a:rPr>
              <a:t>terrorist</a:t>
            </a:r>
            <a:r>
              <a:rPr lang="en-US" dirty="0">
                <a:latin typeface="Calibri" panose="020F0502020204030204" pitchFamily="34" charset="0"/>
                <a:cs typeface="Calibri" panose="020F0502020204030204" pitchFamily="34" charset="0"/>
              </a:rPr>
              <a:t> activities, including acts of deliberate, large-scale disruption of </a:t>
            </a:r>
            <a:r>
              <a:rPr lang="en-US" dirty="0">
                <a:latin typeface="Calibri" panose="020F0502020204030204" pitchFamily="34" charset="0"/>
                <a:cs typeface="Calibri" panose="020F0502020204030204" pitchFamily="34" charset="0"/>
                <a:hlinkClick r:id="rId7" tooltip="Computer network"/>
              </a:rPr>
              <a:t>computer networks</a:t>
            </a:r>
            <a:r>
              <a:rPr lang="en-US" dirty="0">
                <a:latin typeface="Calibri" panose="020F0502020204030204" pitchFamily="34" charset="0"/>
                <a:cs typeface="Calibri" panose="020F0502020204030204" pitchFamily="34" charset="0"/>
              </a:rPr>
              <a:t>, especially of personal computers attached to the Internet by means of tools such as </a:t>
            </a:r>
            <a:r>
              <a:rPr lang="en-US" dirty="0">
                <a:latin typeface="Calibri" panose="020F0502020204030204" pitchFamily="34" charset="0"/>
                <a:cs typeface="Calibri" panose="020F0502020204030204" pitchFamily="34" charset="0"/>
                <a:hlinkClick r:id="rId8" tooltip="Computer viruses"/>
              </a:rPr>
              <a:t>computer viruses</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9" tooltip="Computer worm"/>
              </a:rPr>
              <a:t>computer worms</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10" tooltip="Phishing"/>
              </a:rPr>
              <a:t>phishing</a:t>
            </a:r>
            <a:r>
              <a:rPr lang="en-US" dirty="0">
                <a:latin typeface="Calibri" panose="020F0502020204030204" pitchFamily="34" charset="0"/>
                <a:cs typeface="Calibri" panose="020F0502020204030204" pitchFamily="34" charset="0"/>
              </a:rPr>
              <a:t>, and other malicious software and hardware methods and programming scripts. Cyberterrorism is a controversial term. </a:t>
            </a:r>
          </a:p>
          <a:p>
            <a:r>
              <a:rPr lang="en-US" dirty="0">
                <a:latin typeface="Calibri" panose="020F0502020204030204" pitchFamily="34" charset="0"/>
                <a:cs typeface="Calibri" panose="020F0502020204030204" pitchFamily="34" charset="0"/>
              </a:rPr>
              <a:t>Cyberterrorism can be also defined as the intentional use of computers, networks, and public internet to cause destruction and harm for personal objectives. </a:t>
            </a:r>
          </a:p>
          <a:p>
            <a:r>
              <a:rPr lang="en-US" dirty="0">
                <a:latin typeface="Calibri" panose="020F0502020204030204" pitchFamily="34" charset="0"/>
                <a:cs typeface="Calibri" panose="020F0502020204030204" pitchFamily="34" charset="0"/>
              </a:rPr>
              <a:t>Experienced cyberterrorists, who are very skilled in terms of </a:t>
            </a:r>
            <a:r>
              <a:rPr lang="en-US" dirty="0">
                <a:latin typeface="Calibri" panose="020F0502020204030204" pitchFamily="34" charset="0"/>
                <a:cs typeface="Calibri" panose="020F0502020204030204" pitchFamily="34" charset="0"/>
                <a:hlinkClick r:id="rId11" tooltip="Hack (computer security)"/>
              </a:rPr>
              <a:t>hacking</a:t>
            </a:r>
            <a:r>
              <a:rPr lang="en-US" dirty="0">
                <a:latin typeface="Calibri" panose="020F0502020204030204" pitchFamily="34" charset="0"/>
                <a:cs typeface="Calibri" panose="020F0502020204030204" pitchFamily="34" charset="0"/>
              </a:rPr>
              <a:t> can cause massive damage to government systems, hospital records, and national security programs, which might leave a country, community or organization in turmoil and in fear of further attacks.</a:t>
            </a:r>
          </a:p>
        </p:txBody>
      </p:sp>
    </p:spTree>
    <p:extLst>
      <p:ext uri="{BB962C8B-B14F-4D97-AF65-F5344CB8AC3E}">
        <p14:creationId xmlns:p14="http://schemas.microsoft.com/office/powerpoint/2010/main" val="4218396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1812" y="762000"/>
            <a:ext cx="11201400" cy="5943600"/>
          </a:xfrm>
        </p:spPr>
        <p:txBody>
          <a:bodyPr>
            <a:normAutofit/>
          </a:bodyPr>
          <a:lstStyle/>
          <a:p>
            <a:r>
              <a:rPr lang="en-US" b="1" dirty="0">
                <a:latin typeface="Calibri" panose="020F0502020204030204" pitchFamily="34" charset="0"/>
                <a:cs typeface="Calibri" panose="020F0502020204030204" pitchFamily="34" charset="0"/>
              </a:rPr>
              <a:t>What is Cyber Law?</a:t>
            </a:r>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Cyber law is like any other legal rule or policy that should be followed in our day to day life to stay out of any kind of trouble. These laws are formed by keeping several issues into consideration such as our society, morals, </a:t>
            </a:r>
            <a:r>
              <a:rPr lang="en-US" b="1" u="sng" dirty="0">
                <a:latin typeface="Calibri" panose="020F0502020204030204" pitchFamily="34" charset="0"/>
                <a:cs typeface="Calibri" panose="020F0502020204030204" pitchFamily="34" charset="0"/>
                <a:hlinkClick r:id="rId3"/>
              </a:rPr>
              <a:t>computer ethics</a:t>
            </a:r>
            <a:r>
              <a:rPr lang="en-US" dirty="0">
                <a:latin typeface="Calibri" panose="020F0502020204030204" pitchFamily="34" charset="0"/>
                <a:cs typeface="Calibri" panose="020F0502020204030204" pitchFamily="34" charset="0"/>
              </a:rPr>
              <a:t>, etc. The only difference is that cyber law is applied to the internet and internet-related technologies only. Cyber law is formed to maintain discipline and justice in the cyber world. This area in the legal system is introduced because the crime related to computers and other technology was increasing rapidly. These types of crimes were not falling under the category of any existing legal category therefore a separate section was formed named Cyber Law.</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6826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endParaRPr lang="en-US" dirty="0"/>
          </a:p>
        </p:txBody>
      </p:sp>
      <p:sp>
        <p:nvSpPr>
          <p:cNvPr id="2" name="Content Placeholder 1"/>
          <p:cNvSpPr>
            <a:spLocks noGrp="1"/>
          </p:cNvSpPr>
          <p:nvPr>
            <p:ph idx="1"/>
          </p:nvPr>
        </p:nvSpPr>
        <p:spPr>
          <a:xfrm>
            <a:off x="531812" y="1447800"/>
            <a:ext cx="11201400" cy="5257800"/>
          </a:xfrm>
        </p:spPr>
        <p:txBody>
          <a:bodyPr>
            <a:normAutofit/>
          </a:bodyPr>
          <a:lstStyle/>
          <a:p>
            <a:r>
              <a:rPr lang="en-US" b="1" dirty="0">
                <a:latin typeface="Calibri" panose="020F0502020204030204" pitchFamily="34" charset="0"/>
                <a:cs typeface="Calibri" panose="020F0502020204030204" pitchFamily="34" charset="0"/>
              </a:rPr>
              <a:t>Importance of Cyber Laws</a:t>
            </a:r>
            <a:endParaRPr lang="en-US" dirty="0">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Cyber laws are important to punish criminals who commit serious crimes related to the computer such as hacking, online harassment, data theft, disrupting the online workflow of any enterprise, attacking another individual or website.</a:t>
            </a:r>
          </a:p>
          <a:p>
            <a:pPr algn="just"/>
            <a:r>
              <a:rPr lang="en-US" dirty="0">
                <a:latin typeface="Calibri" panose="020F0502020204030204" pitchFamily="34" charset="0"/>
                <a:cs typeface="Calibri" panose="020F0502020204030204" pitchFamily="34" charset="0"/>
              </a:rPr>
              <a:t>Cyber laws decide different forms of punishment depending on the type of law you broke, who you offended, where you violated the law, and where you live.</a:t>
            </a:r>
          </a:p>
          <a:p>
            <a:pPr algn="just"/>
            <a:r>
              <a:rPr lang="en-US" dirty="0">
                <a:latin typeface="Calibri" panose="020F0502020204030204" pitchFamily="34" charset="0"/>
                <a:cs typeface="Calibri" panose="020F0502020204030204" pitchFamily="34" charset="0"/>
              </a:rPr>
              <a:t>It is important to bring criminal behind the bars, as most cybercrimes do not enter the category of common crime and it may lead to denial of justice.</a:t>
            </a:r>
          </a:p>
          <a:p>
            <a:pPr algn="just"/>
            <a:r>
              <a:rPr lang="en-US" dirty="0">
                <a:latin typeface="Calibri" panose="020F0502020204030204" pitchFamily="34" charset="0"/>
                <a:cs typeface="Calibri" panose="020F0502020204030204" pitchFamily="34" charset="0"/>
              </a:rPr>
              <a:t>These crimes may endanger the confidentiality and financial security of a nation therefore these problems should be addressed lawfully.</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697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57221"/>
            <a:ext cx="9753600" cy="792162"/>
          </a:xfrm>
        </p:spPr>
        <p:txBody>
          <a:bodyPr>
            <a:normAutofit/>
          </a:bodyPr>
          <a:lstStyle/>
          <a:p>
            <a:r>
              <a:rPr lang="en-US" dirty="0"/>
              <a:t>IT ACT 2000</a:t>
            </a:r>
          </a:p>
        </p:txBody>
      </p:sp>
      <p:sp>
        <p:nvSpPr>
          <p:cNvPr id="2" name="Content Placeholder 1"/>
          <p:cNvSpPr>
            <a:spLocks noGrp="1"/>
          </p:cNvSpPr>
          <p:nvPr>
            <p:ph idx="1"/>
          </p:nvPr>
        </p:nvSpPr>
        <p:spPr>
          <a:xfrm>
            <a:off x="531812" y="1447800"/>
            <a:ext cx="11201400" cy="5257800"/>
          </a:xfrm>
        </p:spPr>
        <p:txBody>
          <a:bodyPr>
            <a:normAutofit/>
          </a:bodyPr>
          <a:lstStyle/>
          <a:p>
            <a:r>
              <a:rPr lang="en-US" b="1" u="sng" dirty="0">
                <a:latin typeface="Calibri" panose="020F0502020204030204" pitchFamily="34" charset="0"/>
                <a:cs typeface="Calibri" panose="020F0502020204030204" pitchFamily="34" charset="0"/>
              </a:rPr>
              <a:t>Introduction Of  The Information Technology Act, 2000</a:t>
            </a:r>
          </a:p>
          <a:p>
            <a:pPr algn="just"/>
            <a:r>
              <a:rPr lang="en-US" dirty="0">
                <a:latin typeface="Calibri" panose="020F0502020204030204" pitchFamily="34" charset="0"/>
                <a:cs typeface="Calibri" panose="020F0502020204030204" pitchFamily="34" charset="0"/>
              </a:rPr>
              <a:t>The Information Technology Act, 2000 provides legal recognition for transactions carried out by means of electronic data interchange and other means of electronic communication, commonly referred to </a:t>
            </a:r>
            <a:r>
              <a:rPr lang="en-US" dirty="0" err="1">
                <a:latin typeface="Calibri" panose="020F0502020204030204" pitchFamily="34" charset="0"/>
                <a:cs typeface="Calibri" panose="020F0502020204030204" pitchFamily="34" charset="0"/>
              </a:rPr>
              <a:t>as“electronic</a:t>
            </a:r>
            <a:r>
              <a:rPr lang="en-US" dirty="0">
                <a:latin typeface="Calibri" panose="020F0502020204030204" pitchFamily="34" charset="0"/>
                <a:cs typeface="Calibri" panose="020F0502020204030204" pitchFamily="34" charset="0"/>
              </a:rPr>
              <a:t> commerce”, which involve the use of alternatives to paper-based methods of communication and storage of information, to facilitate electronic filing of documents with the Government agencies and further to amend </a:t>
            </a:r>
            <a:r>
              <a:rPr lang="en-US" dirty="0">
                <a:latin typeface="Calibri" panose="020F0502020204030204" pitchFamily="34" charset="0"/>
                <a:cs typeface="Calibri" panose="020F0502020204030204" pitchFamily="34" charset="0"/>
                <a:hlinkClick r:id="rId3"/>
              </a:rPr>
              <a:t>The Indian Penal Code</a:t>
            </a:r>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4"/>
              </a:rPr>
              <a:t>The Indian Evidence Act, 1872</a:t>
            </a:r>
            <a:r>
              <a:rPr lang="en-US" dirty="0">
                <a:latin typeface="Calibri" panose="020F0502020204030204" pitchFamily="34" charset="0"/>
                <a:cs typeface="Calibri" panose="020F0502020204030204" pitchFamily="34" charset="0"/>
              </a:rPr>
              <a:t>, The Banker’s Books Evidence Act, 1891 and </a:t>
            </a:r>
            <a:r>
              <a:rPr lang="en-US" dirty="0">
                <a:latin typeface="Calibri" panose="020F0502020204030204" pitchFamily="34" charset="0"/>
                <a:cs typeface="Calibri" panose="020F0502020204030204" pitchFamily="34" charset="0"/>
                <a:hlinkClick r:id="rId5"/>
              </a:rPr>
              <a:t>The Reserve Bank of India Act, 1934</a:t>
            </a:r>
            <a:r>
              <a:rPr lang="en-US" dirty="0">
                <a:latin typeface="Calibri" panose="020F0502020204030204" pitchFamily="34" charset="0"/>
                <a:cs typeface="Calibri" panose="020F0502020204030204" pitchFamily="34" charset="0"/>
              </a:rPr>
              <a:t> and for matters connected therewith or incidental thereto.</a:t>
            </a:r>
          </a:p>
          <a:p>
            <a:pPr algn="just"/>
            <a:r>
              <a:rPr lang="en-US" dirty="0">
                <a:latin typeface="Calibri" panose="020F0502020204030204" pitchFamily="34" charset="0"/>
                <a:cs typeface="Calibri" panose="020F0502020204030204" pitchFamily="34" charset="0"/>
              </a:rPr>
              <a:t>The Information Technology Act, 2000 extend to the whole of India and it applies also to any offence or contravention thereunder committed outside India by any person.</a:t>
            </a:r>
          </a:p>
          <a:p>
            <a:pPr marL="45720" indent="0" algn="just">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530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lstStyle/>
          <a:p>
            <a:r>
              <a:rPr lang="en-US" b="1" dirty="0"/>
              <a:t>Intranet  &amp; extranet</a:t>
            </a:r>
            <a:endParaRPr lang="en-US" dirty="0"/>
          </a:p>
        </p:txBody>
      </p:sp>
      <p:sp>
        <p:nvSpPr>
          <p:cNvPr id="2" name="Content Placeholder 1"/>
          <p:cNvSpPr>
            <a:spLocks noGrp="1"/>
          </p:cNvSpPr>
          <p:nvPr>
            <p:ph idx="1"/>
          </p:nvPr>
        </p:nvSpPr>
        <p:spPr>
          <a:xfrm>
            <a:off x="531812" y="1600200"/>
            <a:ext cx="11201400" cy="5105400"/>
          </a:xfrm>
        </p:spPr>
        <p:txBody>
          <a:bodyPr/>
          <a:lstStyle/>
          <a:p>
            <a:r>
              <a:rPr lang="en-US" dirty="0"/>
              <a:t>An intranet is a private network that is contained within an enterprise. </a:t>
            </a:r>
          </a:p>
          <a:p>
            <a:pPr algn="just"/>
            <a:r>
              <a:rPr lang="en-US" dirty="0"/>
              <a:t>Typical intranet for a business organization consists of many interlinked </a:t>
            </a:r>
            <a:r>
              <a:rPr lang="en-US" dirty="0">
                <a:hlinkClick r:id="rId3"/>
              </a:rPr>
              <a:t>local area networks (LAN)</a:t>
            </a:r>
            <a:r>
              <a:rPr lang="en-US" dirty="0"/>
              <a:t> and use any </a:t>
            </a:r>
            <a:r>
              <a:rPr lang="en-US" dirty="0">
                <a:hlinkClick r:id="rId3"/>
              </a:rPr>
              <a:t>Wide Area Network (WAN)</a:t>
            </a:r>
            <a:r>
              <a:rPr lang="en-US" dirty="0"/>
              <a:t> technology for network connectivity. </a:t>
            </a:r>
          </a:p>
          <a:p>
            <a:pPr algn="just"/>
            <a:r>
              <a:rPr lang="en-US" dirty="0"/>
              <a:t>Intranet is a private Internetwork, which is usually created and maintained by a private organization. </a:t>
            </a:r>
          </a:p>
          <a:p>
            <a:pPr algn="just"/>
            <a:endParaRPr lang="en-US" dirty="0"/>
          </a:p>
          <a:p>
            <a:pPr algn="just"/>
            <a:r>
              <a:rPr lang="en-US" dirty="0"/>
              <a:t>An extranet can be viewed as part of a company's intranet that is extended to users outside the company like suppliers, vendors, partners, customers, or other business associates.</a:t>
            </a:r>
          </a:p>
          <a:p>
            <a:pPr algn="just"/>
            <a:r>
              <a:rPr lang="en-US" dirty="0"/>
              <a:t>Extranet is required for normal day-to-day business activities. </a:t>
            </a:r>
          </a:p>
        </p:txBody>
      </p:sp>
    </p:spTree>
    <p:extLst>
      <p:ext uri="{BB962C8B-B14F-4D97-AF65-F5344CB8AC3E}">
        <p14:creationId xmlns:p14="http://schemas.microsoft.com/office/powerpoint/2010/main" val="260233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pPr marL="0" indent="0" eaLnBrk="0" fontAlgn="base" hangingPunct="0">
              <a:lnSpc>
                <a:spcPct val="100000"/>
              </a:lnSpc>
              <a:spcBef>
                <a:spcPct val="0"/>
              </a:spcBef>
              <a:spcAft>
                <a:spcPct val="0"/>
              </a:spcAft>
              <a:buClrTx/>
              <a:buSzTx/>
              <a:buNone/>
            </a:pPr>
            <a:r>
              <a:rPr lang="en-US" altLang="en-US" sz="2600" b="1" dirty="0">
                <a:latin typeface="Calibri" panose="020F0502020204030204" pitchFamily="34" charset="0"/>
                <a:cs typeface="Calibri" panose="020F0502020204030204" pitchFamily="34" charset="0"/>
              </a:rPr>
              <a:t>Black Hat Hacker</a:t>
            </a:r>
          </a:p>
          <a:p>
            <a:pPr marL="0" indent="0" eaLnBrk="0" fontAlgn="base" hangingPunct="0">
              <a:lnSpc>
                <a:spcPct val="100000"/>
              </a:lnSpc>
              <a:spcBef>
                <a:spcPct val="0"/>
              </a:spcBef>
              <a:spcAft>
                <a:spcPct val="0"/>
              </a:spcAft>
              <a:buClrTx/>
              <a:buSzTx/>
              <a:buNone/>
            </a:pPr>
            <a:endParaRPr lang="en-US" altLang="en-US" sz="2600" dirty="0">
              <a:solidFill>
                <a:srgbClr val="610B38"/>
              </a:solidFill>
              <a:latin typeface="Calibri" panose="020F0502020204030204" pitchFamily="34" charset="0"/>
              <a:cs typeface="Calibri" panose="020F0502020204030204" pitchFamily="34" charset="0"/>
            </a:endParaRPr>
          </a:p>
          <a:p>
            <a:pPr marL="0" indent="0" algn="just" eaLnBrk="0" fontAlgn="base" hangingPunct="0">
              <a:lnSpc>
                <a:spcPct val="100000"/>
              </a:lnSpc>
              <a:spcBef>
                <a:spcPct val="0"/>
              </a:spcBef>
              <a:spcAft>
                <a:spcPct val="0"/>
              </a:spcAft>
              <a:buClrTx/>
              <a:buSzTx/>
              <a:buNone/>
            </a:pPr>
            <a:r>
              <a:rPr lang="en-US" altLang="en-US" sz="2600" dirty="0">
                <a:solidFill>
                  <a:srgbClr val="000000"/>
                </a:solidFill>
                <a:latin typeface="Calibri" panose="020F0502020204030204" pitchFamily="34" charset="0"/>
                <a:cs typeface="Calibri" panose="020F0502020204030204" pitchFamily="34" charset="0"/>
              </a:rPr>
              <a:t>Black-hat Hackers are also known as an </a:t>
            </a:r>
            <a:r>
              <a:rPr lang="en-US" altLang="en-US" sz="2600" b="1" dirty="0">
                <a:solidFill>
                  <a:srgbClr val="000000"/>
                </a:solidFill>
                <a:latin typeface="Calibri" panose="020F0502020204030204" pitchFamily="34" charset="0"/>
                <a:cs typeface="Calibri" panose="020F0502020204030204" pitchFamily="34" charset="0"/>
              </a:rPr>
              <a:t>Unethical Hacker or a Security Cracker</a:t>
            </a:r>
            <a:r>
              <a:rPr lang="en-US" altLang="en-US" sz="2600" dirty="0">
                <a:solidFill>
                  <a:srgbClr val="000000"/>
                </a:solidFill>
                <a:latin typeface="Calibri" panose="020F0502020204030204" pitchFamily="34" charset="0"/>
                <a:cs typeface="Calibri" panose="020F0502020204030204" pitchFamily="34" charset="0"/>
              </a:rPr>
              <a:t>. These people hack the system illegally to steal money or to achieve their own illegal goals. They find banks or other companies with weak security and steal money or credit card information. They can also modify or destroy the data as well. Black hat hacking is illegal.</a:t>
            </a:r>
            <a:endParaRPr lang="en-US" altLang="en-US" sz="2600" dirty="0">
              <a:latin typeface="Calibri" panose="020F0502020204030204" pitchFamily="34" charset="0"/>
              <a:cs typeface="Calibri" panose="020F0502020204030204" pitchFamily="34" charset="0"/>
            </a:endParaRPr>
          </a:p>
          <a:p>
            <a:pPr marL="0" lvl="0" indent="0" eaLnBrk="0" fontAlgn="base" hangingPunct="0">
              <a:lnSpc>
                <a:spcPct val="100000"/>
              </a:lnSpc>
              <a:spcBef>
                <a:spcPct val="0"/>
              </a:spcBef>
              <a:spcAft>
                <a:spcPct val="0"/>
              </a:spcAft>
              <a:buClrTx/>
              <a:buSzTx/>
              <a:buNone/>
            </a:pPr>
            <a:endParaRPr lang="en-US" altLang="en-US" sz="5400" dirty="0">
              <a:solidFill>
                <a:srgbClr val="610B38"/>
              </a:solidFill>
              <a:latin typeface="Calibri" panose="020F0502020204030204" pitchFamily="34" charset="0"/>
              <a:cs typeface="Calibri" panose="020F0502020204030204" pitchFamily="34" charset="0"/>
            </a:endParaRP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1125548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White Hat Hacker</a:t>
            </a:r>
          </a:p>
          <a:p>
            <a:pPr algn="just"/>
            <a:r>
              <a:rPr lang="en-US" dirty="0">
                <a:latin typeface="Calibri" panose="020F0502020204030204" pitchFamily="34" charset="0"/>
                <a:cs typeface="Calibri" panose="020F0502020204030204" pitchFamily="34" charset="0"/>
              </a:rPr>
              <a:t>White hat Hackers are also known as </a:t>
            </a:r>
            <a:r>
              <a:rPr lang="en-US" b="1" dirty="0">
                <a:latin typeface="Calibri" panose="020F0502020204030204" pitchFamily="34" charset="0"/>
                <a:cs typeface="Calibri" panose="020F0502020204030204" pitchFamily="34" charset="0"/>
              </a:rPr>
              <a:t>Ethical Hackers or a Penetration Tester</a:t>
            </a:r>
            <a:r>
              <a:rPr lang="en-US" dirty="0">
                <a:latin typeface="Calibri" panose="020F0502020204030204" pitchFamily="34" charset="0"/>
                <a:cs typeface="Calibri" panose="020F0502020204030204" pitchFamily="34" charset="0"/>
              </a:rPr>
              <a:t>. White hat hackers are the good guys of the hacker world.</a:t>
            </a:r>
          </a:p>
          <a:p>
            <a:pPr algn="just"/>
            <a:r>
              <a:rPr lang="en-US" dirty="0">
                <a:latin typeface="Calibri" panose="020F0502020204030204" pitchFamily="34" charset="0"/>
                <a:cs typeface="Calibri" panose="020F0502020204030204" pitchFamily="34" charset="0"/>
              </a:rPr>
              <a:t>These people use the same technique used by the black hat hackers. They also hack the system, but they can only hack the system that they have permission to hack in order to test the security of the system. They focus on security and protecting IT system. White hat hacking is legal.</a:t>
            </a:r>
            <a:endParaRPr lang="en-US" altLang="en-US" sz="5400" dirty="0">
              <a:solidFill>
                <a:srgbClr val="610B38"/>
              </a:solidFill>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59562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Gray Hat Hacker</a:t>
            </a:r>
          </a:p>
          <a:p>
            <a:pPr algn="just"/>
            <a:r>
              <a:rPr lang="en-US" dirty="0">
                <a:latin typeface="Calibri" panose="020F0502020204030204" pitchFamily="34" charset="0"/>
                <a:cs typeface="Calibri" panose="020F0502020204030204" pitchFamily="34" charset="0"/>
              </a:rPr>
              <a:t>Gray hat Hackers are Hybrid between Black hat Hackers and White hat hackers. They can hack any system even if they don't have permission to test the security of the system but they will never steal money or damage the system.</a:t>
            </a:r>
          </a:p>
          <a:p>
            <a:pPr algn="just"/>
            <a:r>
              <a:rPr lang="en-US" dirty="0">
                <a:latin typeface="Calibri" panose="020F0502020204030204" pitchFamily="34" charset="0"/>
                <a:cs typeface="Calibri" panose="020F0502020204030204" pitchFamily="34" charset="0"/>
              </a:rPr>
              <a:t>In most cases, they tell the administrator of that system. But they are also illegal because they test the security of the system that they do not have permission to test. Grey hat hacking is sometimes acted legally and sometimes not.</a:t>
            </a: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181296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Blue Hat Hackers</a:t>
            </a:r>
          </a:p>
          <a:p>
            <a:pPr algn="just"/>
            <a:r>
              <a:rPr lang="en-US" dirty="0">
                <a:latin typeface="Calibri" panose="020F0502020204030204" pitchFamily="34" charset="0"/>
                <a:cs typeface="Calibri" panose="020F0502020204030204" pitchFamily="34" charset="0"/>
              </a:rPr>
              <a:t>A blue hat hacker is someone outside computer security consulting firms who is used to bug-test a system prior to its launch. They look for loopholes that can be exploited and try to close these gaps. Microsoft also uses the term </a:t>
            </a:r>
            <a:r>
              <a:rPr lang="en-US" b="1" dirty="0" err="1">
                <a:latin typeface="Calibri" panose="020F0502020204030204" pitchFamily="34" charset="0"/>
                <a:cs typeface="Calibri" panose="020F0502020204030204" pitchFamily="34" charset="0"/>
              </a:rPr>
              <a:t>BlueHat</a:t>
            </a:r>
            <a:r>
              <a:rPr lang="en-US" dirty="0">
                <a:latin typeface="Calibri" panose="020F0502020204030204" pitchFamily="34" charset="0"/>
                <a:cs typeface="Calibri" panose="020F0502020204030204" pitchFamily="34" charset="0"/>
              </a:rPr>
              <a:t> to represent a series of security briefing events.</a:t>
            </a:r>
          </a:p>
          <a:p>
            <a:pPr marL="45720" indent="0">
              <a:buNone/>
            </a:pPr>
            <a:endParaRPr lang="en-US" b="1" dirty="0">
              <a:latin typeface="Calibri" panose="020F0502020204030204" pitchFamily="34" charset="0"/>
              <a:cs typeface="Calibri" panose="020F0502020204030204" pitchFamily="34" charset="0"/>
            </a:endParaRPr>
          </a:p>
          <a:p>
            <a:pPr marL="45720" indent="0">
              <a:buNone/>
            </a:pPr>
            <a:r>
              <a:rPr lang="en-US" b="1" dirty="0">
                <a:latin typeface="Calibri" panose="020F0502020204030204" pitchFamily="34" charset="0"/>
                <a:cs typeface="Calibri" panose="020F0502020204030204" pitchFamily="34" charset="0"/>
              </a:rPr>
              <a:t>Elite Hackers</a:t>
            </a:r>
          </a:p>
          <a:p>
            <a:pPr algn="just"/>
            <a:r>
              <a:rPr lang="en-US" dirty="0">
                <a:latin typeface="Calibri" panose="020F0502020204030204" pitchFamily="34" charset="0"/>
                <a:cs typeface="Calibri" panose="020F0502020204030204" pitchFamily="34" charset="0"/>
              </a:rPr>
              <a:t>This is a social status among hackers, which is used to describe the most skilled. Newly discovered exploits will circulate among these hackers.</a:t>
            </a: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156931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pPr marL="45720" indent="0">
              <a:buNone/>
            </a:pPr>
            <a:r>
              <a:rPr lang="en-US" b="1" dirty="0">
                <a:latin typeface="Calibri" panose="020F0502020204030204" pitchFamily="34" charset="0"/>
                <a:cs typeface="Calibri" panose="020F0502020204030204" pitchFamily="34" charset="0"/>
              </a:rPr>
              <a:t>Script Kiddie</a:t>
            </a:r>
          </a:p>
          <a:p>
            <a:pPr algn="just"/>
            <a:r>
              <a:rPr lang="en-US" dirty="0">
                <a:latin typeface="Calibri" panose="020F0502020204030204" pitchFamily="34" charset="0"/>
                <a:cs typeface="Calibri" panose="020F0502020204030204" pitchFamily="34" charset="0"/>
              </a:rPr>
              <a:t>A script kiddie is a non-expert who breaks into computer systems by using pre-packaged automated tools written by others, usually with little understanding of the underlying concept, hence the term </a:t>
            </a:r>
            <a:r>
              <a:rPr lang="en-US" b="1" dirty="0">
                <a:latin typeface="Calibri" panose="020F0502020204030204" pitchFamily="34" charset="0"/>
                <a:cs typeface="Calibri" panose="020F0502020204030204" pitchFamily="34" charset="0"/>
              </a:rPr>
              <a:t>Kiddie</a:t>
            </a:r>
            <a:r>
              <a:rPr lang="en-US" dirty="0">
                <a:latin typeface="Calibri" panose="020F0502020204030204" pitchFamily="34" charset="0"/>
                <a:cs typeface="Calibri" panose="020F0502020204030204" pitchFamily="34" charset="0"/>
              </a:rPr>
              <a:t>.</a:t>
            </a:r>
          </a:p>
          <a:p>
            <a:pPr marL="45720" indent="0">
              <a:buNone/>
            </a:pPr>
            <a:r>
              <a:rPr lang="en-US" b="1" dirty="0">
                <a:latin typeface="Calibri" panose="020F0502020204030204" pitchFamily="34" charset="0"/>
                <a:cs typeface="Calibri" panose="020F0502020204030204" pitchFamily="34" charset="0"/>
              </a:rPr>
              <a:t>Neophyte</a:t>
            </a:r>
          </a:p>
          <a:p>
            <a:pPr algn="just"/>
            <a:r>
              <a:rPr lang="en-US" dirty="0">
                <a:latin typeface="Calibri" panose="020F0502020204030204" pitchFamily="34" charset="0"/>
                <a:cs typeface="Calibri" panose="020F0502020204030204" pitchFamily="34" charset="0"/>
              </a:rPr>
              <a:t>A neophyte, "n00b", or "newbie" or "Green Hat Hacker" is someone who is new to hacking or phreaking and has almost no knowledge or experience of the workings of technology and hacking.</a:t>
            </a:r>
          </a:p>
          <a:p>
            <a:pPr marL="45720" indent="0">
              <a:buNone/>
            </a:pPr>
            <a:r>
              <a:rPr lang="en-US" b="1" dirty="0">
                <a:latin typeface="Calibri" panose="020F0502020204030204" pitchFamily="34" charset="0"/>
                <a:cs typeface="Calibri" panose="020F0502020204030204" pitchFamily="34" charset="0"/>
              </a:rPr>
              <a:t>Hacktivist</a:t>
            </a:r>
          </a:p>
          <a:p>
            <a:pPr algn="just"/>
            <a:r>
              <a:rPr lang="en-US" dirty="0">
                <a:latin typeface="Calibri" panose="020F0502020204030204" pitchFamily="34" charset="0"/>
                <a:cs typeface="Calibri" panose="020F0502020204030204" pitchFamily="34" charset="0"/>
              </a:rPr>
              <a:t>A hacktivist is a hacker who utilizes technology to announce a social, ideological, religious, or political message. In general, most hacktivism involves website defacement or denial of-service attacks.</a:t>
            </a: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156271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lnSpcReduction="10000"/>
          </a:bodyPr>
          <a:lstStyle/>
          <a:p>
            <a:r>
              <a:rPr lang="en-US" dirty="0">
                <a:latin typeface="Calibri" panose="020F0502020204030204" pitchFamily="34" charset="0"/>
                <a:cs typeface="Calibri" panose="020F0502020204030204" pitchFamily="34" charset="0"/>
              </a:rPr>
              <a:t>What is Sniffing?</a:t>
            </a:r>
          </a:p>
          <a:p>
            <a:pPr algn="just"/>
            <a:r>
              <a:rPr lang="en-US" dirty="0">
                <a:latin typeface="Calibri" panose="020F0502020204030204" pitchFamily="34" charset="0"/>
                <a:cs typeface="Calibri" panose="020F0502020204030204" pitchFamily="34" charset="0"/>
                <a:hlinkClick r:id="rId3"/>
              </a:rPr>
              <a:t>Sniffing</a:t>
            </a:r>
            <a:r>
              <a:rPr lang="en-US" dirty="0">
                <a:latin typeface="Calibri" panose="020F0502020204030204" pitchFamily="34" charset="0"/>
                <a:cs typeface="Calibri" panose="020F0502020204030204" pitchFamily="34" charset="0"/>
              </a:rPr>
              <a:t> is a process of monitoring and capturing all data packets passing through given network. Sniffers are used by network/system administrator to monitor and troubleshoot network traffic. Attackers use sniffers to capture data packets containing sensitive information such as password, account information etc. Sniffers can be hardware or software installed in the system. By placing a packet sniffer on a network in promiscuous mode, a malicious intruder can capture and analyze all of the network traffic.</a:t>
            </a:r>
          </a:p>
          <a:p>
            <a:pPr algn="just"/>
            <a:r>
              <a:rPr lang="en-US" dirty="0">
                <a:latin typeface="Calibri" panose="020F0502020204030204" pitchFamily="34" charset="0"/>
                <a:cs typeface="Calibri" panose="020F0502020204030204" pitchFamily="34" charset="0"/>
              </a:rPr>
              <a:t>Sniffing is the process of monitoring and capturing all the packets passing through a given network using sniffing tools. It is a form of “tapping phone wires” and get to know about the conversation. It is also called </a:t>
            </a:r>
            <a:r>
              <a:rPr lang="en-US" b="1" dirty="0">
                <a:latin typeface="Calibri" panose="020F0502020204030204" pitchFamily="34" charset="0"/>
                <a:cs typeface="Calibri" panose="020F0502020204030204" pitchFamily="34" charset="0"/>
              </a:rPr>
              <a:t>wiretapping</a:t>
            </a:r>
            <a:r>
              <a:rPr lang="en-US" dirty="0">
                <a:latin typeface="Calibri" panose="020F0502020204030204" pitchFamily="34" charset="0"/>
                <a:cs typeface="Calibri" panose="020F0502020204030204" pitchFamily="34" charset="0"/>
              </a:rPr>
              <a:t> applied to the computer networks.</a:t>
            </a:r>
          </a:p>
          <a:p>
            <a:pPr algn="just"/>
            <a:r>
              <a:rPr lang="en-US" dirty="0">
                <a:latin typeface="Calibri" panose="020F0502020204030204" pitchFamily="34" charset="0"/>
                <a:cs typeface="Calibri" panose="020F0502020204030204" pitchFamily="34" charset="0"/>
              </a:rPr>
              <a:t>niffing which is also known as wiretapping is data interception method used by hackers. It is a technique used for monitoring &amp; capturing all data packets passing through any target network.</a:t>
            </a: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404575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pPr lvl="0" eaLnBrk="0" fontAlgn="base" hangingPunct="0">
              <a:lnSpc>
                <a:spcPct val="100000"/>
              </a:lnSpc>
              <a:spcAft>
                <a:spcPct val="0"/>
              </a:spcAft>
            </a:pPr>
            <a:r>
              <a:rPr lang="en-US" altLang="en-US" cap="none" dirty="0">
                <a:solidFill>
                  <a:srgbClr val="610B38"/>
                </a:solidFill>
                <a:latin typeface="erdana"/>
              </a:rPr>
              <a:t>Types of Hackers</a:t>
            </a:r>
          </a:p>
        </p:txBody>
      </p:sp>
      <p:sp>
        <p:nvSpPr>
          <p:cNvPr id="2" name="Content Placeholder 1"/>
          <p:cNvSpPr>
            <a:spLocks noGrp="1"/>
          </p:cNvSpPr>
          <p:nvPr>
            <p:ph idx="1"/>
          </p:nvPr>
        </p:nvSpPr>
        <p:spPr>
          <a:xfrm>
            <a:off x="531812" y="1447800"/>
            <a:ext cx="11201400" cy="5257800"/>
          </a:xfrm>
        </p:spPr>
        <p:txBody>
          <a:bodyPr>
            <a:normAutofit/>
          </a:bodyPr>
          <a:lstStyle/>
          <a:p>
            <a:r>
              <a:rPr lang="en-US" b="1" dirty="0">
                <a:latin typeface="Calibri" panose="020F0502020204030204" pitchFamily="34" charset="0"/>
                <a:cs typeface="Calibri" panose="020F0502020204030204" pitchFamily="34" charset="0"/>
              </a:rPr>
              <a:t>Spoofing definition</a:t>
            </a:r>
          </a:p>
          <a:p>
            <a:pPr algn="just"/>
            <a:r>
              <a:rPr lang="en-US" dirty="0">
                <a:latin typeface="Calibri" panose="020F0502020204030204" pitchFamily="34" charset="0"/>
                <a:cs typeface="Calibri" panose="020F0502020204030204" pitchFamily="34" charset="0"/>
              </a:rPr>
              <a:t>Spoofing is the act of disguising a communication from an unknown source as being from a known, trusted source. Spoofing can apply to emails, phone calls, and websites, or can be more technical, such as a computer spoofing an IP address, Address Resolution Protocol (ARP), or Domain Name System (DNS) server.</a:t>
            </a:r>
          </a:p>
          <a:p>
            <a:pPr algn="just"/>
            <a:r>
              <a:rPr lang="en-US" dirty="0">
                <a:latin typeface="Calibri" panose="020F0502020204030204" pitchFamily="34" charset="0"/>
                <a:cs typeface="Calibri" panose="020F0502020204030204" pitchFamily="34" charset="0"/>
              </a:rPr>
              <a:t>Spoofing can be used to gain access to a target’s personal information, spread malware through infected links or attachments, bypass network access controls, or redistribute traffic to conduct a denial-of-service attack. Spoofing is often the way a bad actor gains access in order to execute a larger cyber attack such as an </a:t>
            </a:r>
            <a:r>
              <a:rPr lang="en-US" b="1" u="sng" dirty="0">
                <a:latin typeface="Calibri" panose="020F0502020204030204" pitchFamily="34" charset="0"/>
                <a:cs typeface="Calibri" panose="020F0502020204030204" pitchFamily="34" charset="0"/>
                <a:hlinkClick r:id="rId3"/>
              </a:rPr>
              <a:t>advanced persistent threat</a:t>
            </a:r>
            <a:r>
              <a:rPr lang="en-US" dirty="0">
                <a:latin typeface="Calibri" panose="020F0502020204030204" pitchFamily="34" charset="0"/>
                <a:cs typeface="Calibri" panose="020F0502020204030204" pitchFamily="34" charset="0"/>
              </a:rPr>
              <a:t> or a </a:t>
            </a:r>
            <a:r>
              <a:rPr lang="en-US" b="1" u="sng" dirty="0">
                <a:latin typeface="Calibri" panose="020F0502020204030204" pitchFamily="34" charset="0"/>
                <a:cs typeface="Calibri" panose="020F0502020204030204" pitchFamily="34" charset="0"/>
                <a:hlinkClick r:id="rId4"/>
              </a:rPr>
              <a:t>man-in-the-middle attack</a:t>
            </a:r>
            <a:r>
              <a:rPr lang="en-US" dirty="0">
                <a:latin typeface="Calibri" panose="020F0502020204030204" pitchFamily="34" charset="0"/>
                <a:cs typeface="Calibri" panose="020F0502020204030204" pitchFamily="34" charset="0"/>
              </a:rPr>
              <a:t>.</a:t>
            </a:r>
          </a:p>
        </p:txBody>
      </p:sp>
      <p:sp>
        <p:nvSpPr>
          <p:cNvPr id="5" name="Rectangle 3"/>
          <p:cNvSpPr>
            <a:spLocks noChangeArrowheads="1"/>
          </p:cNvSpPr>
          <p:nvPr/>
        </p:nvSpPr>
        <p:spPr bwMode="auto">
          <a:xfrm>
            <a:off x="0" y="27909"/>
            <a:ext cx="184731" cy="4013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3174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610B38"/>
              </a:solidFill>
              <a:effectLst/>
              <a:latin typeface="erdana"/>
            </a:endParaRPr>
          </a:p>
        </p:txBody>
      </p:sp>
    </p:spTree>
    <p:extLst>
      <p:ext uri="{BB962C8B-B14F-4D97-AF65-F5344CB8AC3E}">
        <p14:creationId xmlns:p14="http://schemas.microsoft.com/office/powerpoint/2010/main" val="289530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lstStyle/>
          <a:p>
            <a:r>
              <a:rPr lang="en-US" b="1" u="sng" dirty="0"/>
              <a:t>Internet protocols</a:t>
            </a:r>
            <a:endParaRPr lang="en-US" dirty="0"/>
          </a:p>
        </p:txBody>
      </p:sp>
      <p:sp>
        <p:nvSpPr>
          <p:cNvPr id="2" name="Content Placeholder 1"/>
          <p:cNvSpPr>
            <a:spLocks noGrp="1"/>
          </p:cNvSpPr>
          <p:nvPr>
            <p:ph idx="1"/>
          </p:nvPr>
        </p:nvSpPr>
        <p:spPr>
          <a:xfrm>
            <a:off x="531812" y="1676400"/>
            <a:ext cx="11201400" cy="5029200"/>
          </a:xfrm>
        </p:spPr>
        <p:txBody>
          <a:bodyPr/>
          <a:lstStyle/>
          <a:p>
            <a:r>
              <a:rPr lang="en-US" u="sng" dirty="0"/>
              <a:t> </a:t>
            </a:r>
            <a:r>
              <a:rPr lang="en-US" b="1" u="sng" dirty="0"/>
              <a:t>TCP / IP </a:t>
            </a:r>
          </a:p>
          <a:p>
            <a:r>
              <a:rPr lang="en-US" b="1" u="sng" dirty="0"/>
              <a:t>Hyper Text Transfer Protocol (HTTP ) </a:t>
            </a:r>
            <a:endParaRPr lang="en-US" dirty="0"/>
          </a:p>
          <a:p>
            <a:r>
              <a:rPr lang="en-US" b="1" u="sng" dirty="0"/>
              <a:t>POP and POP3: Post Office Protocol (version 3)</a:t>
            </a:r>
            <a:endParaRPr lang="en-US" dirty="0"/>
          </a:p>
          <a:p>
            <a:r>
              <a:rPr lang="en-US" b="1" u="sng" dirty="0"/>
              <a:t>SMTP: Simple Mail Transfer Protocol</a:t>
            </a:r>
            <a:endParaRPr lang="en-US" dirty="0"/>
          </a:p>
          <a:p>
            <a:r>
              <a:rPr lang="en-US" b="1" u="sng" dirty="0"/>
              <a:t>FTP: File Transfer Protocol</a:t>
            </a:r>
            <a:endParaRPr lang="en-US" dirty="0"/>
          </a:p>
          <a:p>
            <a:endParaRPr lang="en-US" dirty="0"/>
          </a:p>
        </p:txBody>
      </p:sp>
    </p:spTree>
    <p:extLst>
      <p:ext uri="{BB962C8B-B14F-4D97-AF65-F5344CB8AC3E}">
        <p14:creationId xmlns:p14="http://schemas.microsoft.com/office/powerpoint/2010/main" val="349780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lstStyle/>
          <a:p>
            <a:r>
              <a:rPr lang="en-US" b="1" u="sng" dirty="0"/>
              <a:t>Uses of Internet </a:t>
            </a:r>
            <a:endParaRPr lang="en-US" dirty="0"/>
          </a:p>
        </p:txBody>
      </p:sp>
      <p:sp>
        <p:nvSpPr>
          <p:cNvPr id="2" name="Content Placeholder 1"/>
          <p:cNvSpPr>
            <a:spLocks noGrp="1"/>
          </p:cNvSpPr>
          <p:nvPr>
            <p:ph idx="1"/>
          </p:nvPr>
        </p:nvSpPr>
        <p:spPr>
          <a:xfrm>
            <a:off x="531812" y="1676400"/>
            <a:ext cx="11201400" cy="5029200"/>
          </a:xfrm>
        </p:spPr>
        <p:txBody>
          <a:bodyPr/>
          <a:lstStyle/>
          <a:p>
            <a:r>
              <a:rPr lang="en-US" b="1" dirty="0"/>
              <a:t>Communication :</a:t>
            </a:r>
            <a:r>
              <a:rPr lang="en-US" dirty="0"/>
              <a:t> </a:t>
            </a:r>
          </a:p>
          <a:p>
            <a:r>
              <a:rPr lang="en-US" b="1" dirty="0"/>
              <a:t>Education :</a:t>
            </a:r>
            <a:endParaRPr lang="en-US" dirty="0"/>
          </a:p>
          <a:p>
            <a:r>
              <a:rPr lang="en-US" b="1" dirty="0"/>
              <a:t>E-Commerce :</a:t>
            </a:r>
            <a:r>
              <a:rPr lang="en-US" dirty="0"/>
              <a:t> </a:t>
            </a:r>
          </a:p>
          <a:p>
            <a:r>
              <a:rPr lang="en-IN" b="1" dirty="0"/>
              <a:t>Current Updates :</a:t>
            </a:r>
            <a:r>
              <a:rPr lang="en-IN" dirty="0"/>
              <a:t> </a:t>
            </a:r>
            <a:endParaRPr lang="en-US" dirty="0"/>
          </a:p>
          <a:p>
            <a:r>
              <a:rPr lang="en-IN" b="1" dirty="0"/>
              <a:t>Corporate Base :</a:t>
            </a:r>
            <a:r>
              <a:rPr lang="en-IN" dirty="0"/>
              <a:t> </a:t>
            </a:r>
            <a:endParaRPr lang="en-US" dirty="0"/>
          </a:p>
          <a:p>
            <a:r>
              <a:rPr lang="en-IN" b="1" dirty="0"/>
              <a:t>Online Banking :</a:t>
            </a:r>
            <a:r>
              <a:rPr lang="en-IN" dirty="0"/>
              <a:t> </a:t>
            </a:r>
            <a:endParaRPr lang="en-US" dirty="0"/>
          </a:p>
          <a:p>
            <a:r>
              <a:rPr lang="en-IN" b="1" dirty="0"/>
              <a:t>Collaboration :</a:t>
            </a:r>
            <a:r>
              <a:rPr lang="en-IN" dirty="0"/>
              <a:t> </a:t>
            </a:r>
            <a:endParaRPr lang="en-US" dirty="0"/>
          </a:p>
          <a:p>
            <a:r>
              <a:rPr lang="en-IN" b="1" dirty="0"/>
              <a:t>Social Networking :</a:t>
            </a:r>
            <a:endParaRPr lang="en-US" dirty="0"/>
          </a:p>
          <a:p>
            <a:r>
              <a:rPr lang="en-IN" b="1" dirty="0"/>
              <a:t>Cashless Transactions :</a:t>
            </a:r>
            <a:r>
              <a:rPr lang="en-IN" dirty="0"/>
              <a:t> </a:t>
            </a:r>
            <a:endParaRPr lang="en-US" dirty="0"/>
          </a:p>
          <a:p>
            <a:pPr marL="45720" indent="0">
              <a:buNone/>
            </a:pPr>
            <a:endParaRPr lang="en-US" dirty="0"/>
          </a:p>
        </p:txBody>
      </p:sp>
    </p:spTree>
    <p:extLst>
      <p:ext uri="{BB962C8B-B14F-4D97-AF65-F5344CB8AC3E}">
        <p14:creationId xmlns:p14="http://schemas.microsoft.com/office/powerpoint/2010/main" val="3430827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lstStyle/>
          <a:p>
            <a:r>
              <a:rPr lang="en-IN" b="1" u="sng" dirty="0"/>
              <a:t>Advantages of Internet:</a:t>
            </a:r>
            <a:endParaRPr lang="en-US" b="1" dirty="0"/>
          </a:p>
        </p:txBody>
      </p:sp>
      <p:sp>
        <p:nvSpPr>
          <p:cNvPr id="2" name="Content Placeholder 1"/>
          <p:cNvSpPr>
            <a:spLocks noGrp="1"/>
          </p:cNvSpPr>
          <p:nvPr>
            <p:ph idx="1"/>
          </p:nvPr>
        </p:nvSpPr>
        <p:spPr>
          <a:xfrm>
            <a:off x="493714" y="1600200"/>
            <a:ext cx="11201400" cy="5486400"/>
          </a:xfrm>
        </p:spPr>
        <p:txBody>
          <a:bodyPr/>
          <a:lstStyle/>
          <a:p>
            <a:r>
              <a:rPr lang="en-US" b="1" dirty="0"/>
              <a:t>Communication :</a:t>
            </a:r>
            <a:r>
              <a:rPr lang="en-US" dirty="0"/>
              <a:t> </a:t>
            </a:r>
          </a:p>
          <a:p>
            <a:r>
              <a:rPr lang="en-IN" b="1" dirty="0"/>
              <a:t>Source of Information :</a:t>
            </a:r>
            <a:endParaRPr lang="en-US" b="1" dirty="0"/>
          </a:p>
          <a:p>
            <a:r>
              <a:rPr lang="en-IN" b="1" dirty="0"/>
              <a:t>Learning :</a:t>
            </a:r>
            <a:endParaRPr lang="en-US" b="1" dirty="0"/>
          </a:p>
          <a:p>
            <a:r>
              <a:rPr lang="en-IN" b="1" dirty="0"/>
              <a:t>Source of Entertainment :</a:t>
            </a:r>
            <a:endParaRPr lang="en-US" b="1" dirty="0"/>
          </a:p>
          <a:p>
            <a:r>
              <a:rPr lang="en-IN" b="1" dirty="0"/>
              <a:t>Social network :</a:t>
            </a:r>
            <a:endParaRPr lang="en-US" b="1" dirty="0"/>
          </a:p>
          <a:p>
            <a:r>
              <a:rPr lang="en-IN" b="1" dirty="0"/>
              <a:t>E-commerce :</a:t>
            </a:r>
            <a:endParaRPr lang="en-US" b="1" dirty="0"/>
          </a:p>
          <a:p>
            <a:r>
              <a:rPr lang="en-IN" b="1" dirty="0"/>
              <a:t>Keep Informed :</a:t>
            </a:r>
            <a:endParaRPr lang="en-US" b="1" dirty="0"/>
          </a:p>
          <a:p>
            <a:pPr marL="45720" indent="0">
              <a:buNone/>
            </a:pPr>
            <a:endParaRPr lang="en-US" dirty="0"/>
          </a:p>
        </p:txBody>
      </p:sp>
    </p:spTree>
    <p:extLst>
      <p:ext uri="{BB962C8B-B14F-4D97-AF65-F5344CB8AC3E}">
        <p14:creationId xmlns:p14="http://schemas.microsoft.com/office/powerpoint/2010/main" val="3363733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IN" b="1" u="sng" dirty="0"/>
              <a:t>Disadvantages of Internet:</a:t>
            </a:r>
            <a:endParaRPr lang="en-US" b="1" dirty="0"/>
          </a:p>
        </p:txBody>
      </p:sp>
      <p:sp>
        <p:nvSpPr>
          <p:cNvPr id="2" name="Content Placeholder 1"/>
          <p:cNvSpPr>
            <a:spLocks noGrp="1"/>
          </p:cNvSpPr>
          <p:nvPr>
            <p:ph idx="1"/>
          </p:nvPr>
        </p:nvSpPr>
        <p:spPr>
          <a:xfrm>
            <a:off x="531812" y="1600200"/>
            <a:ext cx="11201400" cy="5105400"/>
          </a:xfrm>
        </p:spPr>
        <p:txBody>
          <a:bodyPr/>
          <a:lstStyle/>
          <a:p>
            <a:r>
              <a:rPr lang="en-IN" b="1" dirty="0"/>
              <a:t>Information loss:</a:t>
            </a:r>
            <a:endParaRPr lang="en-US" b="1" dirty="0"/>
          </a:p>
          <a:p>
            <a:r>
              <a:rPr lang="en-IN" b="1" dirty="0"/>
              <a:t>Spam:</a:t>
            </a:r>
            <a:endParaRPr lang="en-US" b="1" dirty="0"/>
          </a:p>
          <a:p>
            <a:r>
              <a:rPr lang="en-IN" b="1" dirty="0"/>
              <a:t>Virus attacks:</a:t>
            </a:r>
            <a:endParaRPr lang="en-US" b="1" dirty="0"/>
          </a:p>
          <a:p>
            <a:r>
              <a:rPr lang="en-IN" b="1" dirty="0"/>
              <a:t>Virtual world:</a:t>
            </a:r>
            <a:endParaRPr lang="en-US" b="1" dirty="0"/>
          </a:p>
          <a:p>
            <a:r>
              <a:rPr lang="en-IN" b="1" dirty="0"/>
              <a:t>A Waste of Time:</a:t>
            </a:r>
            <a:endParaRPr lang="en-US" dirty="0"/>
          </a:p>
          <a:p>
            <a:r>
              <a:rPr lang="en-IN" b="1" dirty="0"/>
              <a:t>Not Safe Place For Children:</a:t>
            </a:r>
            <a:endParaRPr lang="en-US" dirty="0"/>
          </a:p>
          <a:p>
            <a:r>
              <a:rPr lang="en-IN" b="1" dirty="0"/>
              <a:t>Privacy Exposure:</a:t>
            </a:r>
            <a:endParaRPr lang="en-US" dirty="0"/>
          </a:p>
          <a:p>
            <a:r>
              <a:rPr lang="en-IN" b="1" dirty="0"/>
              <a:t>Money Frauds:</a:t>
            </a:r>
            <a:endParaRPr lang="en-US" dirty="0"/>
          </a:p>
          <a:p>
            <a:pPr marL="45720" indent="0">
              <a:buNone/>
            </a:pPr>
            <a:endParaRPr lang="en-US" dirty="0"/>
          </a:p>
        </p:txBody>
      </p:sp>
    </p:spTree>
    <p:extLst>
      <p:ext uri="{BB962C8B-B14F-4D97-AF65-F5344CB8AC3E}">
        <p14:creationId xmlns:p14="http://schemas.microsoft.com/office/powerpoint/2010/main" val="246262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IN" b="1" u="sng" dirty="0"/>
              <a:t>Types of Internet Connection:</a:t>
            </a:r>
            <a:endParaRPr lang="en-US" dirty="0"/>
          </a:p>
        </p:txBody>
      </p:sp>
      <p:sp>
        <p:nvSpPr>
          <p:cNvPr id="2" name="Content Placeholder 1"/>
          <p:cNvSpPr>
            <a:spLocks noGrp="1"/>
          </p:cNvSpPr>
          <p:nvPr>
            <p:ph idx="1"/>
          </p:nvPr>
        </p:nvSpPr>
        <p:spPr>
          <a:xfrm>
            <a:off x="531812" y="1524000"/>
            <a:ext cx="11201400" cy="5181600"/>
          </a:xfrm>
        </p:spPr>
        <p:txBody>
          <a:bodyPr>
            <a:normAutofit lnSpcReduction="10000"/>
          </a:bodyPr>
          <a:lstStyle/>
          <a:p>
            <a:pPr lvl="0"/>
            <a:r>
              <a:rPr lang="en-IN" dirty="0"/>
              <a:t>Dial-up Connection</a:t>
            </a:r>
            <a:endParaRPr lang="en-US" dirty="0"/>
          </a:p>
          <a:p>
            <a:pPr lvl="0"/>
            <a:r>
              <a:rPr lang="en-IN" dirty="0"/>
              <a:t>ISDN</a:t>
            </a:r>
            <a:endParaRPr lang="en-US" dirty="0"/>
          </a:p>
          <a:p>
            <a:pPr lvl="0"/>
            <a:r>
              <a:rPr lang="en-IN" dirty="0"/>
              <a:t>DSL</a:t>
            </a:r>
            <a:endParaRPr lang="en-US" dirty="0"/>
          </a:p>
          <a:p>
            <a:pPr lvl="0"/>
            <a:r>
              <a:rPr lang="en-IN" dirty="0"/>
              <a:t>Cable TV Internet connections</a:t>
            </a:r>
            <a:endParaRPr lang="en-US" dirty="0"/>
          </a:p>
          <a:p>
            <a:pPr lvl="0"/>
            <a:r>
              <a:rPr lang="en-IN" dirty="0"/>
              <a:t>Satellite Internet connections</a:t>
            </a:r>
            <a:endParaRPr lang="en-US" dirty="0"/>
          </a:p>
          <a:p>
            <a:pPr lvl="0"/>
            <a:r>
              <a:rPr lang="en-IN" dirty="0"/>
              <a:t>Wireless Internet Connections</a:t>
            </a:r>
            <a:endParaRPr lang="en-US" dirty="0"/>
          </a:p>
          <a:p>
            <a:r>
              <a:rPr lang="en-IN" dirty="0"/>
              <a:t>Fiber</a:t>
            </a:r>
            <a:endParaRPr lang="en-US" dirty="0"/>
          </a:p>
          <a:p>
            <a:r>
              <a:rPr lang="en-US" dirty="0"/>
              <a:t>Cellular technology</a:t>
            </a:r>
          </a:p>
          <a:p>
            <a:r>
              <a:rPr lang="en-IN" dirty="0"/>
              <a:t>Hotspot</a:t>
            </a:r>
            <a:endParaRPr lang="en-US" dirty="0"/>
          </a:p>
          <a:p>
            <a:r>
              <a:rPr lang="en-IN" dirty="0"/>
              <a:t>Broadband</a:t>
            </a:r>
            <a:endParaRPr lang="en-US" dirty="0"/>
          </a:p>
          <a:p>
            <a:endParaRPr lang="en-US" dirty="0"/>
          </a:p>
          <a:p>
            <a:endParaRPr lang="en-US" dirty="0"/>
          </a:p>
        </p:txBody>
      </p:sp>
    </p:spTree>
    <p:extLst>
      <p:ext uri="{BB962C8B-B14F-4D97-AF65-F5344CB8AC3E}">
        <p14:creationId xmlns:p14="http://schemas.microsoft.com/office/powerpoint/2010/main" val="16021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chemeClr val="bg1"/>
            </a:gs>
            <a:gs pos="42000">
              <a:schemeClr val="bg2"/>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17614" y="274638"/>
            <a:ext cx="9753600" cy="792162"/>
          </a:xfrm>
        </p:spPr>
        <p:txBody>
          <a:bodyPr>
            <a:normAutofit/>
          </a:bodyPr>
          <a:lstStyle/>
          <a:p>
            <a:r>
              <a:rPr lang="en-US" b="1" u="sng" dirty="0"/>
              <a:t>Internet Addressing :            </a:t>
            </a:r>
            <a:endParaRPr lang="en-US" dirty="0"/>
          </a:p>
        </p:txBody>
      </p:sp>
      <p:sp>
        <p:nvSpPr>
          <p:cNvPr id="2" name="Content Placeholder 1"/>
          <p:cNvSpPr>
            <a:spLocks noGrp="1"/>
          </p:cNvSpPr>
          <p:nvPr>
            <p:ph idx="1"/>
          </p:nvPr>
        </p:nvSpPr>
        <p:spPr>
          <a:xfrm>
            <a:off x="531812" y="1524000"/>
            <a:ext cx="11201400" cy="5181600"/>
          </a:xfrm>
        </p:spPr>
        <p:txBody>
          <a:bodyPr/>
          <a:lstStyle/>
          <a:p>
            <a:r>
              <a:rPr lang="en-US" dirty="0"/>
              <a:t>Every computer connected to the Internet is identified by a unique address which helps in locating a computer on the Internet.</a:t>
            </a:r>
          </a:p>
          <a:p>
            <a:r>
              <a:rPr lang="en-US" dirty="0"/>
              <a:t>There are two types of addresses.</a:t>
            </a:r>
          </a:p>
          <a:p>
            <a:pPr marL="502920" indent="-457200">
              <a:buAutoNum type="arabicParenBoth"/>
            </a:pPr>
            <a:r>
              <a:rPr lang="en-US" dirty="0"/>
              <a:t>Domain Names		</a:t>
            </a:r>
          </a:p>
          <a:p>
            <a:pPr marL="502920" indent="-457200">
              <a:buAutoNum type="arabicParenBoth"/>
            </a:pPr>
            <a:r>
              <a:rPr lang="en-US" dirty="0"/>
              <a:t>IP Addresses</a:t>
            </a:r>
          </a:p>
          <a:p>
            <a:pPr marL="45720" indent="0">
              <a:buNone/>
            </a:pPr>
            <a:endParaRPr lang="en-US" dirty="0"/>
          </a:p>
          <a:p>
            <a:endParaRPr lang="en-US" dirty="0"/>
          </a:p>
        </p:txBody>
      </p:sp>
    </p:spTree>
    <p:extLst>
      <p:ext uri="{BB962C8B-B14F-4D97-AF65-F5344CB8AC3E}">
        <p14:creationId xmlns:p14="http://schemas.microsoft.com/office/powerpoint/2010/main" val="94969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count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1">
          <a:schemeClr val="accent1"/>
        </a:lnRef>
        <a:fillRef idx="2">
          <a:schemeClr val="accent1"/>
        </a:fillRef>
        <a:effectRef idx="1">
          <a:schemeClr val="accent1"/>
        </a:effectRef>
        <a:fontRef idx="minor">
          <a:schemeClr val="dk1"/>
        </a:fontRef>
      </a:style>
    </a:spDef>
    <a:lnDef>
      <a:spPr>
        <a:ln/>
      </a:spPr>
      <a:bodyPr/>
      <a:lstStyle/>
      <a:style>
        <a:lnRef idx="3">
          <a:schemeClr val="accent1"/>
        </a:lnRef>
        <a:fillRef idx="0">
          <a:schemeClr val="accent1"/>
        </a:fillRef>
        <a:effectRef idx="2">
          <a:schemeClr val="accent1"/>
        </a:effectRef>
        <a:fontRef idx="minor">
          <a:schemeClr val="tx1"/>
        </a:fontRef>
      </a:style>
    </a:lnDef>
    <a:txDef>
      <a:spPr>
        <a:noFill/>
        <a:ln>
          <a:solidFill>
            <a:schemeClr val="bg2"/>
          </a:solidFill>
        </a:ln>
      </a:spPr>
      <a:bodyPr wrap="none" rtlCol="0">
        <a:spAutoFit/>
      </a:bodyPr>
      <a:lstStyle>
        <a:defPPr>
          <a:lnSpc>
            <a:spcPct val="90000"/>
          </a:lnSpc>
          <a:defRPr sz="2400" dirty="0" err="1" smtClean="0"/>
        </a:defPPr>
      </a:lstStyle>
    </a:txDef>
  </a:objectDefaults>
  <a:extraClrSchemeLst/>
  <a:extLst>
    <a:ext uri="{05A4C25C-085E-4340-85A3-A5531E510DB2}">
      <thm15:themeFamily xmlns:thm15="http://schemas.microsoft.com/office/thememl/2012/main" name="World country report presentation.potx" id="{FF082492-D6CE-444E-B3E8-FB131EDFAC53}" vid="{71BD5CC8-96B3-46A6-8835-37741E8965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country report presentation</Template>
  <TotalTime>1247</TotalTime>
  <Words>3330</Words>
  <Application>Microsoft Office PowerPoint</Application>
  <PresentationFormat>Custom</PresentationFormat>
  <Paragraphs>326</Paragraphs>
  <Slides>36</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erdana</vt:lpstr>
      <vt:lpstr>Times New Roman</vt:lpstr>
      <vt:lpstr>World country report presentation</vt:lpstr>
      <vt:lpstr>INTERNET</vt:lpstr>
      <vt:lpstr>Internet</vt:lpstr>
      <vt:lpstr>Intranet  &amp; extranet</vt:lpstr>
      <vt:lpstr>Internet protocols</vt:lpstr>
      <vt:lpstr>Uses of Internet </vt:lpstr>
      <vt:lpstr>Advantages of Internet:</vt:lpstr>
      <vt:lpstr>Disadvantages of Internet:</vt:lpstr>
      <vt:lpstr>Types of Internet Connection:</vt:lpstr>
      <vt:lpstr>Internet Addressing :            </vt:lpstr>
      <vt:lpstr>Domain Names System(DNS) :-</vt:lpstr>
      <vt:lpstr>PowerPoint Presentation</vt:lpstr>
      <vt:lpstr>IP Addressing</vt:lpstr>
      <vt:lpstr>Internet Terminology ;-</vt:lpstr>
      <vt:lpstr>Services Provided by the Internet</vt:lpstr>
      <vt:lpstr>PowerPoint Presentation</vt:lpstr>
      <vt:lpstr>PowerPoint Presentation</vt:lpstr>
      <vt:lpstr>PowerPoint Presentation</vt:lpstr>
      <vt:lpstr>PowerPoint Presentation</vt:lpstr>
      <vt:lpstr>PowerPoint Presentation</vt:lpstr>
      <vt:lpstr>Cyber crime</vt:lpstr>
      <vt:lpstr>Types of Cyber crime</vt:lpstr>
      <vt:lpstr>Types of Cyber crime</vt:lpstr>
      <vt:lpstr>Types of Cyber crime</vt:lpstr>
      <vt:lpstr>Types of Cyber crime</vt:lpstr>
      <vt:lpstr>Types of Cyber crime</vt:lpstr>
      <vt:lpstr>Types of Cyber crime</vt:lpstr>
      <vt:lpstr>PowerPoint Presentation</vt:lpstr>
      <vt:lpstr>PowerPoint Presentation</vt:lpstr>
      <vt:lpstr>IT ACT 2000</vt:lpstr>
      <vt:lpstr>Types of Hackers</vt:lpstr>
      <vt:lpstr>Types of Hackers</vt:lpstr>
      <vt:lpstr>Types of Hackers</vt:lpstr>
      <vt:lpstr>Types of Hackers</vt:lpstr>
      <vt:lpstr>Types of Hackers</vt:lpstr>
      <vt:lpstr>Types of Hackers</vt:lpstr>
      <vt:lpstr>Types of Hackers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dc:title>
  <dc:creator>OM SAI</dc:creator>
  <cp:lastModifiedBy>principal st joseph college satpale</cp:lastModifiedBy>
  <cp:revision>22</cp:revision>
  <dcterms:created xsi:type="dcterms:W3CDTF">2020-12-01T06:18:47Z</dcterms:created>
  <dcterms:modified xsi:type="dcterms:W3CDTF">2022-07-12T04:33:44Z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