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72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5" r:id="rId14"/>
    <p:sldId id="284" r:id="rId15"/>
    <p:sldId id="286" r:id="rId16"/>
    <p:sldId id="287" r:id="rId17"/>
    <p:sldId id="28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6" autoAdjust="0"/>
    <p:restoredTop sz="94660"/>
  </p:normalViewPr>
  <p:slideViewPr>
    <p:cSldViewPr snapToGrid="0">
      <p:cViewPr varScale="1">
        <p:scale>
          <a:sx n="67" d="100"/>
          <a:sy n="67" d="100"/>
        </p:scale>
        <p:origin x="4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D4573-58E7-4156-A133-2731F5F8D1A6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B0CF2-7F87-4E02-A248-870047730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Rectangle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Straight Connector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1D30-C0A0-4124-A783-34D9F15FA0FE}" type="datetime1">
              <a:rPr lang="en-US" smtClean="0"/>
              <a:t>11/28/2020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5871-AB0F-4B3D-8861-97E78CB7B47E}" type="datetime1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8406-4C3F-4F3E-80BD-A22568EA37EB}" type="datetime1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8077-7188-48C5-8679-2287FAC952E9}" type="datetime1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B740-6776-4EE9-99FD-96D592FA5A23}" type="datetime1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BD99-6FFD-46C5-B5E2-43A34BDA2566}" type="datetime1">
              <a:rPr lang="en-US" smtClean="0"/>
              <a:t>11/28/2020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678E-214C-4CF8-97C7-95015FB02960}" type="datetime1">
              <a:rPr lang="en-US" smtClean="0"/>
              <a:t>11/28/2020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660E0-FA77-4473-A859-74127B089143}" type="datetime1">
              <a:rPr lang="en-US" smtClean="0"/>
              <a:t>11/28/2020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D7B8-9F07-4899-827D-5F3CFDDEB574}" type="datetime1">
              <a:rPr lang="en-US" smtClean="0"/>
              <a:t>11/28/2020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97C5C-1CD1-417D-A89C-14747F5222C7}" type="datetime1">
              <a:rPr lang="en-US" smtClean="0"/>
              <a:t>11/28/2020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9EFBB-CFA1-4AA8-9123-F0B52DBD84FE}" type="datetime1">
              <a:rPr lang="en-US" smtClean="0"/>
              <a:t>11/28/2020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Rectangle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Freeform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  <p:sp>
              <p:nvSpPr>
                <p:cNvPr id="33" name="Freeform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</p:grpSp>
        </p:grpSp>
      </p:grp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fld id="{61146459-E3C3-4969-9224-5ED50B492D17}" type="datetime1">
              <a:rPr lang="en-US" smtClean="0"/>
              <a:pPr/>
              <a:t>11/28/2020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Statistics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99" y="924674"/>
            <a:ext cx="11359793" cy="5399926"/>
          </a:xfrm>
        </p:spPr>
        <p:txBody>
          <a:bodyPr>
            <a:normAutofit/>
          </a:bodyPr>
          <a:lstStyle/>
          <a:p>
            <a:r>
              <a:rPr lang="en-US" dirty="0"/>
              <a:t>Variables can be classified as </a:t>
            </a:r>
            <a:endParaRPr lang="en-US" dirty="0" smtClean="0"/>
          </a:p>
          <a:p>
            <a:pPr lvl="1"/>
            <a:r>
              <a:rPr lang="en-US" b="1" dirty="0" smtClean="0"/>
              <a:t>Qualitative</a:t>
            </a:r>
            <a:r>
              <a:rPr lang="en-US" dirty="0"/>
              <a:t> </a:t>
            </a:r>
            <a:endParaRPr lang="en-US" dirty="0" smtClean="0"/>
          </a:p>
          <a:p>
            <a:pPr lvl="1"/>
            <a:r>
              <a:rPr lang="en-US" dirty="0" smtClean="0"/>
              <a:t>Q</a:t>
            </a:r>
            <a:r>
              <a:rPr lang="en-US" b="1" dirty="0" smtClean="0"/>
              <a:t>uantitative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b="1" dirty="0" smtClean="0"/>
              <a:t>Qualitative</a:t>
            </a:r>
            <a:r>
              <a:rPr lang="en-US" dirty="0" smtClean="0"/>
              <a:t>. Qualitative variables take on values that are names or labels. The color of a ball (e.g., red, green, blue) or Honesty, Beauty  would be examples of qualitative or categorical variables.</a:t>
            </a:r>
          </a:p>
          <a:p>
            <a:r>
              <a:rPr lang="en-US" b="1" dirty="0" smtClean="0"/>
              <a:t>Quantitative</a:t>
            </a:r>
            <a:r>
              <a:rPr lang="en-US" dirty="0"/>
              <a:t>. Quantitative variables are </a:t>
            </a:r>
            <a:r>
              <a:rPr lang="en-US" b="1" dirty="0"/>
              <a:t>numeric</a:t>
            </a:r>
            <a:r>
              <a:rPr lang="en-US" dirty="0"/>
              <a:t>. They represent a </a:t>
            </a:r>
            <a:r>
              <a:rPr lang="en-US" b="1" dirty="0"/>
              <a:t>measurable</a:t>
            </a:r>
            <a:r>
              <a:rPr lang="en-US" dirty="0"/>
              <a:t> quantity. For example, </a:t>
            </a:r>
            <a:r>
              <a:rPr lang="en-US" dirty="0" smtClean="0"/>
              <a:t>Population </a:t>
            </a:r>
            <a:r>
              <a:rPr lang="en-US" dirty="0"/>
              <a:t>of a city, </a:t>
            </a:r>
            <a:r>
              <a:rPr lang="en-US" dirty="0" smtClean="0"/>
              <a:t>Income, Expenditure, Age, Marks would </a:t>
            </a:r>
            <a:r>
              <a:rPr lang="en-US" dirty="0"/>
              <a:t>be a quantitative variable.</a:t>
            </a:r>
          </a:p>
          <a:p>
            <a:r>
              <a:rPr lang="en-US" dirty="0"/>
              <a:t>In algebraic equations, quantitative variables are represented by symbols (e.g., </a:t>
            </a:r>
            <a:r>
              <a:rPr lang="en-US" i="1" dirty="0"/>
              <a:t>x</a:t>
            </a:r>
            <a:r>
              <a:rPr lang="en-US" dirty="0"/>
              <a:t>, </a:t>
            </a:r>
            <a:r>
              <a:rPr lang="en-US" i="1" dirty="0"/>
              <a:t>y</a:t>
            </a:r>
            <a:r>
              <a:rPr lang="en-US" dirty="0"/>
              <a:t>, or </a:t>
            </a:r>
            <a:r>
              <a:rPr lang="en-US" i="1" dirty="0"/>
              <a:t>z</a:t>
            </a:r>
            <a:r>
              <a:rPr lang="en-US" dirty="0"/>
              <a:t>).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64938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334219"/>
            <a:ext cx="10972800" cy="1143000"/>
          </a:xfrm>
        </p:spPr>
        <p:txBody>
          <a:bodyPr/>
          <a:lstStyle/>
          <a:p>
            <a:r>
              <a:rPr lang="en-IN" dirty="0"/>
              <a:t>Quantitative variables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561672"/>
            <a:ext cx="10972800" cy="4762928"/>
          </a:xfrm>
        </p:spPr>
        <p:txBody>
          <a:bodyPr>
            <a:normAutofit/>
          </a:bodyPr>
          <a:lstStyle/>
          <a:p>
            <a:r>
              <a:rPr lang="en-US" dirty="0" smtClean="0"/>
              <a:t>It can </a:t>
            </a:r>
            <a:r>
              <a:rPr lang="en-US" dirty="0"/>
              <a:t>be further classified as </a:t>
            </a:r>
            <a:endParaRPr lang="en-US" dirty="0" smtClean="0"/>
          </a:p>
          <a:p>
            <a:pPr lvl="1"/>
            <a:r>
              <a:rPr lang="en-US" b="1" dirty="0" smtClean="0"/>
              <a:t>Discrete Variable </a:t>
            </a:r>
          </a:p>
          <a:p>
            <a:pPr lvl="1"/>
            <a:r>
              <a:rPr lang="en-US" b="1" dirty="0" smtClean="0"/>
              <a:t>Continuous Variable</a:t>
            </a:r>
            <a:r>
              <a:rPr lang="en-US" dirty="0" smtClean="0"/>
              <a:t>. </a:t>
            </a:r>
          </a:p>
          <a:p>
            <a:pPr marL="393192" lvl="1" indent="0">
              <a:buNone/>
            </a:pPr>
            <a:endParaRPr lang="en-US" dirty="0" smtClean="0"/>
          </a:p>
          <a:p>
            <a:pPr marL="393192" lvl="1" indent="0">
              <a:buNone/>
            </a:pPr>
            <a:r>
              <a:rPr lang="en-US" b="1" dirty="0" smtClean="0"/>
              <a:t>Discrete Variable :- </a:t>
            </a:r>
            <a:r>
              <a:rPr lang="en-US" dirty="0" smtClean="0"/>
              <a:t>A  variable that takes only particular values is called Discrete Variable. </a:t>
            </a:r>
          </a:p>
          <a:p>
            <a:pPr marL="393192" lvl="1" indent="0">
              <a:buNone/>
            </a:pPr>
            <a:r>
              <a:rPr lang="en-US" dirty="0" smtClean="0"/>
              <a:t>E.g. No. of children in family, No. of Employees in a Company, No of students in a class</a:t>
            </a:r>
          </a:p>
          <a:p>
            <a:pPr marL="393192" lvl="1" indent="0">
              <a:buNone/>
            </a:pPr>
            <a:r>
              <a:rPr lang="en-US" b="1" dirty="0"/>
              <a:t>Continuous Variable </a:t>
            </a:r>
            <a:r>
              <a:rPr lang="en-US" b="1" dirty="0" smtClean="0"/>
              <a:t>:- </a:t>
            </a:r>
            <a:r>
              <a:rPr lang="en-US" dirty="0" smtClean="0"/>
              <a:t>If </a:t>
            </a:r>
            <a:r>
              <a:rPr lang="en-US" dirty="0"/>
              <a:t>a variable can take on any value between its minimum value and its maximum value, it is called a continuous </a:t>
            </a:r>
            <a:r>
              <a:rPr lang="en-US" dirty="0" smtClean="0"/>
              <a:t>variable.</a:t>
            </a:r>
            <a:endParaRPr lang="en-IN" dirty="0"/>
          </a:p>
          <a:p>
            <a:pPr marL="393192" lvl="1" indent="0">
              <a:buNone/>
            </a:pPr>
            <a:r>
              <a:rPr lang="en-US" dirty="0" smtClean="0"/>
              <a:t>E.g. Height, Income, Expenditure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80494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>
              <a:xfrm>
                <a:off x="609600" y="995737"/>
                <a:ext cx="10972800" cy="5862263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Class Interval</a:t>
                </a:r>
              </a:p>
              <a:p>
                <a:pPr lvl="1"/>
                <a:r>
                  <a:rPr lang="en-US" dirty="0">
                    <a:solidFill>
                      <a:srgbClr val="333333"/>
                    </a:solidFill>
                    <a:latin typeface="Helvetica Neue"/>
                  </a:rPr>
                  <a:t>While arranging large amount of data </a:t>
                </a:r>
                <a:r>
                  <a:rPr lang="en-US" dirty="0">
                    <a:solidFill>
                      <a:srgbClr val="333333"/>
                    </a:solidFill>
                    <a:latin typeface="MathJax_Math-italic"/>
                  </a:rPr>
                  <a:t>in statistics</a:t>
                </a:r>
                <a:r>
                  <a:rPr lang="en-US" dirty="0">
                    <a:solidFill>
                      <a:srgbClr val="333333"/>
                    </a:solidFill>
                    <a:latin typeface="Helvetica Neue"/>
                  </a:rPr>
                  <a:t>, they are grouped into different classes to get an idea of the distribution, and the range of such class of data is called the Class Interval.</a:t>
                </a:r>
              </a:p>
              <a:p>
                <a:r>
                  <a:rPr lang="en-US" dirty="0" smtClean="0"/>
                  <a:t>Class Limit</a:t>
                </a:r>
              </a:p>
              <a:p>
                <a:pPr lvl="1"/>
                <a:r>
                  <a:rPr lang="en-US" dirty="0"/>
                  <a:t>The ends of a class interval are called class </a:t>
                </a:r>
                <a:r>
                  <a:rPr lang="en-US" dirty="0" smtClean="0"/>
                  <a:t>limits</a:t>
                </a:r>
              </a:p>
              <a:p>
                <a:pPr lvl="1"/>
                <a:r>
                  <a:rPr lang="en-US" dirty="0" smtClean="0"/>
                  <a:t>E.g. A class Interval </a:t>
                </a:r>
                <a:r>
                  <a:rPr lang="en-US" b="1" dirty="0" smtClean="0"/>
                  <a:t>10-20 </a:t>
                </a:r>
                <a:r>
                  <a:rPr lang="en-US" dirty="0" smtClean="0"/>
                  <a:t> have </a:t>
                </a:r>
              </a:p>
              <a:p>
                <a:pPr lvl="1"/>
                <a:r>
                  <a:rPr lang="en-US" b="1" dirty="0" smtClean="0"/>
                  <a:t>10 as Lower Limit and 20 as Upper Limit</a:t>
                </a:r>
              </a:p>
              <a:p>
                <a:pPr marL="266700" lvl="1" indent="-266700"/>
                <a:r>
                  <a:rPr lang="en-US" sz="2600" dirty="0" smtClean="0"/>
                  <a:t>Class </a:t>
                </a:r>
                <a:r>
                  <a:rPr lang="en-US" sz="2600" dirty="0"/>
                  <a:t>Mark </a:t>
                </a:r>
                <a:endParaRPr lang="en-US" sz="2600" dirty="0" smtClean="0"/>
              </a:p>
              <a:p>
                <a:pPr marL="541020" lvl="2" indent="-266700"/>
                <a:r>
                  <a:rPr lang="en-US" sz="2500" dirty="0" smtClean="0"/>
                  <a:t>The </a:t>
                </a:r>
                <a:r>
                  <a:rPr lang="en-US" sz="2500" dirty="0"/>
                  <a:t>middle </a:t>
                </a:r>
                <a:r>
                  <a:rPr lang="en-US" sz="2500" dirty="0" smtClean="0"/>
                  <a:t>or mid point of </a:t>
                </a:r>
                <a:r>
                  <a:rPr lang="en-US" sz="2500" dirty="0"/>
                  <a:t>an interval is called a class mark</a:t>
                </a:r>
                <a:r>
                  <a:rPr lang="en-US" sz="2500" dirty="0" smtClean="0"/>
                  <a:t>.</a:t>
                </a:r>
              </a:p>
              <a:p>
                <a:pPr marL="541020" lvl="2" indent="-266700"/>
                <a:r>
                  <a:rPr lang="en-US" sz="2500" dirty="0" smtClean="0"/>
                  <a:t>Class mark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5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500" b="0" i="1" smtClean="0">
                            <a:latin typeface="Cambria Math" panose="02040503050406030204" pitchFamily="18" charset="0"/>
                          </a:rPr>
                          <m:t>𝐿𝑜𝑤𝑒𝑟</m:t>
                        </m:r>
                        <m:r>
                          <a:rPr lang="en-US" sz="25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500" b="0" i="1" smtClean="0">
                            <a:latin typeface="Cambria Math" panose="02040503050406030204" pitchFamily="18" charset="0"/>
                          </a:rPr>
                          <m:t>𝐿𝑖𝑚𝑖𝑡</m:t>
                        </m:r>
                        <m:r>
                          <a:rPr lang="en-US" sz="25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500" b="0" i="1" smtClean="0">
                            <a:latin typeface="Cambria Math" panose="02040503050406030204" pitchFamily="18" charset="0"/>
                          </a:rPr>
                          <m:t>𝑈𝑝𝑝𝑒𝑟</m:t>
                        </m:r>
                        <m:r>
                          <a:rPr lang="en-US" sz="25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500" b="0" i="1" smtClean="0">
                            <a:latin typeface="Cambria Math" panose="02040503050406030204" pitchFamily="18" charset="0"/>
                          </a:rPr>
                          <m:t>𝐿𝑖𝑚𝑖𝑡</m:t>
                        </m:r>
                      </m:num>
                      <m:den>
                        <m:r>
                          <a:rPr lang="en-US" sz="25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5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5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500" b="0" i="1" smtClean="0">
                            <a:latin typeface="Cambria Math" panose="02040503050406030204" pitchFamily="18" charset="0"/>
                          </a:rPr>
                          <m:t>10+20 </m:t>
                        </m:r>
                      </m:num>
                      <m:den>
                        <m:r>
                          <a:rPr lang="en-US" sz="25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500" b="0" i="0" smtClean="0">
                        <a:latin typeface="Cambria Math" panose="02040503050406030204" pitchFamily="18" charset="0"/>
                      </a:rPr>
                      <m:t> = </m:t>
                    </m:r>
                    <m:f>
                      <m:fPr>
                        <m:ctrlPr>
                          <a:rPr lang="en-US" sz="25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500" b="0" i="1" dirty="0" smtClean="0">
                            <a:latin typeface="Cambria Math" panose="02040503050406030204" pitchFamily="18" charset="0"/>
                          </a:rPr>
                          <m:t>30</m:t>
                        </m:r>
                      </m:num>
                      <m:den>
                        <m:r>
                          <a:rPr lang="en-US" sz="25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500" dirty="0" smtClean="0"/>
                  <a:t> = </a:t>
                </a:r>
                <a14:m>
                  <m:oMath xmlns:m="http://schemas.openxmlformats.org/officeDocument/2006/math">
                    <m:r>
                      <a:rPr lang="en-US" sz="2500" b="1" i="1" smtClean="0">
                        <a:latin typeface="Cambria Math" panose="02040503050406030204" pitchFamily="18" charset="0"/>
                      </a:rPr>
                      <m:t>𝟏𝟓</m:t>
                    </m:r>
                  </m:oMath>
                </a14:m>
                <a:endParaRPr lang="en-US" sz="2500" b="1" dirty="0" smtClean="0"/>
              </a:p>
              <a:p>
                <a:pPr marL="541020" lvl="2" indent="-266700"/>
                <a:endParaRPr lang="en-IN" sz="2300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995737"/>
                <a:ext cx="10972800" cy="5862263"/>
              </a:xfrm>
              <a:blipFill rotWithShape="0">
                <a:blip r:embed="rId2"/>
                <a:stretch>
                  <a:fillRect l="-667" t="-936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785972" y="2030374"/>
            <a:ext cx="1006524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solidFill>
                <a:srgbClr val="333333"/>
              </a:solidFill>
              <a:latin typeface="Helvetica Neue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02231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>
              <a:xfrm>
                <a:off x="599325" y="1078787"/>
                <a:ext cx="10972800" cy="5862263"/>
              </a:xfrm>
            </p:spPr>
            <p:txBody>
              <a:bodyPr>
                <a:normAutofit/>
              </a:bodyPr>
              <a:lstStyle/>
              <a:p>
                <a:pPr marL="274320" lvl="2" indent="0">
                  <a:buNone/>
                </a:pPr>
                <a:endParaRPr lang="en-US" sz="2500" b="1" dirty="0"/>
              </a:p>
              <a:p>
                <a:pPr marL="266700" lvl="1" indent="-266700"/>
                <a:r>
                  <a:rPr lang="en-US" sz="2600" dirty="0" smtClean="0"/>
                  <a:t>Class  Width</a:t>
                </a:r>
                <a:endParaRPr lang="en-US" sz="2600" dirty="0"/>
              </a:p>
              <a:p>
                <a:pPr marL="541020" lvl="2" indent="-266700"/>
                <a:r>
                  <a:rPr lang="en-US" sz="2500" dirty="0" smtClean="0"/>
                  <a:t>It is the difference of the lower limit of successive classes.</a:t>
                </a:r>
              </a:p>
              <a:p>
                <a:pPr marL="541020" lvl="2" indent="-266700"/>
                <a:r>
                  <a:rPr lang="en-US" sz="2800" dirty="0"/>
                  <a:t>It is not the difference between the upper and lower limits of the same class.</a:t>
                </a:r>
                <a:endParaRPr lang="en-US" sz="2500" dirty="0" smtClean="0"/>
              </a:p>
              <a:p>
                <a:pPr marL="541020" lvl="2" indent="-266700"/>
                <a:r>
                  <a:rPr lang="en-US" sz="2500" dirty="0" smtClean="0"/>
                  <a:t>E.g. </a:t>
                </a:r>
                <a:r>
                  <a:rPr lang="en-US" sz="3200" dirty="0" smtClean="0">
                    <a:solidFill>
                      <a:srgbClr val="FF0000"/>
                    </a:solidFill>
                  </a:rPr>
                  <a:t>10</a:t>
                </a:r>
                <a:r>
                  <a:rPr lang="en-US" sz="3200" dirty="0" smtClean="0"/>
                  <a:t>-20, </a:t>
                </a:r>
                <a:r>
                  <a:rPr lang="en-US" sz="3200" dirty="0" smtClean="0">
                    <a:solidFill>
                      <a:srgbClr val="FF0000"/>
                    </a:solidFill>
                  </a:rPr>
                  <a:t>20</a:t>
                </a:r>
                <a:r>
                  <a:rPr lang="en-US" sz="3200" dirty="0" smtClean="0"/>
                  <a:t>-30, </a:t>
                </a:r>
                <a:r>
                  <a:rPr lang="en-US" sz="3200" dirty="0" smtClean="0">
                    <a:solidFill>
                      <a:srgbClr val="FF0000"/>
                    </a:solidFill>
                  </a:rPr>
                  <a:t>30</a:t>
                </a:r>
                <a:r>
                  <a:rPr lang="en-US" sz="3200" dirty="0" smtClean="0"/>
                  <a:t>-40, </a:t>
                </a:r>
                <a:r>
                  <a:rPr lang="en-US" sz="3200" dirty="0" smtClean="0">
                    <a:solidFill>
                      <a:srgbClr val="FF0000"/>
                    </a:solidFill>
                  </a:rPr>
                  <a:t>40</a:t>
                </a:r>
                <a:r>
                  <a:rPr lang="en-US" sz="3200" dirty="0" smtClean="0"/>
                  <a:t>-50</a:t>
                </a:r>
                <a:endParaRPr lang="en-US" sz="3200" dirty="0"/>
              </a:p>
              <a:p>
                <a:pPr marL="541020" lvl="2" indent="-266700"/>
                <a:r>
                  <a:rPr lang="en-US" sz="2500" dirty="0"/>
                  <a:t>Class </a:t>
                </a:r>
                <a:r>
                  <a:rPr lang="en-US" sz="2500" dirty="0" smtClean="0"/>
                  <a:t>Width = </a:t>
                </a:r>
                <a14:m>
                  <m:oMath xmlns:m="http://schemas.openxmlformats.org/officeDocument/2006/math">
                    <m:r>
                      <a:rPr lang="en-US" sz="250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500" b="0" i="1" smtClean="0">
                        <a:latin typeface="Cambria Math" panose="02040503050406030204" pitchFamily="18" charset="0"/>
                      </a:rPr>
                      <m:t>0−10=10</m:t>
                    </m:r>
                  </m:oMath>
                </a14:m>
                <a:endParaRPr lang="en-IN" sz="2300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99325" y="1078787"/>
                <a:ext cx="10972800" cy="5862263"/>
              </a:xfrm>
              <a:blipFill rotWithShape="0">
                <a:blip r:embed="rId2"/>
                <a:stretch>
                  <a:fillRect l="-556" r="-556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785972" y="2030374"/>
            <a:ext cx="1006524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solidFill>
                <a:srgbClr val="333333"/>
              </a:solidFill>
              <a:latin typeface="Helvetica Neue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37344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462337"/>
            <a:ext cx="10972800" cy="5862263"/>
          </a:xfrm>
        </p:spPr>
        <p:txBody>
          <a:bodyPr>
            <a:normAutofit/>
          </a:bodyPr>
          <a:lstStyle/>
          <a:p>
            <a:r>
              <a:rPr lang="en-US" dirty="0" smtClean="0"/>
              <a:t>Example of Class Interval </a:t>
            </a:r>
            <a:endParaRPr lang="en-IN" sz="2300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785972" y="2030374"/>
            <a:ext cx="1006524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solidFill>
                <a:srgbClr val="333333"/>
              </a:solidFill>
              <a:latin typeface="Helvetica Neue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pic>
        <p:nvPicPr>
          <p:cNvPr id="5122" name="Picture 2" descr="examples of Class Interv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5667" y="908007"/>
            <a:ext cx="5967002" cy="477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089061" y="5665613"/>
            <a:ext cx="100789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333333"/>
                </a:solidFill>
                <a:latin typeface="Helvetica Neue"/>
              </a:rPr>
              <a:t>In </a:t>
            </a:r>
            <a:r>
              <a:rPr lang="en-US" sz="2000" dirty="0">
                <a:solidFill>
                  <a:srgbClr val="333333"/>
                </a:solidFill>
                <a:latin typeface="Helvetica Neue"/>
              </a:rPr>
              <a:t>the table above, heights of 20 students of a class are divided into classes with the size of each class interval being 5.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3648846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99325" y="821933"/>
            <a:ext cx="10972800" cy="5862263"/>
          </a:xfrm>
        </p:spPr>
        <p:txBody>
          <a:bodyPr>
            <a:normAutofit/>
          </a:bodyPr>
          <a:lstStyle/>
          <a:p>
            <a:pPr marL="266700" lvl="1" indent="-266700"/>
            <a:r>
              <a:rPr lang="en-US" sz="2600" b="1" dirty="0" smtClean="0"/>
              <a:t>Frequency Distribution </a:t>
            </a:r>
          </a:p>
          <a:p>
            <a:pPr marL="266700" lvl="1" indent="-266700"/>
            <a:r>
              <a:rPr lang="en-US" sz="2000" dirty="0"/>
              <a:t>A frequency distribution is a representation, either in a graphical or tabular format, that displays the number of observations within a given interval</a:t>
            </a:r>
            <a:r>
              <a:rPr lang="en-US" sz="2000" dirty="0" smtClean="0"/>
              <a:t>.</a:t>
            </a:r>
          </a:p>
          <a:p>
            <a:pPr marL="266700" lvl="1" indent="-266700"/>
            <a:r>
              <a:rPr lang="en-US" sz="2000" b="1" dirty="0"/>
              <a:t>Tally marks</a:t>
            </a:r>
            <a:r>
              <a:rPr lang="en-US" sz="2000" dirty="0"/>
              <a:t> are often used to make a frequency distribution table</a:t>
            </a:r>
            <a:endParaRPr lang="en-US" sz="2000" dirty="0" smtClean="0"/>
          </a:p>
          <a:p>
            <a:pPr marL="266700" lvl="1" indent="-266700"/>
            <a:endParaRPr lang="en-US" sz="2000" b="1" dirty="0"/>
          </a:p>
          <a:p>
            <a:pPr marL="266700" lvl="1" indent="-266700"/>
            <a:r>
              <a:rPr lang="en-US" sz="2000" b="1" dirty="0" smtClean="0"/>
              <a:t>E.g. </a:t>
            </a:r>
            <a:r>
              <a:rPr lang="en-US" sz="2000" dirty="0" smtClean="0"/>
              <a:t>Prepare a frequency distribution table of </a:t>
            </a:r>
            <a:r>
              <a:rPr lang="en-US" sz="2000" dirty="0"/>
              <a:t>households and find out how many pets they own. The results are </a:t>
            </a:r>
            <a:r>
              <a:rPr lang="en-US" sz="3200" dirty="0"/>
              <a:t>3, 0, 1, 4, 4, 1, 2, 0, 2, 2, 0, 2, 0, 1, 3, 1, 2, 1, 1, 3.</a:t>
            </a:r>
            <a:endParaRPr lang="en-US" sz="3200" b="1" dirty="0"/>
          </a:p>
          <a:p>
            <a:pPr marL="541020" lvl="2" indent="-266700"/>
            <a:endParaRPr lang="en-IN" sz="2000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785972" y="2030374"/>
            <a:ext cx="1006524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solidFill>
                <a:srgbClr val="333333"/>
              </a:solidFill>
              <a:latin typeface="Helvetica Neue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pic>
        <p:nvPicPr>
          <p:cNvPr id="6146" name="Picture 2" descr="frequency distribution ta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072" y="3733872"/>
            <a:ext cx="5774076" cy="3093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8727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99325" y="821933"/>
            <a:ext cx="10972800" cy="5862263"/>
          </a:xfrm>
        </p:spPr>
        <p:txBody>
          <a:bodyPr>
            <a:normAutofit/>
          </a:bodyPr>
          <a:lstStyle/>
          <a:p>
            <a:pPr marL="266700" lvl="1" indent="-266700"/>
            <a:r>
              <a:rPr lang="en-IN" sz="2800" b="1" dirty="0"/>
              <a:t>Cumulative Frequency </a:t>
            </a:r>
            <a:r>
              <a:rPr lang="en-IN" sz="2800" b="1" dirty="0" smtClean="0"/>
              <a:t>Distribution</a:t>
            </a:r>
            <a:endParaRPr lang="en-IN" sz="2800" dirty="0"/>
          </a:p>
          <a:p>
            <a:pPr marL="541020" lvl="2" indent="-266700"/>
            <a:r>
              <a:rPr lang="en-US" sz="2400" dirty="0"/>
              <a:t>Technically, a cumulative frequency distribution is the sum of the class and all classes below it in a frequency distribution. All that means is you’re adding up a value and all of the values that came before it</a:t>
            </a:r>
            <a:r>
              <a:rPr lang="en-US" sz="2400" dirty="0" smtClean="0"/>
              <a:t>.</a:t>
            </a:r>
          </a:p>
          <a:p>
            <a:pPr marL="274320" lvl="2" indent="0">
              <a:buNone/>
            </a:pPr>
            <a:endParaRPr lang="en-US" sz="2400" dirty="0" smtClean="0"/>
          </a:p>
          <a:p>
            <a:pPr marL="541020" lvl="2" indent="-266700"/>
            <a:r>
              <a:rPr lang="en-US" sz="2400" b="1" dirty="0" smtClean="0"/>
              <a:t>Types of cumulative frequencies are </a:t>
            </a:r>
          </a:p>
          <a:p>
            <a:pPr marL="541020" lvl="2" indent="-266700"/>
            <a:r>
              <a:rPr lang="en-US" sz="2400" b="1" dirty="0" smtClean="0">
                <a:solidFill>
                  <a:srgbClr val="FF0000"/>
                </a:solidFill>
              </a:rPr>
              <a:t>Less than Cumulative Frequencies (lcf)</a:t>
            </a:r>
          </a:p>
          <a:p>
            <a:pPr marL="541020" lvl="2" indent="-266700"/>
            <a:r>
              <a:rPr lang="en-US" sz="2400" dirty="0" smtClean="0"/>
              <a:t>More than </a:t>
            </a:r>
            <a:r>
              <a:rPr lang="en-US" sz="2400" dirty="0"/>
              <a:t>Cumulative </a:t>
            </a:r>
            <a:r>
              <a:rPr lang="en-US" sz="2400" dirty="0" smtClean="0"/>
              <a:t>Frequencies </a:t>
            </a:r>
            <a:r>
              <a:rPr lang="en-US" sz="2400" b="1" dirty="0" smtClean="0"/>
              <a:t>(</a:t>
            </a:r>
            <a:r>
              <a:rPr lang="en-US" sz="2400" b="1" dirty="0" err="1" smtClean="0"/>
              <a:t>mcf</a:t>
            </a:r>
            <a:r>
              <a:rPr lang="en-US" sz="2400" b="1" dirty="0" smtClean="0"/>
              <a:t>)</a:t>
            </a:r>
            <a:endParaRPr lang="en-IN" sz="2400" b="1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785972" y="2030374"/>
            <a:ext cx="1006524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solidFill>
                <a:srgbClr val="333333"/>
              </a:solidFill>
              <a:latin typeface="Helvetica Neue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43445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99325" y="821933"/>
            <a:ext cx="10972800" cy="5862263"/>
          </a:xfrm>
        </p:spPr>
        <p:txBody>
          <a:bodyPr>
            <a:normAutofit/>
          </a:bodyPr>
          <a:lstStyle/>
          <a:p>
            <a:pPr marL="266700" lvl="1" indent="-266700"/>
            <a:r>
              <a:rPr lang="en-IN" sz="2800" b="1" dirty="0" smtClean="0"/>
              <a:t>E.g. </a:t>
            </a:r>
          </a:p>
          <a:p>
            <a:pPr marL="266700" lvl="1" indent="-266700"/>
            <a:endParaRPr lang="en-IN" sz="2800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785972" y="2030374"/>
            <a:ext cx="1006524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solidFill>
                <a:srgbClr val="333333"/>
              </a:solidFill>
              <a:latin typeface="Helvetica Neue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2619796"/>
              </p:ext>
            </p:extLst>
          </p:nvPr>
        </p:nvGraphicFramePr>
        <p:xfrm>
          <a:off x="1939532" y="1932016"/>
          <a:ext cx="8128000" cy="323596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711201"/>
                <a:gridCol w="1387011"/>
                <a:gridCol w="2794571"/>
                <a:gridCol w="323521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frequency</a:t>
                      </a:r>
                    </a:p>
                    <a:p>
                      <a:pPr algn="ctr"/>
                      <a:r>
                        <a:rPr lang="en-US" dirty="0" smtClean="0"/>
                        <a:t>(f)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Less than Cum Freq. </a:t>
                      </a:r>
                    </a:p>
                    <a:p>
                      <a:pPr algn="ctr"/>
                      <a:r>
                        <a:rPr lang="en-US" dirty="0" smtClean="0"/>
                        <a:t>(lcf)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More than Cum Freq. </a:t>
                      </a:r>
                    </a:p>
                    <a:p>
                      <a:pPr algn="ctr"/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mcf</a:t>
                      </a:r>
                      <a:r>
                        <a:rPr lang="en-US" dirty="0" smtClean="0"/>
                        <a:t>)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30</a:t>
                      </a:r>
                      <a:endParaRPr lang="en-IN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 + 7 = 10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 – 3 =</a:t>
                      </a:r>
                      <a:r>
                        <a:rPr lang="en-US" baseline="0" dirty="0" smtClean="0"/>
                        <a:t> 27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 +</a:t>
                      </a:r>
                      <a:r>
                        <a:rPr lang="en-US" baseline="0" dirty="0" smtClean="0"/>
                        <a:t> 5 = 15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 – 7</a:t>
                      </a:r>
                      <a:r>
                        <a:rPr lang="en-US" baseline="0" dirty="0" smtClean="0"/>
                        <a:t> = 20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 + 8 = 23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  – 5 = 15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r>
                        <a:rPr lang="en-US" baseline="0" dirty="0" smtClean="0"/>
                        <a:t> + 2 = 25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  – 8 = 7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 + 2 = </a:t>
                      </a:r>
                      <a:r>
                        <a:rPr lang="en-US" b="1" dirty="0" smtClean="0"/>
                        <a:t>30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 – 2 = 5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30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7154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Statistics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Statistics is the study of the collection, analysis, interpretation, presentation, and organization of data. </a:t>
            </a:r>
            <a:endParaRPr lang="en-US" dirty="0" smtClean="0"/>
          </a:p>
          <a:p>
            <a:pPr algn="just"/>
            <a:r>
              <a:rPr lang="en-US" dirty="0"/>
              <a:t>Statistics is a branch of applied mathematics concerned with collecting, organizing, and interpreting data. The data are represented by means of graphs.</a:t>
            </a:r>
          </a:p>
        </p:txBody>
      </p:sp>
    </p:spTree>
    <p:extLst>
      <p:ext uri="{BB962C8B-B14F-4D97-AF65-F5344CB8AC3E}">
        <p14:creationId xmlns:p14="http://schemas.microsoft.com/office/powerpoint/2010/main" val="150891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Areas of Statistics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Collection</a:t>
            </a:r>
          </a:p>
          <a:p>
            <a:r>
              <a:rPr lang="en-US" dirty="0" smtClean="0"/>
              <a:t>Classification</a:t>
            </a:r>
          </a:p>
          <a:p>
            <a:r>
              <a:rPr lang="en-US" dirty="0" smtClean="0"/>
              <a:t>Presentation</a:t>
            </a:r>
          </a:p>
          <a:p>
            <a:r>
              <a:rPr lang="en-US" dirty="0" smtClean="0"/>
              <a:t>Analysis</a:t>
            </a:r>
          </a:p>
          <a:p>
            <a:r>
              <a:rPr lang="en-US" dirty="0" smtClean="0"/>
              <a:t>Interpretation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65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of Statistics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i="1" dirty="0"/>
              <a:t>Medical </a:t>
            </a:r>
            <a:r>
              <a:rPr lang="en-IN" b="1" i="1" dirty="0" smtClean="0"/>
              <a:t>Study</a:t>
            </a:r>
          </a:p>
          <a:p>
            <a:r>
              <a:rPr lang="en-IN" b="1" i="1" dirty="0"/>
              <a:t>Weather </a:t>
            </a:r>
            <a:r>
              <a:rPr lang="en-IN" b="1" i="1" dirty="0" smtClean="0"/>
              <a:t>Forecasts</a:t>
            </a:r>
          </a:p>
          <a:p>
            <a:r>
              <a:rPr lang="en-IN" b="1" i="1" dirty="0"/>
              <a:t>Quality </a:t>
            </a:r>
            <a:r>
              <a:rPr lang="en-IN" b="1" i="1" dirty="0" smtClean="0"/>
              <a:t>Testing</a:t>
            </a:r>
          </a:p>
          <a:p>
            <a:r>
              <a:rPr lang="en-IN" b="1" i="1" dirty="0"/>
              <a:t>Stock </a:t>
            </a:r>
            <a:r>
              <a:rPr lang="en-IN" b="1" i="1" dirty="0" smtClean="0"/>
              <a:t>Market</a:t>
            </a:r>
          </a:p>
          <a:p>
            <a:r>
              <a:rPr lang="en-IN" b="1" i="1" dirty="0"/>
              <a:t>Consumer Goods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972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of Statistics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en-US" dirty="0"/>
              <a:t>1. It helps in collecting and presenting the data in a systematic manner.</a:t>
            </a:r>
          </a:p>
          <a:p>
            <a:pPr marL="0" indent="0" fontAlgn="base">
              <a:buNone/>
            </a:pPr>
            <a:r>
              <a:rPr lang="en-US" dirty="0"/>
              <a:t>2. It helps to understand unwisely and complex data by simplifying it.</a:t>
            </a:r>
          </a:p>
          <a:p>
            <a:pPr marL="0" indent="0" fontAlgn="base">
              <a:buNone/>
            </a:pPr>
            <a:r>
              <a:rPr lang="en-US" dirty="0"/>
              <a:t>3. It helps to classify the data.</a:t>
            </a:r>
          </a:p>
          <a:p>
            <a:pPr marL="0" indent="0" fontAlgn="base">
              <a:buNone/>
            </a:pPr>
            <a:r>
              <a:rPr lang="en-US" dirty="0"/>
              <a:t>4. It provides basis and techniques for making comparison.</a:t>
            </a:r>
          </a:p>
          <a:p>
            <a:pPr marL="0" indent="0" fontAlgn="base">
              <a:buNone/>
            </a:pPr>
            <a:r>
              <a:rPr lang="en-US" dirty="0"/>
              <a:t>5. It helps to study the relationship between different phenomena.</a:t>
            </a:r>
          </a:p>
          <a:p>
            <a:pPr marL="0" indent="0" fontAlgn="base">
              <a:buNone/>
            </a:pPr>
            <a:r>
              <a:rPr lang="en-US" dirty="0"/>
              <a:t>6. It helps to indicate the trend of </a:t>
            </a:r>
            <a:r>
              <a:rPr lang="en-US" dirty="0" err="1"/>
              <a:t>behaviour</a:t>
            </a:r>
            <a:r>
              <a:rPr lang="en-US" dirty="0"/>
              <a:t>.</a:t>
            </a:r>
          </a:p>
          <a:p>
            <a:pPr marL="0" indent="0" fontAlgn="base">
              <a:buNone/>
            </a:pPr>
            <a:r>
              <a:rPr lang="en-US" dirty="0"/>
              <a:t>7. It helps to formulate the hypothesis and test it.</a:t>
            </a:r>
          </a:p>
          <a:p>
            <a:pPr marL="0" indent="0" fontAlgn="base">
              <a:buNone/>
            </a:pPr>
            <a:r>
              <a:rPr lang="en-US" dirty="0"/>
              <a:t>8. It helps to draw rational conclusions.</a:t>
            </a:r>
          </a:p>
        </p:txBody>
      </p:sp>
    </p:spTree>
    <p:extLst>
      <p:ext uri="{BB962C8B-B14F-4D97-AF65-F5344CB8AC3E}">
        <p14:creationId xmlns:p14="http://schemas.microsoft.com/office/powerpoint/2010/main" val="2697288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Statistics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Statistics </a:t>
            </a:r>
            <a:r>
              <a:rPr lang="en-US" dirty="0"/>
              <a:t>laws are true on average. Statistics are aggregates of facts, so a single observation is not a statistic. Statistics deal with groups and aggregates only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Statistical methods are best applicable to quantitative data.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Statistics laws are true on average. Statistics are aggregates of facts. So single observation is not a statistics, it deals with groups and aggregates only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dirty="0"/>
              <a:t>sufficient care is not exercised in collecting, analyzing and interpreting the data, statistical results might be misleading.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Only a person who has an expert knowledge of statistics can handle statistical data efficiently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596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Statistical Concepts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base"/>
            <a:r>
              <a:rPr lang="en-US" b="1" dirty="0"/>
              <a:t>Population</a:t>
            </a:r>
            <a:r>
              <a:rPr lang="en-US" dirty="0"/>
              <a:t>: a complete set of data which we wish to study or analyze. A key focus of the field of statistics is the study of characteristics of interest about a population</a:t>
            </a:r>
            <a:r>
              <a:rPr lang="en-US" dirty="0" smtClean="0"/>
              <a:t>. E.g. College, Company</a:t>
            </a:r>
            <a:endParaRPr lang="en-US" dirty="0"/>
          </a:p>
          <a:p>
            <a:pPr fontAlgn="base"/>
            <a:r>
              <a:rPr lang="en-US" b="1" dirty="0"/>
              <a:t>Sample</a:t>
            </a:r>
            <a:r>
              <a:rPr lang="en-US" dirty="0"/>
              <a:t>: a subset of the data from the population which we analyze in order to learn about the population. A major objective in the field of statistics is to make inferences about a population based on properties of the sample</a:t>
            </a:r>
            <a:r>
              <a:rPr lang="en-US" dirty="0" smtClean="0"/>
              <a:t>. E.g.  Class, Department</a:t>
            </a:r>
          </a:p>
          <a:p>
            <a:pPr fontAlgn="base"/>
            <a:r>
              <a:rPr lang="en-US" b="1" dirty="0" smtClean="0"/>
              <a:t>Variable: </a:t>
            </a:r>
            <a:r>
              <a:rPr lang="en-US" dirty="0" smtClean="0"/>
              <a:t>A characteristic from the population which can be expressed numerically and which varies from object to object is called a </a:t>
            </a:r>
            <a:r>
              <a:rPr lang="en-US" b="1" dirty="0" err="1" smtClean="0"/>
              <a:t>Variate</a:t>
            </a:r>
            <a:r>
              <a:rPr lang="en-US" dirty="0" smtClean="0"/>
              <a:t> . E.g. Wages, Heights, Marks etc.</a:t>
            </a:r>
          </a:p>
          <a:p>
            <a:pPr fontAlgn="base"/>
            <a:r>
              <a:rPr lang="en-US" b="1" dirty="0" smtClean="0"/>
              <a:t>Attribute : </a:t>
            </a:r>
            <a:r>
              <a:rPr lang="en-US" dirty="0" smtClean="0"/>
              <a:t> Certain characteristic cannot be expressed quantitatively but they can be described qualitatively E.g. Intelligence, Skills, beauty</a:t>
            </a:r>
          </a:p>
          <a:p>
            <a:pPr fontAlgn="base"/>
            <a:r>
              <a:rPr lang="en-US" b="1" dirty="0" smtClean="0"/>
              <a:t>Parameter</a:t>
            </a:r>
            <a:r>
              <a:rPr lang="en-US" dirty="0" smtClean="0"/>
              <a:t> : A statistical measure calculated </a:t>
            </a:r>
            <a:r>
              <a:rPr lang="en-US" dirty="0"/>
              <a:t>from a </a:t>
            </a:r>
            <a:r>
              <a:rPr lang="en-US" dirty="0" smtClean="0"/>
              <a:t>Population is called </a:t>
            </a:r>
            <a:r>
              <a:rPr lang="en-US" b="1" dirty="0" smtClean="0"/>
              <a:t>parameter</a:t>
            </a:r>
            <a:r>
              <a:rPr lang="en-US" b="1" smtClean="0"/>
              <a:t>.</a:t>
            </a:r>
            <a:r>
              <a:rPr lang="en-US" smtClean="0"/>
              <a:t> </a:t>
            </a:r>
            <a:endParaRPr lang="en-US" dirty="0"/>
          </a:p>
          <a:p>
            <a:pPr fontAlgn="base"/>
            <a:r>
              <a:rPr lang="en-US" dirty="0" smtClean="0"/>
              <a:t>  </a:t>
            </a:r>
            <a:r>
              <a:rPr lang="en-US" b="1" dirty="0" smtClean="0"/>
              <a:t>Statistic</a:t>
            </a:r>
            <a:r>
              <a:rPr lang="en-US" dirty="0"/>
              <a:t>: a quantity that is calculated from a sample and is used to estimate a corresponding characteristic (i.e. </a:t>
            </a:r>
            <a:r>
              <a:rPr lang="en-US" b="1" dirty="0"/>
              <a:t>parameter</a:t>
            </a:r>
            <a:r>
              <a:rPr lang="en-US" dirty="0"/>
              <a:t>) about the population from which the sample is drawn.</a:t>
            </a:r>
          </a:p>
        </p:txBody>
      </p:sp>
    </p:spTree>
    <p:extLst>
      <p:ext uri="{BB962C8B-B14F-4D97-AF65-F5344CB8AC3E}">
        <p14:creationId xmlns:p14="http://schemas.microsoft.com/office/powerpoint/2010/main" val="1718708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 smtClean="0"/>
              <a:t>In </a:t>
            </a:r>
            <a:r>
              <a:rPr lang="en-US" dirty="0"/>
              <a:t>statistical research, a variable is defined as an attribute of an object of study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</a:t>
            </a:r>
            <a:r>
              <a:rPr lang="en-US" dirty="0"/>
              <a:t>statistics, a </a:t>
            </a:r>
            <a:r>
              <a:rPr lang="en-US" b="1" dirty="0"/>
              <a:t>variable</a:t>
            </a:r>
            <a:r>
              <a:rPr lang="en-US" dirty="0"/>
              <a:t> has two defining characteristics:</a:t>
            </a:r>
          </a:p>
          <a:p>
            <a:pPr lvl="2"/>
            <a:r>
              <a:rPr lang="en-US" dirty="0"/>
              <a:t>A variable is an attribute that describes a person, place, thing, or idea.</a:t>
            </a:r>
          </a:p>
          <a:p>
            <a:pPr lvl="2"/>
            <a:r>
              <a:rPr lang="en-US" b="1" dirty="0"/>
              <a:t>The value of the variable can "vary" from one entity to another.</a:t>
            </a:r>
          </a:p>
          <a:p>
            <a:pPr fontAlgn="base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586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Pictur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0575" y="781771"/>
            <a:ext cx="9144000" cy="5557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0686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 on brainstorming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 brainstorming presentation.potx" id="{DE77CA07-3D7A-4CF2-AF02-587F794CB3CB}" vid="{13C2A94F-C0A1-4622-B71C-29A3B00D5E0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brainstorming presentation</Template>
  <TotalTime>507</TotalTime>
  <Words>736</Words>
  <Application>Microsoft Office PowerPoint</Application>
  <PresentationFormat>Widescreen</PresentationFormat>
  <Paragraphs>133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Calibri</vt:lpstr>
      <vt:lpstr>Cambria Math</vt:lpstr>
      <vt:lpstr>Century Gothic</vt:lpstr>
      <vt:lpstr>Helvetica Neue</vt:lpstr>
      <vt:lpstr>MathJax_Math-italic</vt:lpstr>
      <vt:lpstr>Palatino Linotype</vt:lpstr>
      <vt:lpstr>Wingdings 2</vt:lpstr>
      <vt:lpstr>Presentation on brainstorming</vt:lpstr>
      <vt:lpstr>Introduction To Statistics</vt:lpstr>
      <vt:lpstr>What is Statistics</vt:lpstr>
      <vt:lpstr>Areas of Statistics</vt:lpstr>
      <vt:lpstr>Uses of Statistics</vt:lpstr>
      <vt:lpstr>Functions of Statistics</vt:lpstr>
      <vt:lpstr>Limitations of Statistics</vt:lpstr>
      <vt:lpstr>Basic Statistical Concepts</vt:lpstr>
      <vt:lpstr>Variable</vt:lpstr>
      <vt:lpstr>PowerPoint Presentation</vt:lpstr>
      <vt:lpstr>PowerPoint Presentation</vt:lpstr>
      <vt:lpstr>Quantitative variables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Statistics</dc:title>
  <dc:creator>Windows User</dc:creator>
  <cp:lastModifiedBy>Windows User</cp:lastModifiedBy>
  <cp:revision>18</cp:revision>
  <dcterms:created xsi:type="dcterms:W3CDTF">2020-11-09T02:18:37Z</dcterms:created>
  <dcterms:modified xsi:type="dcterms:W3CDTF">2020-11-28T02:26:45Z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