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76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5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9" r:id="rId41"/>
    <p:sldId id="298" r:id="rId42"/>
    <p:sldId id="300" r:id="rId43"/>
    <p:sldId id="301" r:id="rId44"/>
    <p:sldId id="304" r:id="rId45"/>
    <p:sldId id="302" r:id="rId46"/>
    <p:sldId id="305" r:id="rId47"/>
    <p:sldId id="303" r:id="rId48"/>
    <p:sldId id="306" r:id="rId49"/>
    <p:sldId id="307" r:id="rId50"/>
    <p:sldId id="309" r:id="rId51"/>
    <p:sldId id="310" r:id="rId52"/>
    <p:sldId id="311" r:id="rId53"/>
    <p:sldId id="312" r:id="rId54"/>
    <p:sldId id="313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83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368F8-745F-442B-B662-5C788D993791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CA90-881D-4B79-A778-97CD21CD1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22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CA90-881D-4B79-A778-97CD21CD126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36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12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83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44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40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03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25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73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94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97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92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155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FDD8-09A4-46A1-8C0A-F0151CE48535}" type="datetimeFigureOut">
              <a:rPr lang="en-IN" smtClean="0"/>
              <a:t>28-09-2021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6A8C-1BE8-4EE6-9162-FD4E68B814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307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9188"/>
            <a:ext cx="9144000" cy="15636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Working with Database and Tables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7764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Column Attributes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DEFAULT</a:t>
            </a:r>
            <a:endParaRPr lang="en-IN" sz="3600" b="1" dirty="0" smtClean="0"/>
          </a:p>
          <a:p>
            <a:pPr lvl="1"/>
            <a:r>
              <a:rPr lang="en-US" sz="3600" dirty="0" smtClean="0"/>
              <a:t>It is used to give a column a fixed value, if no value is assigned to it.</a:t>
            </a:r>
          </a:p>
          <a:p>
            <a:pPr lvl="1"/>
            <a:r>
              <a:rPr lang="en-US" sz="3600" b="1" dirty="0" smtClean="0"/>
              <a:t>E.g. gender CHAR(1) DEFAULT ‘M’;</a:t>
            </a:r>
          </a:p>
          <a:p>
            <a:pPr marL="457200" lvl="1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72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Column Attributes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3600" b="1" dirty="0" smtClean="0"/>
          </a:p>
          <a:p>
            <a:pPr marL="0" lvl="1" indent="0">
              <a:buNone/>
            </a:pPr>
            <a:r>
              <a:rPr lang="en-US" sz="3600" b="1" dirty="0" err="1" smtClean="0"/>
              <a:t>AUTO_INCREMENT</a:t>
            </a:r>
            <a:endParaRPr lang="en-US" sz="3600" b="1" dirty="0"/>
          </a:p>
          <a:p>
            <a:pPr marL="571500" lvl="1" indent="-304800"/>
            <a:r>
              <a:rPr lang="en-US" sz="3600" dirty="0" smtClean="0"/>
              <a:t>It is used to create an automatic number for the column as the value of the previous </a:t>
            </a:r>
            <a:r>
              <a:rPr lang="en-US" sz="3600" dirty="0" err="1" smtClean="0"/>
              <a:t>row+1</a:t>
            </a:r>
            <a:r>
              <a:rPr lang="en-US" sz="3600" dirty="0" smtClean="0"/>
              <a:t>.</a:t>
            </a:r>
          </a:p>
          <a:p>
            <a:pPr marL="571500" lvl="1" indent="-304800"/>
            <a:r>
              <a:rPr lang="en-US" sz="3600" dirty="0" smtClean="0"/>
              <a:t>It can be used with only numeric data type.</a:t>
            </a:r>
          </a:p>
          <a:p>
            <a:pPr marL="571500" lvl="1" indent="-304800"/>
            <a:r>
              <a:rPr lang="en-US" sz="3600" dirty="0" smtClean="0"/>
              <a:t>This attribute can be used only once in a table.</a:t>
            </a:r>
          </a:p>
          <a:p>
            <a:pPr marL="266700" lvl="1" indent="0">
              <a:buNone/>
            </a:pPr>
            <a:endParaRPr lang="en-US" sz="3600" dirty="0" smtClean="0"/>
          </a:p>
          <a:p>
            <a:pPr marL="266700" lvl="1" indent="0">
              <a:buNone/>
            </a:pPr>
            <a:r>
              <a:rPr lang="en-US" sz="3600" b="1" dirty="0" smtClean="0"/>
              <a:t>E.g. </a:t>
            </a:r>
            <a:r>
              <a:rPr lang="en-US" sz="3600" b="1" dirty="0" err="1" smtClean="0"/>
              <a:t>billno</a:t>
            </a:r>
            <a:r>
              <a:rPr lang="en-US" sz="3600" b="1" dirty="0" smtClean="0"/>
              <a:t> </a:t>
            </a:r>
            <a:r>
              <a:rPr lang="en-US" sz="3600" b="1" dirty="0" err="1"/>
              <a:t>SMALLINT</a:t>
            </a:r>
            <a:r>
              <a:rPr lang="en-US" sz="3600" b="1" dirty="0"/>
              <a:t> </a:t>
            </a:r>
            <a:r>
              <a:rPr lang="en-US" sz="3600" b="1" dirty="0" smtClean="0"/>
              <a:t>UNSIGNED </a:t>
            </a:r>
            <a:r>
              <a:rPr lang="en-US" sz="3600" b="1" dirty="0" err="1" smtClean="0"/>
              <a:t>AUTO_INCREMENT</a:t>
            </a:r>
            <a:r>
              <a:rPr lang="en-US" sz="3600" b="1" dirty="0" smtClean="0"/>
              <a:t>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87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Column Attributes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3600" b="1" dirty="0" smtClean="0"/>
          </a:p>
          <a:p>
            <a:pPr marL="0" lvl="1" indent="0">
              <a:buNone/>
            </a:pPr>
            <a:r>
              <a:rPr lang="en-US" sz="3600" b="1" dirty="0" smtClean="0"/>
              <a:t>PRIMARY KEY</a:t>
            </a:r>
            <a:endParaRPr lang="en-US" sz="3600" b="1" dirty="0"/>
          </a:p>
          <a:p>
            <a:pPr marL="571500" lvl="1" indent="-304800"/>
            <a:r>
              <a:rPr lang="en-US" sz="3600" dirty="0" smtClean="0"/>
              <a:t>A column in the table that </a:t>
            </a:r>
            <a:r>
              <a:rPr lang="en-US" sz="3600" b="1" dirty="0" smtClean="0"/>
              <a:t>uniquely</a:t>
            </a:r>
            <a:r>
              <a:rPr lang="en-US" sz="3600" dirty="0" smtClean="0"/>
              <a:t> identifies each row in that table is called the Primary Key.</a:t>
            </a:r>
          </a:p>
          <a:p>
            <a:pPr marL="571500" lvl="1" indent="-304800"/>
            <a:r>
              <a:rPr lang="en-US" sz="3600" dirty="0" smtClean="0"/>
              <a:t>This clause is added after the column definition.</a:t>
            </a:r>
          </a:p>
          <a:p>
            <a:pPr marL="571500" lvl="1" indent="-304800"/>
            <a:r>
              <a:rPr lang="en-US" sz="3600" dirty="0" smtClean="0"/>
              <a:t>A table can have </a:t>
            </a:r>
            <a:r>
              <a:rPr lang="en-US" sz="3600" b="1" dirty="0" smtClean="0"/>
              <a:t>only</a:t>
            </a:r>
            <a:r>
              <a:rPr lang="en-US" sz="3600" dirty="0" smtClean="0"/>
              <a:t> </a:t>
            </a:r>
            <a:r>
              <a:rPr lang="en-US" sz="3600" b="1" dirty="0" smtClean="0"/>
              <a:t>one</a:t>
            </a:r>
            <a:r>
              <a:rPr lang="en-US" sz="3600" dirty="0" smtClean="0"/>
              <a:t> Primary Key.</a:t>
            </a:r>
          </a:p>
          <a:p>
            <a:pPr marL="571500" lvl="1" indent="-304800"/>
            <a:r>
              <a:rPr lang="en-US" sz="3600" dirty="0" smtClean="0"/>
              <a:t>MySQL automatically adds NOT NULL for Primary Key.</a:t>
            </a:r>
          </a:p>
          <a:p>
            <a:pPr marL="571500" lvl="1" indent="-304800"/>
            <a:endParaRPr lang="en-US" sz="2800" dirty="0"/>
          </a:p>
          <a:p>
            <a:pPr marL="266700" lvl="1" indent="-266700">
              <a:buNone/>
            </a:pPr>
            <a:r>
              <a:rPr lang="en-US" sz="3600" b="1" dirty="0" smtClean="0"/>
              <a:t>E.g. </a:t>
            </a:r>
            <a:r>
              <a:rPr lang="en-US" sz="3200" b="1" dirty="0" err="1" smtClean="0"/>
              <a:t>rno</a:t>
            </a:r>
            <a:r>
              <a:rPr lang="en-US" sz="3200" b="1" dirty="0" smtClean="0"/>
              <a:t> </a:t>
            </a:r>
            <a:r>
              <a:rPr lang="en-US" sz="3200" b="1" dirty="0" err="1"/>
              <a:t>SMALLINT</a:t>
            </a:r>
            <a:r>
              <a:rPr lang="en-US" sz="3200" b="1" dirty="0"/>
              <a:t> </a:t>
            </a:r>
            <a:r>
              <a:rPr lang="en-US" sz="3200" b="1" dirty="0" smtClean="0"/>
              <a:t>UNSIGNED PRIMARY KEY;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649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Column Attributes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3600" b="1" dirty="0" smtClean="0"/>
          </a:p>
          <a:p>
            <a:pPr marL="0" lvl="1" indent="0">
              <a:buNone/>
            </a:pPr>
            <a:r>
              <a:rPr lang="en-US" sz="3600" b="1" dirty="0" smtClean="0"/>
              <a:t>FOREIGN KEY</a:t>
            </a:r>
            <a:endParaRPr lang="en-US" sz="3600" b="1" dirty="0"/>
          </a:p>
          <a:p>
            <a:pPr marL="571500" lvl="1" indent="-304800"/>
            <a:r>
              <a:rPr lang="en-US" sz="3600" dirty="0" smtClean="0"/>
              <a:t>It is a column in one table which is identified as the Primary Key in another table.</a:t>
            </a:r>
          </a:p>
          <a:p>
            <a:pPr marL="571500" lvl="1" indent="-304800"/>
            <a:r>
              <a:rPr lang="en-US" sz="3600" dirty="0" smtClean="0"/>
              <a:t>It establishes a relationship between two tables.</a:t>
            </a:r>
          </a:p>
          <a:p>
            <a:pPr marL="266700" lvl="1" indent="0">
              <a:buNone/>
            </a:pPr>
            <a:endParaRPr lang="en-US" sz="3600" dirty="0"/>
          </a:p>
          <a:p>
            <a:pPr marL="266700" lvl="1" indent="-266700">
              <a:buNone/>
            </a:pPr>
            <a:r>
              <a:rPr lang="en-US" sz="3600" b="1" dirty="0" smtClean="0"/>
              <a:t>E.g. </a:t>
            </a:r>
            <a:r>
              <a:rPr lang="en-US" sz="2800" b="1" dirty="0" smtClean="0"/>
              <a:t>FOREIGN KEY(</a:t>
            </a:r>
            <a:r>
              <a:rPr lang="en-US" sz="2800" b="1" dirty="0" err="1" smtClean="0"/>
              <a:t>courseid</a:t>
            </a:r>
            <a:r>
              <a:rPr lang="en-US" sz="2800" b="1" dirty="0" smtClean="0"/>
              <a:t>) REFERENCES course(</a:t>
            </a:r>
            <a:r>
              <a:rPr lang="en-US" sz="2800" b="1" dirty="0" err="1" smtClean="0"/>
              <a:t>courseid</a:t>
            </a:r>
            <a:r>
              <a:rPr lang="en-US" sz="2800" b="1" dirty="0" smtClean="0"/>
              <a:t>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1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1" y="1825625"/>
          <a:ext cx="38671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 Id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Amit </a:t>
                      </a:r>
                      <a:r>
                        <a:rPr lang="en-US" dirty="0" err="1" smtClean="0"/>
                        <a:t>Patil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Vidya</a:t>
                      </a:r>
                      <a:r>
                        <a:rPr lang="en-US" dirty="0" smtClean="0"/>
                        <a:t> Sharma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Viraj</a:t>
                      </a:r>
                      <a:r>
                        <a:rPr lang="en-US" dirty="0" smtClean="0"/>
                        <a:t> Jain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Milind</a:t>
                      </a:r>
                      <a:r>
                        <a:rPr lang="en-US" dirty="0" smtClean="0"/>
                        <a:t> Sharma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Heena</a:t>
                      </a:r>
                      <a:r>
                        <a:rPr lang="en-US" baseline="0" dirty="0" smtClean="0"/>
                        <a:t> Khan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95450" y="1028700"/>
            <a:ext cx="2124075" cy="57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Student </a:t>
            </a:r>
            <a:endParaRPr lang="en-IN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353300" y="1028700"/>
            <a:ext cx="2124075" cy="57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Course </a:t>
            </a:r>
            <a:endParaRPr lang="en-IN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72326" y="1787525"/>
          <a:ext cx="32331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 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 Name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C001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C002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Commerce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C003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181601" y="4340225"/>
          <a:ext cx="32331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 Id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Vinod Vaze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Yogesh</a:t>
                      </a:r>
                      <a:r>
                        <a:rPr lang="en-US" dirty="0" smtClean="0"/>
                        <a:t> Sharma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Neelam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Jadhav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C003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638800" y="3552825"/>
            <a:ext cx="2124075" cy="57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Faculty</a:t>
            </a:r>
            <a:endParaRPr lang="en-IN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686300" y="2295525"/>
            <a:ext cx="2447925" cy="85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077200" y="3181350"/>
            <a:ext cx="9525" cy="1171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933450" y="984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448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SHOW TABLES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display the names </a:t>
            </a:r>
            <a:r>
              <a:rPr lang="en-US" dirty="0" smtClean="0"/>
              <a:t>of the </a:t>
            </a:r>
            <a:r>
              <a:rPr lang="en-US" b="1" dirty="0" smtClean="0"/>
              <a:t>existing</a:t>
            </a:r>
            <a:r>
              <a:rPr lang="en-US" dirty="0" smtClean="0"/>
              <a:t> </a:t>
            </a:r>
            <a:r>
              <a:rPr lang="en-US" b="1" dirty="0" smtClean="0"/>
              <a:t>tables stored in a database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SHOW TABLES;</a:t>
            </a:r>
          </a:p>
          <a:p>
            <a:pPr marL="0" indent="0">
              <a:buNone/>
            </a:pPr>
            <a:r>
              <a:rPr lang="en-US" b="1" dirty="0" smtClean="0"/>
              <a:t>E.g. :          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USE college;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Output            Database changed</a:t>
            </a:r>
          </a:p>
          <a:p>
            <a:pPr marL="0" indent="0">
              <a:buNone/>
            </a:pPr>
            <a:r>
              <a:rPr lang="en-US" b="1" dirty="0" smtClean="0"/>
              <a:t>                         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SHOW TABLES;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Output            Empty Set (0.00 sec)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</a:p>
          <a:p>
            <a:pPr marL="0" indent="0">
              <a:buNone/>
            </a:pPr>
            <a:r>
              <a:rPr lang="en-US" b="1" dirty="0" smtClean="0"/>
              <a:t>		  </a:t>
            </a:r>
            <a:r>
              <a:rPr lang="en-US" b="1" dirty="0" err="1" smtClean="0"/>
              <a:t>mysql</a:t>
            </a:r>
            <a:r>
              <a:rPr lang="en-US" b="1" dirty="0"/>
              <a:t>&gt; SHOW </a:t>
            </a:r>
            <a:r>
              <a:rPr lang="en-US" b="1" dirty="0" smtClean="0"/>
              <a:t>TABLES FROM college;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   Output            Empty Set (0.00 sec)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3598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CREATE TABLE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create a new table </a:t>
            </a:r>
            <a:r>
              <a:rPr lang="en-US" dirty="0" smtClean="0"/>
              <a:t>in current database.</a:t>
            </a:r>
          </a:p>
          <a:p>
            <a:pPr marL="0" indent="0">
              <a:buNone/>
            </a:pPr>
            <a:r>
              <a:rPr lang="en-US" sz="3200" b="1" dirty="0"/>
              <a:t>Note :</a:t>
            </a:r>
          </a:p>
          <a:p>
            <a:r>
              <a:rPr lang="en-US" dirty="0" smtClean="0"/>
              <a:t>At a time only one table can be created.</a:t>
            </a:r>
          </a:p>
          <a:p>
            <a:r>
              <a:rPr lang="en-US" dirty="0" smtClean="0"/>
              <a:t>If </a:t>
            </a:r>
            <a:r>
              <a:rPr lang="en-US" dirty="0"/>
              <a:t>table</a:t>
            </a:r>
            <a:r>
              <a:rPr lang="en-US" dirty="0" smtClean="0"/>
              <a:t> is already exists , an error occurs.</a:t>
            </a:r>
          </a:p>
          <a:p>
            <a:r>
              <a:rPr lang="en-US" dirty="0" smtClean="0"/>
              <a:t>Database must be open, otherwise an error occurs.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CREATE TABLE </a:t>
            </a:r>
            <a:r>
              <a:rPr lang="en-US" b="1" dirty="0" err="1" smtClean="0"/>
              <a:t>tablename</a:t>
            </a:r>
            <a:r>
              <a:rPr lang="en-US" b="1" dirty="0" smtClean="0"/>
              <a:t>(column list);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0761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CREATE TABLE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</a:t>
            </a:r>
          </a:p>
          <a:p>
            <a:r>
              <a:rPr lang="en-US" dirty="0" smtClean="0"/>
              <a:t>Create a table </a:t>
            </a:r>
            <a:r>
              <a:rPr lang="en-US" b="1" dirty="0" err="1" smtClean="0"/>
              <a:t>emp</a:t>
            </a:r>
            <a:r>
              <a:rPr lang="en-US" b="1" dirty="0" smtClean="0"/>
              <a:t> </a:t>
            </a:r>
            <a:r>
              <a:rPr lang="en-US" dirty="0" smtClean="0"/>
              <a:t>in the database </a:t>
            </a:r>
            <a:r>
              <a:rPr lang="en-US" b="1" dirty="0" smtClean="0"/>
              <a:t>company</a:t>
            </a:r>
            <a:r>
              <a:rPr lang="en-US" dirty="0" smtClean="0"/>
              <a:t> with following columns:</a:t>
            </a:r>
          </a:p>
          <a:p>
            <a:endParaRPr lang="en-IN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17306"/>
              </p:ext>
            </p:extLst>
          </p:nvPr>
        </p:nvGraphicFramePr>
        <p:xfrm>
          <a:off x="1746250" y="3100916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 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Type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Attributes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Employee ID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Positive Integer , Primary Key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Employee 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 with variable width 20 cols.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 with variable width 20 cols.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With 5 integers and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 decimal places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 of joining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36" y="381288"/>
            <a:ext cx="10515600" cy="624811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mysql</a:t>
            </a:r>
            <a:r>
              <a:rPr lang="en-US" b="1" dirty="0" smtClean="0"/>
              <a:t>&gt; USE company;</a:t>
            </a:r>
          </a:p>
          <a:p>
            <a:pPr marL="0" indent="0">
              <a:buNone/>
            </a:pPr>
            <a:r>
              <a:rPr lang="en-US" dirty="0" smtClean="0"/>
              <a:t>	Database changed.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	&gt; create table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(</a:t>
            </a:r>
            <a:r>
              <a:rPr lang="en-US" b="1" dirty="0" err="1" smtClean="0"/>
              <a:t>empid</a:t>
            </a:r>
            <a:r>
              <a:rPr lang="en-US" b="1" dirty="0" smtClean="0"/>
              <a:t> </a:t>
            </a:r>
            <a:r>
              <a:rPr lang="en-US" b="1" dirty="0" err="1" smtClean="0"/>
              <a:t>SMALLINT</a:t>
            </a:r>
            <a:r>
              <a:rPr lang="en-US" b="1" dirty="0" smtClean="0"/>
              <a:t> UNSIGNED PRIMARY KEY,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name </a:t>
            </a:r>
            <a:r>
              <a:rPr lang="en-US" b="1" dirty="0" err="1" smtClean="0"/>
              <a:t>VARCHAR</a:t>
            </a:r>
            <a:r>
              <a:rPr lang="en-US" b="1" dirty="0" smtClean="0"/>
              <a:t>(20),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age </a:t>
            </a:r>
            <a:r>
              <a:rPr lang="en-US" b="1" dirty="0" err="1" smtClean="0"/>
              <a:t>SMALLINT</a:t>
            </a:r>
            <a:r>
              <a:rPr lang="en-US" b="1" dirty="0" smtClean="0"/>
              <a:t>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city </a:t>
            </a:r>
            <a:r>
              <a:rPr lang="en-US" b="1" dirty="0" err="1" smtClean="0"/>
              <a:t>VARCHAR</a:t>
            </a:r>
            <a:r>
              <a:rPr lang="en-US" b="1" dirty="0" smtClean="0"/>
              <a:t>(20),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salary DECIMAL(7,2),</a:t>
            </a:r>
          </a:p>
          <a:p>
            <a:pPr marL="0" indent="0">
              <a:buNone/>
            </a:pPr>
            <a:r>
              <a:rPr lang="en-US" b="1" dirty="0" smtClean="0"/>
              <a:t>	&gt; </a:t>
            </a:r>
            <a:r>
              <a:rPr lang="en-US" b="1" dirty="0" err="1" smtClean="0"/>
              <a:t>doj</a:t>
            </a:r>
            <a:r>
              <a:rPr lang="en-US" b="1" dirty="0" smtClean="0"/>
              <a:t> DATE);</a:t>
            </a:r>
          </a:p>
          <a:p>
            <a:pPr marL="0" indent="0">
              <a:buNone/>
            </a:pPr>
            <a:r>
              <a:rPr lang="en-US" dirty="0" smtClean="0"/>
              <a:t>Query Ok, 0 rows affected (0.07 sec)</a:t>
            </a:r>
          </a:p>
          <a:p>
            <a:r>
              <a:rPr lang="en-US" dirty="0" smtClean="0"/>
              <a:t>To verify 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 &gt; </a:t>
            </a:r>
            <a:r>
              <a:rPr lang="en-US" b="1" dirty="0" smtClean="0">
                <a:solidFill>
                  <a:srgbClr val="FF0000"/>
                </a:solidFill>
              </a:rPr>
              <a:t>SHOW TABLES;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67272"/>
              </p:ext>
            </p:extLst>
          </p:nvPr>
        </p:nvGraphicFramePr>
        <p:xfrm>
          <a:off x="7419400" y="5583900"/>
          <a:ext cx="4033780" cy="1062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1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Tables_in_company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emp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77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CREATE TABLE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</a:t>
            </a:r>
          </a:p>
          <a:p>
            <a:r>
              <a:rPr lang="en-US" dirty="0" smtClean="0"/>
              <a:t>Create a table </a:t>
            </a:r>
            <a:r>
              <a:rPr lang="en-US" b="1" dirty="0" smtClean="0"/>
              <a:t>stud </a:t>
            </a:r>
            <a:r>
              <a:rPr lang="en-US" dirty="0" smtClean="0"/>
              <a:t>in the database </a:t>
            </a:r>
            <a:r>
              <a:rPr lang="en-US" b="1" dirty="0" smtClean="0"/>
              <a:t>college</a:t>
            </a:r>
            <a:r>
              <a:rPr lang="en-US" dirty="0" smtClean="0"/>
              <a:t> with following columns:</a:t>
            </a:r>
          </a:p>
          <a:p>
            <a:endParaRPr lang="en-IN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13440"/>
              </p:ext>
            </p:extLst>
          </p:nvPr>
        </p:nvGraphicFramePr>
        <p:xfrm>
          <a:off x="1746250" y="3100916"/>
          <a:ext cx="81279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 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Type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Attributes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Roll No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rno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Positive Integer , Primary Key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 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 with variable width 20 cols. Not Empty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 with variable width 20 cols.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mks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 of birth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dob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Commands Covered</a:t>
            </a:r>
            <a:endParaRPr lang="en-IN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95711"/>
              </p:ext>
            </p:extLst>
          </p:nvPr>
        </p:nvGraphicFramePr>
        <p:xfrm>
          <a:off x="1291336" y="1844378"/>
          <a:ext cx="9681464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393">
                  <a:extLst>
                    <a:ext uri="{9D8B030D-6E8A-4147-A177-3AD203B41FA5}">
                      <a16:colId xmlns:a16="http://schemas.microsoft.com/office/drawing/2014/main" val="615336362"/>
                    </a:ext>
                  </a:extLst>
                </a:gridCol>
                <a:gridCol w="6112071">
                  <a:extLst>
                    <a:ext uri="{9D8B030D-6E8A-4147-A177-3AD203B41FA5}">
                      <a16:colId xmlns:a16="http://schemas.microsoft.com/office/drawing/2014/main" val="4238092268"/>
                    </a:ext>
                  </a:extLst>
                </a:gridCol>
              </a:tblGrid>
              <a:tr h="41998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SHOW DATABASES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CREATE DATABASE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DROP DATABASE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QUIT/EXIT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SHOW TABLES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CREATE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DESCRIBE / SHOW COLUMNS FROM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INSERT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CREATE TABLE FROM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ALTER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DELETE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RENAME TABLE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DROP TABLE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24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8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36" y="381288"/>
            <a:ext cx="10515600" cy="624811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mysql</a:t>
            </a:r>
            <a:r>
              <a:rPr lang="en-US" b="1" dirty="0" smtClean="0"/>
              <a:t>&gt; USE college;</a:t>
            </a:r>
          </a:p>
          <a:p>
            <a:pPr marL="0" indent="0">
              <a:buNone/>
            </a:pPr>
            <a:r>
              <a:rPr lang="en-US" dirty="0" smtClean="0"/>
              <a:t>	Database changed.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	&gt; create table stud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(</a:t>
            </a:r>
            <a:r>
              <a:rPr lang="en-US" b="1" dirty="0" err="1" smtClean="0"/>
              <a:t>rno</a:t>
            </a:r>
            <a:r>
              <a:rPr lang="en-US" b="1" dirty="0" smtClean="0"/>
              <a:t> </a:t>
            </a:r>
            <a:r>
              <a:rPr lang="en-US" b="1" dirty="0" err="1" smtClean="0"/>
              <a:t>SMALLINT</a:t>
            </a:r>
            <a:r>
              <a:rPr lang="en-US" b="1" dirty="0" smtClean="0"/>
              <a:t> UNSIGNED PRIMARY KEY,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name </a:t>
            </a:r>
            <a:r>
              <a:rPr lang="en-US" b="1" dirty="0" err="1" smtClean="0"/>
              <a:t>VARCHAR</a:t>
            </a:r>
            <a:r>
              <a:rPr lang="en-US" b="1" dirty="0" smtClean="0"/>
              <a:t>(20) NOT NULL,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age </a:t>
            </a:r>
            <a:r>
              <a:rPr lang="en-US" b="1" dirty="0" err="1" smtClean="0"/>
              <a:t>SMALLINT</a:t>
            </a:r>
            <a:r>
              <a:rPr lang="en-US" b="1" dirty="0" smtClean="0"/>
              <a:t>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class </a:t>
            </a:r>
            <a:r>
              <a:rPr lang="en-US" b="1" dirty="0" err="1" smtClean="0"/>
              <a:t>VARCHAR</a:t>
            </a:r>
            <a:r>
              <a:rPr lang="en-US" b="1" dirty="0" smtClean="0"/>
              <a:t>(20),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</a:t>
            </a:r>
            <a:r>
              <a:rPr lang="en-US" b="1" dirty="0" err="1" smtClean="0"/>
              <a:t>mks</a:t>
            </a:r>
            <a:r>
              <a:rPr lang="en-US" b="1" dirty="0" smtClean="0"/>
              <a:t> SMALLINT,</a:t>
            </a:r>
          </a:p>
          <a:p>
            <a:pPr marL="0" indent="0">
              <a:buNone/>
            </a:pPr>
            <a:r>
              <a:rPr lang="en-US" b="1" dirty="0" smtClean="0"/>
              <a:t>	&gt; dob DATE);</a:t>
            </a:r>
          </a:p>
          <a:p>
            <a:pPr marL="0" indent="0">
              <a:buNone/>
            </a:pPr>
            <a:r>
              <a:rPr lang="en-US" dirty="0" smtClean="0"/>
              <a:t>Query Ok, 0 rows affected (0.07 sec)</a:t>
            </a:r>
          </a:p>
          <a:p>
            <a:r>
              <a:rPr lang="en-US" dirty="0" smtClean="0"/>
              <a:t>To verify 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 &gt; SHOW TABLES;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5826"/>
              </p:ext>
            </p:extLst>
          </p:nvPr>
        </p:nvGraphicFramePr>
        <p:xfrm>
          <a:off x="7419400" y="5583900"/>
          <a:ext cx="4033780" cy="1062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1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Tables_in_college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stud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850"/>
            <a:ext cx="10515600" cy="2447925"/>
          </a:xfrm>
        </p:spPr>
        <p:txBody>
          <a:bodyPr/>
          <a:lstStyle/>
          <a:p>
            <a:pPr algn="just"/>
            <a:r>
              <a:rPr lang="en-US" dirty="0" smtClean="0"/>
              <a:t>Write a MySQL statement to create a table called STAFF containing information of the employees with the following columns, Employee Number (EN, Integer, Primary Key), Employee Name (</a:t>
            </a:r>
            <a:r>
              <a:rPr lang="en-US" dirty="0" err="1" smtClean="0"/>
              <a:t>ENAME</a:t>
            </a:r>
            <a:r>
              <a:rPr lang="en-US" dirty="0" smtClean="0"/>
              <a:t>, Character, Variable width of 20 columns, Should not be empty), Gender(</a:t>
            </a:r>
            <a:r>
              <a:rPr lang="en-US" dirty="0" err="1" smtClean="0"/>
              <a:t>GEND</a:t>
            </a:r>
            <a:r>
              <a:rPr lang="en-US" dirty="0" smtClean="0"/>
              <a:t>, Character, width 1 column, with default value as “M”) and Date of Joining (DOJ, Date).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1100" y="2771775"/>
            <a:ext cx="10172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/>
              <a:t>mysql</a:t>
            </a:r>
            <a:r>
              <a:rPr lang="en-US" sz="2800" b="1" dirty="0"/>
              <a:t>	&gt; CREATE TABLE staff</a:t>
            </a:r>
          </a:p>
          <a:p>
            <a:pPr algn="just"/>
            <a:r>
              <a:rPr lang="en-US" sz="2800" b="1" dirty="0"/>
              <a:t>	&gt; en  </a:t>
            </a:r>
            <a:r>
              <a:rPr lang="en-US" sz="2800" b="1" dirty="0" err="1"/>
              <a:t>SMALLINT</a:t>
            </a:r>
            <a:r>
              <a:rPr lang="en-US" sz="2800" b="1" dirty="0"/>
              <a:t> PRIMARY KEY,</a:t>
            </a:r>
          </a:p>
          <a:p>
            <a:pPr algn="just"/>
            <a:r>
              <a:rPr lang="en-US" sz="2800" b="1" dirty="0"/>
              <a:t>	&gt; </a:t>
            </a:r>
            <a:r>
              <a:rPr lang="en-US" sz="2800" b="1" dirty="0" err="1"/>
              <a:t>ename</a:t>
            </a:r>
            <a:r>
              <a:rPr lang="en-US" sz="2800" b="1" dirty="0"/>
              <a:t> </a:t>
            </a:r>
            <a:r>
              <a:rPr lang="en-US" sz="2800" b="1" dirty="0" err="1"/>
              <a:t>VARCHAR</a:t>
            </a:r>
            <a:r>
              <a:rPr lang="en-US" sz="2800" b="1" dirty="0"/>
              <a:t>(20) NOT NULL,</a:t>
            </a:r>
          </a:p>
          <a:p>
            <a:pPr algn="just"/>
            <a:r>
              <a:rPr lang="en-US" sz="2800" b="1" dirty="0"/>
              <a:t>	&gt; </a:t>
            </a:r>
            <a:r>
              <a:rPr lang="en-US" sz="2800" b="1" dirty="0" err="1"/>
              <a:t>gend</a:t>
            </a:r>
            <a:r>
              <a:rPr lang="en-US" sz="2800" b="1" dirty="0"/>
              <a:t> CHAR(1) DEFAULT ‘M’,</a:t>
            </a:r>
          </a:p>
          <a:p>
            <a:pPr algn="just"/>
            <a:r>
              <a:rPr lang="en-US" sz="2800" b="1" dirty="0"/>
              <a:t>	&gt; </a:t>
            </a:r>
            <a:r>
              <a:rPr lang="en-US" sz="2800" b="1" dirty="0" err="1"/>
              <a:t>doj</a:t>
            </a:r>
            <a:r>
              <a:rPr lang="en-US" sz="2800" b="1" dirty="0"/>
              <a:t> DATE);</a:t>
            </a:r>
          </a:p>
          <a:p>
            <a:pPr algn="just"/>
            <a:r>
              <a:rPr lang="en-US" sz="2800" b="1" dirty="0"/>
              <a:t>Query OK, 0 rows affected(0.03 sec)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60599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850"/>
            <a:ext cx="10515600" cy="24479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Write a MySQL statement to create a table called SALES containing information of the employees with the following columns, Item Number (</a:t>
            </a:r>
            <a:r>
              <a:rPr lang="en-US" dirty="0" err="1" smtClean="0"/>
              <a:t>ITNO</a:t>
            </a:r>
            <a:r>
              <a:rPr lang="en-US" dirty="0" smtClean="0"/>
              <a:t>, Unique Positive Integer should be incremented by 1 automatically ), Item Name (</a:t>
            </a:r>
            <a:r>
              <a:rPr lang="en-US" dirty="0" err="1" smtClean="0"/>
              <a:t>ITNAME</a:t>
            </a:r>
            <a:r>
              <a:rPr lang="en-US" dirty="0" smtClean="0"/>
              <a:t>, Character, Variable width of 15 columns, Should not be empty), Opening Stock (</a:t>
            </a:r>
            <a:r>
              <a:rPr lang="en-US" dirty="0" err="1" smtClean="0"/>
              <a:t>OPSTK</a:t>
            </a:r>
            <a:r>
              <a:rPr lang="en-US" dirty="0" smtClean="0"/>
              <a:t>, Integer, default value 0), Market Price (PRICE, width 10 includes 2 decimals and a decimal point) and Date of Sales DOS, Date).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1099" y="2771775"/>
            <a:ext cx="105617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/>
              <a:t>mysql</a:t>
            </a:r>
            <a:r>
              <a:rPr lang="en-US" sz="2800" b="1" dirty="0"/>
              <a:t>	&gt; CREATE TABLE </a:t>
            </a:r>
            <a:r>
              <a:rPr lang="en-US" sz="2800" b="1" dirty="0" smtClean="0"/>
              <a:t>sales</a:t>
            </a:r>
            <a:endParaRPr lang="en-US" sz="2800" b="1" dirty="0"/>
          </a:p>
          <a:p>
            <a:pPr algn="just"/>
            <a:r>
              <a:rPr lang="en-US" sz="2800" b="1" dirty="0"/>
              <a:t>	&gt;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itno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SMALLINT</a:t>
            </a:r>
            <a:r>
              <a:rPr lang="en-US" sz="2800" b="1" dirty="0" smtClean="0"/>
              <a:t> UNSIGNED </a:t>
            </a:r>
            <a:r>
              <a:rPr lang="en-US" sz="2800" b="1" dirty="0" err="1" smtClean="0"/>
              <a:t>AUTO_INCREMENT</a:t>
            </a:r>
            <a:r>
              <a:rPr lang="en-US" sz="2800" b="1" dirty="0" smtClean="0"/>
              <a:t> </a:t>
            </a:r>
            <a:r>
              <a:rPr lang="en-US" sz="2800" b="1" dirty="0"/>
              <a:t>PRIMARY KEY,</a:t>
            </a:r>
          </a:p>
          <a:p>
            <a:pPr algn="just"/>
            <a:r>
              <a:rPr lang="en-US" sz="2800" b="1" dirty="0"/>
              <a:t>	&gt; </a:t>
            </a:r>
            <a:r>
              <a:rPr lang="en-US" sz="2800" b="1" dirty="0" err="1" smtClean="0"/>
              <a:t>itname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VARCHAR</a:t>
            </a:r>
            <a:r>
              <a:rPr lang="en-US" sz="2800" b="1" dirty="0" smtClean="0"/>
              <a:t>(15) </a:t>
            </a:r>
            <a:r>
              <a:rPr lang="en-US" sz="2800" b="1" dirty="0"/>
              <a:t>NOT NULL,</a:t>
            </a:r>
          </a:p>
          <a:p>
            <a:pPr algn="just"/>
            <a:r>
              <a:rPr lang="en-US" sz="2800" b="1" dirty="0"/>
              <a:t>	&gt; </a:t>
            </a:r>
            <a:r>
              <a:rPr lang="en-US" sz="2800" b="1" dirty="0" err="1" smtClean="0"/>
              <a:t>opstk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SMALLINT</a:t>
            </a:r>
            <a:r>
              <a:rPr lang="en-US" sz="2800" b="1" dirty="0" smtClean="0"/>
              <a:t> </a:t>
            </a:r>
            <a:r>
              <a:rPr lang="en-US" sz="2800" b="1" dirty="0"/>
              <a:t>DEFAULT </a:t>
            </a:r>
            <a:r>
              <a:rPr lang="en-US" sz="2800" b="1" dirty="0" smtClean="0"/>
              <a:t>0,</a:t>
            </a:r>
          </a:p>
          <a:p>
            <a:pPr algn="just"/>
            <a:r>
              <a:rPr lang="en-US" sz="2800" b="1" dirty="0"/>
              <a:t>	</a:t>
            </a:r>
            <a:r>
              <a:rPr lang="en-US" sz="2800" b="1" dirty="0" smtClean="0"/>
              <a:t>&gt; price DECIMAL(9,2),</a:t>
            </a:r>
            <a:endParaRPr lang="en-US" sz="2800" b="1" dirty="0"/>
          </a:p>
          <a:p>
            <a:pPr algn="just"/>
            <a:r>
              <a:rPr lang="en-US" sz="2800" b="1" dirty="0"/>
              <a:t>	&gt; </a:t>
            </a:r>
            <a:r>
              <a:rPr lang="en-US" sz="2800" b="1" dirty="0" smtClean="0"/>
              <a:t>dos </a:t>
            </a:r>
            <a:r>
              <a:rPr lang="en-US" sz="2800" b="1" dirty="0"/>
              <a:t>DATE);</a:t>
            </a:r>
          </a:p>
          <a:p>
            <a:pPr algn="just"/>
            <a:r>
              <a:rPr lang="en-US" sz="2800" b="1" dirty="0"/>
              <a:t>Query OK, 0 rows </a:t>
            </a:r>
            <a:r>
              <a:rPr lang="en-US" sz="2800" b="1" dirty="0" smtClean="0"/>
              <a:t>affected(0.05 </a:t>
            </a:r>
            <a:r>
              <a:rPr lang="en-US" sz="2800" b="1" dirty="0"/>
              <a:t>sec)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4458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DESCRIBE / </a:t>
            </a:r>
            <a:r>
              <a:rPr lang="en-US" sz="5400" b="1" dirty="0" err="1" smtClean="0"/>
              <a:t>DESC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display the structure of given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will display the column names, their data types and other characteristics.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DESCRIBE </a:t>
            </a:r>
            <a:r>
              <a:rPr lang="en-US" b="1" dirty="0" err="1" smtClean="0"/>
              <a:t>tablename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E.g. :          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DESCRIBE </a:t>
            </a:r>
            <a:r>
              <a:rPr lang="en-US" b="1" dirty="0" err="1" smtClean="0"/>
              <a:t>emp</a:t>
            </a:r>
            <a:r>
              <a:rPr lang="en-US" b="1" dirty="0" smtClean="0"/>
              <a:t>;    OR   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03331"/>
              </p:ext>
            </p:extLst>
          </p:nvPr>
        </p:nvGraphicFramePr>
        <p:xfrm>
          <a:off x="2012949" y="3857502"/>
          <a:ext cx="812800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Field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Type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Key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Default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Extra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empid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smallint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PRI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varchar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(20)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age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smallint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city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varchar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(20)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salary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decimal(7,2)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doj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71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SHOW COLUMNS FROM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display the structure of given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will display the column names, their data types and other characteristics.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SHOW COLUMNS FROM </a:t>
            </a:r>
            <a:r>
              <a:rPr lang="en-US" b="1" dirty="0" err="1" smtClean="0"/>
              <a:t>tablename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E.g. :          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/>
              <a:t>SHOW COLUMNS FROM </a:t>
            </a:r>
            <a:r>
              <a:rPr lang="en-US" b="1" dirty="0" smtClean="0"/>
              <a:t>stud;   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00308"/>
              </p:ext>
            </p:extLst>
          </p:nvPr>
        </p:nvGraphicFramePr>
        <p:xfrm>
          <a:off x="2012949" y="3857502"/>
          <a:ext cx="812800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Field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Type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Key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Default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Extra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rno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smallint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PRI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varchar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(20)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age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smallint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varchar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(20)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mks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smallint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dob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6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</a:t>
            </a:r>
            <a:r>
              <a:rPr lang="en-US" b="1" dirty="0" smtClean="0"/>
              <a:t>to add new rows(records) to an existing table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Note : </a:t>
            </a:r>
            <a:endParaRPr lang="en-US" sz="3200" b="1" dirty="0"/>
          </a:p>
          <a:p>
            <a:r>
              <a:rPr lang="en-US" dirty="0" smtClean="0"/>
              <a:t>We can add one or more rows at a time.</a:t>
            </a:r>
          </a:p>
          <a:p>
            <a:r>
              <a:rPr lang="en-US" dirty="0" smtClean="0"/>
              <a:t>If data is added for all the columns in a table </a:t>
            </a:r>
            <a:r>
              <a:rPr lang="en-US" b="1" dirty="0" smtClean="0"/>
              <a:t>serially</a:t>
            </a:r>
            <a:r>
              <a:rPr lang="en-US" dirty="0" smtClean="0"/>
              <a:t> then giving column names are </a:t>
            </a:r>
            <a:r>
              <a:rPr lang="en-US" b="1" dirty="0" smtClean="0"/>
              <a:t>optional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if the data is added </a:t>
            </a:r>
            <a:r>
              <a:rPr lang="en-US" b="1" dirty="0" smtClean="0"/>
              <a:t>randomly</a:t>
            </a:r>
            <a:r>
              <a:rPr lang="en-US" dirty="0" smtClean="0"/>
              <a:t> or in </a:t>
            </a:r>
            <a:r>
              <a:rPr lang="en-US" b="1" dirty="0" smtClean="0"/>
              <a:t>selected columns</a:t>
            </a:r>
            <a:r>
              <a:rPr lang="en-US" dirty="0" smtClean="0"/>
              <a:t>, then column names are </a:t>
            </a:r>
            <a:r>
              <a:rPr lang="en-US" b="1" dirty="0" smtClean="0"/>
              <a:t>compulsory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Quotes</a:t>
            </a:r>
            <a:r>
              <a:rPr lang="en-US" dirty="0" smtClean="0"/>
              <a:t> can be </a:t>
            </a:r>
            <a:r>
              <a:rPr lang="en-US" b="1" dirty="0" smtClean="0"/>
              <a:t>single</a:t>
            </a:r>
            <a:r>
              <a:rPr lang="en-US" dirty="0" smtClean="0"/>
              <a:t> or </a:t>
            </a:r>
            <a:r>
              <a:rPr lang="en-US" b="1" dirty="0" smtClean="0"/>
              <a:t>double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Keyword </a:t>
            </a:r>
            <a:r>
              <a:rPr lang="en-US" b="1" dirty="0" smtClean="0"/>
              <a:t>VALUES</a:t>
            </a:r>
            <a:r>
              <a:rPr lang="en-US" dirty="0" smtClean="0"/>
              <a:t> will appear only </a:t>
            </a:r>
            <a:r>
              <a:rPr lang="en-US" b="1" dirty="0" smtClean="0"/>
              <a:t>once</a:t>
            </a:r>
            <a:r>
              <a:rPr lang="en-US" dirty="0" smtClean="0"/>
              <a:t> in an INSERT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	   </a:t>
            </a:r>
            <a:r>
              <a:rPr lang="en-US" b="1" dirty="0" err="1" smtClean="0"/>
              <a:t>mysql</a:t>
            </a:r>
            <a:r>
              <a:rPr lang="en-US" b="1" dirty="0" smtClean="0"/>
              <a:t>	&gt; INSERT INTO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&gt; (column list separated with commas)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</a:t>
            </a:r>
            <a:r>
              <a:rPr lang="en-US" b="1" dirty="0"/>
              <a:t>&gt; </a:t>
            </a:r>
            <a:r>
              <a:rPr lang="en-US" b="1" dirty="0" smtClean="0"/>
              <a:t>VALUES(value list </a:t>
            </a:r>
            <a:r>
              <a:rPr lang="en-US" b="1" dirty="0"/>
              <a:t>separated with commas</a:t>
            </a:r>
            <a:r>
              <a:rPr lang="en-US" b="1" dirty="0" smtClean="0"/>
              <a:t>);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4527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E.g.</a:t>
            </a:r>
            <a:r>
              <a:rPr lang="en-US" sz="3600" b="1" dirty="0" smtClean="0"/>
              <a:t> : </a:t>
            </a:r>
            <a:r>
              <a:rPr lang="en-US" sz="2400" b="1" dirty="0" smtClean="0"/>
              <a:t>Add</a:t>
            </a:r>
            <a:r>
              <a:rPr lang="en-US" sz="3600" b="1" dirty="0" smtClean="0"/>
              <a:t> </a:t>
            </a:r>
            <a:r>
              <a:rPr lang="en-US" sz="2400" b="1" dirty="0"/>
              <a:t>a new </a:t>
            </a:r>
            <a:r>
              <a:rPr lang="en-US" sz="2400" b="1" dirty="0" smtClean="0"/>
              <a:t>row in the table emp.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INSERT INTO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&gt; (</a:t>
            </a:r>
            <a:r>
              <a:rPr lang="en-US" b="1" dirty="0" err="1" smtClean="0"/>
              <a:t>empid,name,age,city,salary,doj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	&gt; VALUES(1, ‘</a:t>
            </a:r>
            <a:r>
              <a:rPr lang="en-US" b="1" dirty="0" err="1" smtClean="0"/>
              <a:t>Piyush</a:t>
            </a:r>
            <a:r>
              <a:rPr lang="en-US" b="1" dirty="0" smtClean="0"/>
              <a:t>’, 35, ‘Mumbai’, 35000, ‘2000-05-23’);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Query Ok, 1 row affected (0.04 sec)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87242"/>
              </p:ext>
            </p:extLst>
          </p:nvPr>
        </p:nvGraphicFramePr>
        <p:xfrm>
          <a:off x="915469" y="1451185"/>
          <a:ext cx="817077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9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E.g.</a:t>
            </a:r>
            <a:r>
              <a:rPr lang="en-US" sz="3600" b="1" dirty="0" smtClean="0"/>
              <a:t> : </a:t>
            </a:r>
            <a:r>
              <a:rPr lang="en-US" sz="2400" b="1" dirty="0" smtClean="0"/>
              <a:t>Add</a:t>
            </a:r>
            <a:r>
              <a:rPr lang="en-US" sz="3600" b="1" dirty="0" smtClean="0"/>
              <a:t> </a:t>
            </a:r>
            <a:r>
              <a:rPr lang="en-US" sz="2400" b="1" dirty="0"/>
              <a:t>a new </a:t>
            </a:r>
            <a:r>
              <a:rPr lang="en-US" sz="2400" b="1" dirty="0" smtClean="0"/>
              <a:t>row in the table emp.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INSERT INTO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&gt; VALUES(2, ‘</a:t>
            </a:r>
            <a:r>
              <a:rPr lang="en-US" b="1" dirty="0" err="1" smtClean="0"/>
              <a:t>Sumit</a:t>
            </a:r>
            <a:r>
              <a:rPr lang="en-US" b="1" dirty="0" smtClean="0"/>
              <a:t>’, 30, ‘Pune’, </a:t>
            </a:r>
            <a:r>
              <a:rPr lang="en-US" b="1" dirty="0"/>
              <a:t>2</a:t>
            </a:r>
            <a:r>
              <a:rPr lang="en-US" b="1" dirty="0" smtClean="0"/>
              <a:t>5000, ‘2001-07-12’),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&gt; (3, ‘Rahul’, 28, ‘Delhi’, 32000</a:t>
            </a:r>
            <a:r>
              <a:rPr lang="en-US" b="1" dirty="0"/>
              <a:t>, </a:t>
            </a:r>
            <a:r>
              <a:rPr lang="en-US" b="1" dirty="0" smtClean="0"/>
              <a:t>‘2000-07-21’);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Query Ok, 2 rows affected (0.04 sec)  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06807"/>
              </p:ext>
            </p:extLst>
          </p:nvPr>
        </p:nvGraphicFramePr>
        <p:xfrm>
          <a:off x="915469" y="1451185"/>
          <a:ext cx="817077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27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To verify use the command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err="1" smtClean="0"/>
              <a:t>mysql</a:t>
            </a:r>
            <a:r>
              <a:rPr lang="en-US" sz="3200" b="1" dirty="0" smtClean="0"/>
              <a:t>&gt; SELECT * FROM </a:t>
            </a:r>
            <a:r>
              <a:rPr lang="en-US" sz="3200" b="1" dirty="0" err="1" smtClean="0"/>
              <a:t>emp</a:t>
            </a:r>
            <a:r>
              <a:rPr lang="en-US" sz="32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91523"/>
              </p:ext>
            </p:extLst>
          </p:nvPr>
        </p:nvGraphicFramePr>
        <p:xfrm>
          <a:off x="1743242" y="3222234"/>
          <a:ext cx="817077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78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E.g.</a:t>
            </a:r>
          </a:p>
          <a:p>
            <a:pPr marL="0" indent="0">
              <a:buNone/>
            </a:pPr>
            <a:r>
              <a:rPr lang="en-US" sz="2400" b="1" dirty="0" smtClean="0"/>
              <a:t>Add a row in table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 where </a:t>
            </a:r>
            <a:r>
              <a:rPr lang="en-US" sz="2400" b="1" dirty="0" err="1" smtClean="0"/>
              <a:t>empid</a:t>
            </a:r>
            <a:r>
              <a:rPr lang="en-US" sz="2400" b="1" dirty="0" smtClean="0"/>
              <a:t> is 4, name is ‘</a:t>
            </a:r>
            <a:r>
              <a:rPr lang="en-US" sz="2400" b="1" dirty="0" err="1" smtClean="0"/>
              <a:t>Heena</a:t>
            </a:r>
            <a:r>
              <a:rPr lang="en-US" sz="2400" b="1" dirty="0" smtClean="0"/>
              <a:t>’, age is 25 and salary is 25000</a:t>
            </a:r>
          </a:p>
          <a:p>
            <a:pPr marL="0" indent="0">
              <a:buNone/>
            </a:pPr>
            <a:r>
              <a:rPr lang="en-US" sz="2400" b="1" dirty="0" err="1" smtClean="0"/>
              <a:t>mysql</a:t>
            </a:r>
            <a:r>
              <a:rPr lang="en-US" sz="2400" b="1" dirty="0" smtClean="0"/>
              <a:t>&gt; INSERT INTO </a:t>
            </a:r>
            <a:r>
              <a:rPr lang="en-US" sz="2400" b="1" dirty="0" err="1" smtClean="0"/>
              <a:t>emp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&gt;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empid,name,age,salary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&gt; VALUES(4, ‘</a:t>
            </a:r>
            <a:r>
              <a:rPr lang="en-US" sz="2400" b="1" dirty="0" err="1" smtClean="0"/>
              <a:t>Heena</a:t>
            </a:r>
            <a:r>
              <a:rPr lang="en-US" sz="2400" b="1" dirty="0" smtClean="0"/>
              <a:t>’, 25, 25000);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Query Ok, 1 rows affected (0.04 sec)    </a:t>
            </a:r>
          </a:p>
          <a:p>
            <a:pPr marL="0" indent="0">
              <a:buNone/>
            </a:pPr>
            <a:r>
              <a:rPr lang="en-US" sz="2400" b="1" dirty="0" err="1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32476"/>
              </p:ext>
            </p:extLst>
          </p:nvPr>
        </p:nvGraphicFramePr>
        <p:xfrm>
          <a:off x="1512237" y="4351469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6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SHOW DATABASES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display the names </a:t>
            </a:r>
            <a:r>
              <a:rPr lang="en-US" dirty="0" smtClean="0"/>
              <a:t>of the </a:t>
            </a:r>
            <a:r>
              <a:rPr lang="en-US" b="1" dirty="0" smtClean="0"/>
              <a:t>existing</a:t>
            </a:r>
            <a:r>
              <a:rPr lang="en-US" dirty="0" smtClean="0"/>
              <a:t> </a:t>
            </a:r>
            <a:r>
              <a:rPr lang="en-US" b="1" dirty="0" smtClean="0"/>
              <a:t>databases</a:t>
            </a:r>
            <a:r>
              <a:rPr lang="en-US" dirty="0" smtClean="0"/>
              <a:t> in alphabetical order from MySQL.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</a:t>
            </a:r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ysql</a:t>
            </a:r>
            <a:r>
              <a:rPr lang="en-US" b="1" dirty="0" smtClean="0"/>
              <a:t>&gt; SHOW DATABASES;</a:t>
            </a:r>
          </a:p>
          <a:p>
            <a:pPr marL="0" indent="0">
              <a:buNone/>
            </a:pPr>
            <a:r>
              <a:rPr lang="en-US" b="1" dirty="0" smtClean="0"/>
              <a:t>E.g. :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SHOW DATABASES;</a:t>
            </a:r>
          </a:p>
          <a:p>
            <a:pPr marL="0" indent="0">
              <a:buNone/>
            </a:pPr>
            <a:r>
              <a:rPr lang="en-US" b="1" dirty="0" smtClean="0"/>
              <a:t>Output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9921"/>
              </p:ext>
            </p:extLst>
          </p:nvPr>
        </p:nvGraphicFramePr>
        <p:xfrm>
          <a:off x="2582862" y="4842668"/>
          <a:ext cx="3466246" cy="2003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</a:rPr>
                        <a:t>Database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information_schema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Employee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INSERT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INSERT INTO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&gt; VALUES(2, ‘Aditya’, 35, ‘Jaipur’, 45000, ‘1985-08-11’),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Error 1062(23000) :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</a:rPr>
              <a:t>	Duplicate </a:t>
            </a:r>
            <a:r>
              <a:rPr lang="en-US" b="1" dirty="0" smtClean="0">
                <a:solidFill>
                  <a:srgbClr val="FF0000"/>
                </a:solidFill>
              </a:rPr>
              <a:t>entry ‘2’ for key </a:t>
            </a:r>
            <a:r>
              <a:rPr lang="en-US" b="1" smtClean="0">
                <a:solidFill>
                  <a:srgbClr val="FF0000"/>
                </a:solidFill>
              </a:rPr>
              <a:t>‘PRIMARY’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50276"/>
              </p:ext>
            </p:extLst>
          </p:nvPr>
        </p:nvGraphicFramePr>
        <p:xfrm>
          <a:off x="1252353" y="885525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UPDATE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make changes in the data of given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will help the user to </a:t>
            </a:r>
            <a:r>
              <a:rPr lang="en-US" b="1" dirty="0" smtClean="0"/>
              <a:t>correct</a:t>
            </a:r>
            <a:r>
              <a:rPr lang="en-US" dirty="0" smtClean="0"/>
              <a:t> his </a:t>
            </a:r>
            <a:r>
              <a:rPr lang="en-US" b="1" dirty="0" smtClean="0"/>
              <a:t>mistakes</a:t>
            </a:r>
            <a:r>
              <a:rPr lang="en-US" dirty="0" smtClean="0"/>
              <a:t>, he did while entering the data.</a:t>
            </a:r>
          </a:p>
          <a:p>
            <a:r>
              <a:rPr lang="en-US" dirty="0" smtClean="0"/>
              <a:t>It can be used to </a:t>
            </a:r>
            <a:r>
              <a:rPr lang="en-US" b="1" dirty="0" smtClean="0"/>
              <a:t>change</a:t>
            </a:r>
            <a:r>
              <a:rPr lang="en-US" dirty="0" smtClean="0"/>
              <a:t> or </a:t>
            </a:r>
            <a:r>
              <a:rPr lang="en-US" b="1" dirty="0" smtClean="0"/>
              <a:t>increase</a:t>
            </a:r>
            <a:r>
              <a:rPr lang="en-US" dirty="0" smtClean="0"/>
              <a:t> or </a:t>
            </a:r>
            <a:r>
              <a:rPr lang="en-US" b="1" dirty="0" smtClean="0"/>
              <a:t>decrease</a:t>
            </a:r>
            <a:r>
              <a:rPr lang="en-US" dirty="0" smtClean="0"/>
              <a:t> the data values.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UPDATE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&gt; SET column=value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&gt; WHERE condition;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769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UPDATE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E.g</a:t>
            </a:r>
            <a:r>
              <a:rPr lang="en-US" sz="2400" b="1" dirty="0" smtClean="0"/>
              <a:t>.: To </a:t>
            </a:r>
            <a:r>
              <a:rPr lang="en-US" sz="2400" b="1" dirty="0"/>
              <a:t>change the salary of Employee Id  3 to 35000.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mysql</a:t>
            </a:r>
            <a:r>
              <a:rPr lang="en-US" sz="2400" b="1" dirty="0"/>
              <a:t>&gt; UPDATE </a:t>
            </a:r>
            <a:r>
              <a:rPr lang="en-US" sz="2400" b="1" dirty="0" err="1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&gt; SET salary=35000</a:t>
            </a:r>
          </a:p>
          <a:p>
            <a:pPr marL="0" indent="0">
              <a:buNone/>
            </a:pPr>
            <a:r>
              <a:rPr lang="en-US" sz="2400" b="1" dirty="0"/>
              <a:t>		&gt; WHERE </a:t>
            </a:r>
            <a:r>
              <a:rPr lang="en-US" sz="2400" b="1" dirty="0" err="1"/>
              <a:t>empid</a:t>
            </a:r>
            <a:r>
              <a:rPr lang="en-US" sz="2400" b="1" dirty="0"/>
              <a:t>=3;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1 row affected (0.04 sec)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Rows matched : 1      Changed : 1         Warnings : 0</a:t>
            </a:r>
          </a:p>
          <a:p>
            <a:pPr marL="0" indent="0">
              <a:buNone/>
            </a:pPr>
            <a:r>
              <a:rPr lang="en-US" sz="2400" b="1" dirty="0" smtClean="0"/>
              <a:t>To verify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39062"/>
              </p:ext>
            </p:extLst>
          </p:nvPr>
        </p:nvGraphicFramePr>
        <p:xfrm>
          <a:off x="1366653" y="4453035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6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E.g</a:t>
            </a:r>
            <a:r>
              <a:rPr lang="en-US" sz="2400" b="1" dirty="0" smtClean="0"/>
              <a:t>.: To update </a:t>
            </a:r>
            <a:r>
              <a:rPr lang="en-US" sz="2400" b="1" dirty="0"/>
              <a:t>the </a:t>
            </a:r>
            <a:r>
              <a:rPr lang="en-US" sz="2400" b="1" dirty="0" smtClean="0"/>
              <a:t>city as ‘Jaipur’ and </a:t>
            </a:r>
            <a:r>
              <a:rPr lang="en-US" sz="2400" b="1" dirty="0" err="1" smtClean="0"/>
              <a:t>doj</a:t>
            </a:r>
            <a:r>
              <a:rPr lang="en-US" sz="2400" b="1" dirty="0" smtClean="0"/>
              <a:t> as ‘1995-09-20’ of </a:t>
            </a:r>
            <a:r>
              <a:rPr lang="en-US" sz="2400" b="1" dirty="0"/>
              <a:t>Employee Id  </a:t>
            </a:r>
            <a:r>
              <a:rPr lang="en-US" sz="2400" b="1" dirty="0" smtClean="0"/>
              <a:t>4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mysql</a:t>
            </a:r>
            <a:r>
              <a:rPr lang="en-US" sz="2400" b="1" dirty="0"/>
              <a:t>&gt; UPDATE </a:t>
            </a:r>
            <a:r>
              <a:rPr lang="en-US" sz="2400" b="1" dirty="0" err="1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&gt; SET </a:t>
            </a:r>
            <a:r>
              <a:rPr lang="en-US" sz="2400" b="1" dirty="0" smtClean="0"/>
              <a:t>city=‘Jaipur’, </a:t>
            </a:r>
            <a:r>
              <a:rPr lang="en-US" sz="2400" b="1" dirty="0" err="1" smtClean="0"/>
              <a:t>doj</a:t>
            </a:r>
            <a:r>
              <a:rPr lang="en-US" sz="2400" b="1" dirty="0" smtClean="0"/>
              <a:t>=‘</a:t>
            </a:r>
            <a:r>
              <a:rPr lang="en-US" sz="2400" b="1" dirty="0"/>
              <a:t>1995-09-20’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	&gt; WHERE </a:t>
            </a:r>
            <a:r>
              <a:rPr lang="en-US" sz="2400" b="1" dirty="0" err="1"/>
              <a:t>empid</a:t>
            </a:r>
            <a:r>
              <a:rPr lang="en-US" sz="2400" b="1" dirty="0" smtClean="0"/>
              <a:t>= 4;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1 row affected (0.04 sec)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Rows matched : 1      Changed : 1         Warnings : 0</a:t>
            </a:r>
          </a:p>
          <a:p>
            <a:pPr marL="0" indent="0">
              <a:buNone/>
            </a:pPr>
            <a:r>
              <a:rPr lang="en-US" sz="2400" b="1" dirty="0" smtClean="0"/>
              <a:t>To verify use the command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49865"/>
              </p:ext>
            </p:extLst>
          </p:nvPr>
        </p:nvGraphicFramePr>
        <p:xfrm>
          <a:off x="1347603" y="4024410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1995-09-20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99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E.g</a:t>
            </a:r>
            <a:r>
              <a:rPr lang="en-US" sz="2400" b="1" dirty="0" smtClean="0"/>
              <a:t>.: To increase the salary of employees by </a:t>
            </a:r>
            <a:r>
              <a:rPr lang="en-US" sz="2400" b="1" dirty="0" err="1" smtClean="0"/>
              <a:t>Rs</a:t>
            </a:r>
            <a:r>
              <a:rPr lang="en-US" sz="2400" b="1" dirty="0" smtClean="0"/>
              <a:t>. 1000 from ‘Mumbai’ city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mysql</a:t>
            </a:r>
            <a:r>
              <a:rPr lang="en-US" sz="2400" b="1" dirty="0"/>
              <a:t>&gt; UPDATE </a:t>
            </a:r>
            <a:r>
              <a:rPr lang="en-US" sz="2400" b="1" dirty="0" err="1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&gt; SET </a:t>
            </a:r>
            <a:r>
              <a:rPr lang="en-US" sz="2400" b="1" dirty="0" smtClean="0"/>
              <a:t>salary=</a:t>
            </a:r>
            <a:r>
              <a:rPr lang="en-US" sz="2400" b="1" dirty="0" err="1" smtClean="0"/>
              <a:t>salary+1000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b="1" dirty="0"/>
              <a:t>		&gt; WHERE </a:t>
            </a:r>
            <a:r>
              <a:rPr lang="en-US" sz="2400" b="1" dirty="0" smtClean="0"/>
              <a:t>city=‘Mumbai’;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1 row affected (0.04 sec)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Rows matched : 1      Changed : 1         Warnings : 0</a:t>
            </a:r>
          </a:p>
          <a:p>
            <a:pPr marL="0" indent="0">
              <a:buNone/>
            </a:pPr>
            <a:r>
              <a:rPr lang="en-US" sz="2400" b="1" dirty="0" smtClean="0"/>
              <a:t>To verify use the command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09366"/>
              </p:ext>
            </p:extLst>
          </p:nvPr>
        </p:nvGraphicFramePr>
        <p:xfrm>
          <a:off x="1347603" y="4024410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36000.00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2002-09-20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50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E.g</a:t>
            </a:r>
            <a:r>
              <a:rPr lang="en-US" sz="2400" b="1" dirty="0" smtClean="0"/>
              <a:t>.: To change each name to uppercase.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mysql</a:t>
            </a:r>
            <a:r>
              <a:rPr lang="en-US" sz="2400" b="1" dirty="0"/>
              <a:t>&gt; UPDATE </a:t>
            </a:r>
            <a:r>
              <a:rPr lang="en-US" sz="2400" b="1" dirty="0" err="1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&gt; SET </a:t>
            </a:r>
            <a:r>
              <a:rPr lang="en-US" sz="2400" b="1" dirty="0" smtClean="0"/>
              <a:t>name=</a:t>
            </a:r>
            <a:r>
              <a:rPr lang="en-US" sz="2400" b="1" dirty="0" err="1" smtClean="0"/>
              <a:t>UPEER</a:t>
            </a:r>
            <a:r>
              <a:rPr lang="en-US" sz="2400" b="1" dirty="0" smtClean="0"/>
              <a:t>(name);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</a:t>
            </a:r>
            <a:r>
              <a:rPr lang="en-US" sz="2400" b="1" dirty="0" smtClean="0">
                <a:solidFill>
                  <a:srgbClr val="FF0000"/>
                </a:solidFill>
              </a:rPr>
              <a:t>4 </a:t>
            </a:r>
            <a:r>
              <a:rPr lang="en-US" sz="2400" b="1" dirty="0">
                <a:solidFill>
                  <a:srgbClr val="FF0000"/>
                </a:solidFill>
              </a:rPr>
              <a:t>row affected (0.04 sec)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Rows matched : </a:t>
            </a:r>
            <a:r>
              <a:rPr lang="en-US" sz="2400" b="1" dirty="0" smtClean="0">
                <a:solidFill>
                  <a:srgbClr val="FF0000"/>
                </a:solidFill>
              </a:rPr>
              <a:t>4      </a:t>
            </a:r>
            <a:r>
              <a:rPr lang="en-US" sz="2400" b="1" dirty="0">
                <a:solidFill>
                  <a:srgbClr val="FF0000"/>
                </a:solidFill>
              </a:rPr>
              <a:t>Changed : </a:t>
            </a:r>
            <a:r>
              <a:rPr lang="en-US" sz="2400" b="1" dirty="0" smtClean="0">
                <a:solidFill>
                  <a:srgbClr val="FF0000"/>
                </a:solidFill>
              </a:rPr>
              <a:t>4         </a:t>
            </a:r>
            <a:r>
              <a:rPr lang="en-US" sz="2400" b="1" dirty="0">
                <a:solidFill>
                  <a:srgbClr val="FF0000"/>
                </a:solidFill>
              </a:rPr>
              <a:t>Warnings : 0</a:t>
            </a:r>
          </a:p>
          <a:p>
            <a:pPr marL="0" indent="0">
              <a:buNone/>
            </a:pPr>
            <a:r>
              <a:rPr lang="en-US" sz="2400" b="1" dirty="0" smtClean="0"/>
              <a:t>To verify use the command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21448"/>
              </p:ext>
            </p:extLst>
          </p:nvPr>
        </p:nvGraphicFramePr>
        <p:xfrm>
          <a:off x="1347603" y="4024410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36000.00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2002-09-20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2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E.g</a:t>
            </a:r>
            <a:r>
              <a:rPr lang="en-US" sz="2400" b="1" dirty="0" smtClean="0"/>
              <a:t>.: To increase the salary by 5000 whose salary is less than 30000.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mysql</a:t>
            </a:r>
            <a:r>
              <a:rPr lang="en-US" sz="2400" b="1" dirty="0"/>
              <a:t>&gt; UPDATE </a:t>
            </a:r>
            <a:r>
              <a:rPr lang="en-US" sz="2400" b="1" dirty="0" err="1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&gt; SET </a:t>
            </a:r>
            <a:r>
              <a:rPr lang="en-US" sz="2400" b="1" dirty="0" smtClean="0"/>
              <a:t>salary=</a:t>
            </a:r>
            <a:r>
              <a:rPr lang="en-US" sz="2400" b="1" dirty="0" err="1" smtClean="0"/>
              <a:t>salary+5000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&gt; WHERE salary&lt;30000;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</a:t>
            </a:r>
            <a:r>
              <a:rPr lang="en-US" sz="2400" b="1" dirty="0" smtClean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row affected (0.04 sec)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Rows matched : </a:t>
            </a:r>
            <a:r>
              <a:rPr lang="en-US" sz="2400" b="1" dirty="0" smtClean="0">
                <a:solidFill>
                  <a:srgbClr val="FF0000"/>
                </a:solidFill>
              </a:rPr>
              <a:t>2      </a:t>
            </a:r>
            <a:r>
              <a:rPr lang="en-US" sz="2400" b="1" dirty="0">
                <a:solidFill>
                  <a:srgbClr val="FF0000"/>
                </a:solidFill>
              </a:rPr>
              <a:t>Changed : 2</a:t>
            </a:r>
            <a:r>
              <a:rPr lang="en-US" sz="2400" b="1" dirty="0" smtClean="0">
                <a:solidFill>
                  <a:srgbClr val="FF0000"/>
                </a:solidFill>
              </a:rPr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Warnings : 0</a:t>
            </a:r>
          </a:p>
          <a:p>
            <a:pPr marL="0" indent="0">
              <a:buNone/>
            </a:pPr>
            <a:r>
              <a:rPr lang="en-US" sz="2400" b="1" dirty="0" smtClean="0"/>
              <a:t>To verify use the command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99492"/>
              </p:ext>
            </p:extLst>
          </p:nvPr>
        </p:nvGraphicFramePr>
        <p:xfrm>
          <a:off x="1347603" y="4024410"/>
          <a:ext cx="8170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36000.00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2002-09-20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6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CREATE TABLE using Another Table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19225" y="746668"/>
            <a:ext cx="10515600" cy="5573267"/>
          </a:xfrm>
        </p:spPr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table can be created using the columns and data from another table.</a:t>
            </a:r>
          </a:p>
          <a:p>
            <a:pPr algn="just"/>
            <a:r>
              <a:rPr lang="en-US" dirty="0" smtClean="0"/>
              <a:t>After using this statement the structure of table along with its all data is copied.</a:t>
            </a:r>
          </a:p>
          <a:p>
            <a:pPr marL="0" indent="0">
              <a:buNone/>
            </a:pPr>
            <a:r>
              <a:rPr lang="en-US" sz="3200" b="1" dirty="0" smtClean="0"/>
              <a:t>E.g. </a:t>
            </a:r>
            <a:r>
              <a:rPr lang="en-US" b="1" dirty="0" smtClean="0"/>
              <a:t>Create another table called </a:t>
            </a:r>
            <a:r>
              <a:rPr lang="en-US" b="1" dirty="0" err="1" smtClean="0">
                <a:solidFill>
                  <a:srgbClr val="FF0000"/>
                </a:solidFill>
              </a:rPr>
              <a:t>emp1</a:t>
            </a:r>
            <a:r>
              <a:rPr lang="en-US" b="1" dirty="0" smtClean="0"/>
              <a:t> using table </a:t>
            </a:r>
            <a:r>
              <a:rPr lang="en-US" b="1" dirty="0" err="1" smtClean="0">
                <a:solidFill>
                  <a:srgbClr val="FF0000"/>
                </a:solidFill>
              </a:rPr>
              <a:t>emp</a:t>
            </a:r>
            <a:r>
              <a:rPr lang="en-US" b="1" dirty="0" smtClean="0"/>
              <a:t> containing the columns </a:t>
            </a:r>
            <a:r>
              <a:rPr lang="en-US" b="1" dirty="0" err="1" smtClean="0">
                <a:solidFill>
                  <a:srgbClr val="FF0000"/>
                </a:solidFill>
              </a:rPr>
              <a:t>empid</a:t>
            </a:r>
            <a:r>
              <a:rPr lang="en-US" b="1" dirty="0" smtClean="0">
                <a:solidFill>
                  <a:srgbClr val="FF0000"/>
                </a:solidFill>
              </a:rPr>
              <a:t>, name and city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mysql</a:t>
            </a:r>
            <a:r>
              <a:rPr lang="en-US" b="1" dirty="0" smtClean="0"/>
              <a:t>&gt; CREATE TABLE </a:t>
            </a:r>
            <a:r>
              <a:rPr lang="en-US" b="1" dirty="0" err="1" smtClean="0"/>
              <a:t>emp1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&gt; SELECT </a:t>
            </a:r>
            <a:r>
              <a:rPr lang="en-US" b="1" dirty="0" err="1" smtClean="0"/>
              <a:t>empid,name</a:t>
            </a:r>
            <a:r>
              <a:rPr lang="en-US" b="1" dirty="0" smtClean="0"/>
              <a:t>, city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&gt; FROM </a:t>
            </a:r>
            <a:r>
              <a:rPr lang="en-US" b="1" dirty="0" err="1" smtClean="0"/>
              <a:t>emp</a:t>
            </a:r>
            <a:r>
              <a:rPr lang="en-US" b="1" dirty="0" smtClean="0"/>
              <a:t>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Query Ok, </a:t>
            </a:r>
            <a:r>
              <a:rPr lang="en-US" b="1" dirty="0" smtClean="0">
                <a:solidFill>
                  <a:srgbClr val="FF0000"/>
                </a:solidFill>
              </a:rPr>
              <a:t>0 </a:t>
            </a:r>
            <a:r>
              <a:rPr lang="en-US" b="1" dirty="0">
                <a:solidFill>
                  <a:srgbClr val="FF0000"/>
                </a:solidFill>
              </a:rPr>
              <a:t>row affected (0.04 sec)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0874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verify use the statement 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Syntax</a:t>
            </a:r>
            <a:r>
              <a:rPr lang="en-US" sz="3600" b="1" dirty="0"/>
              <a:t> :      </a:t>
            </a:r>
            <a:r>
              <a:rPr lang="en-US" b="1" dirty="0" err="1"/>
              <a:t>mysql</a:t>
            </a:r>
            <a:r>
              <a:rPr lang="en-US" b="1" dirty="0"/>
              <a:t>&gt; </a:t>
            </a:r>
            <a:r>
              <a:rPr lang="en-US" b="1" dirty="0" smtClean="0"/>
              <a:t>SELECT * FROM </a:t>
            </a:r>
            <a:r>
              <a:rPr lang="en-US" b="1" dirty="0" err="1" smtClean="0">
                <a:solidFill>
                  <a:srgbClr val="FF0000"/>
                </a:solidFill>
              </a:rPr>
              <a:t>emp1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	</a:t>
            </a: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86139"/>
              </p:ext>
            </p:extLst>
          </p:nvPr>
        </p:nvGraphicFramePr>
        <p:xfrm>
          <a:off x="2976378" y="2509935"/>
          <a:ext cx="372742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1525" y="318043"/>
            <a:ext cx="10515600" cy="5573267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2400" b="1" dirty="0"/>
              <a:t>E.g. Create another table called </a:t>
            </a:r>
            <a:r>
              <a:rPr lang="en-US" sz="2400" b="1" dirty="0" err="1" smtClean="0"/>
              <a:t>emp2</a:t>
            </a:r>
            <a:r>
              <a:rPr lang="en-US" sz="2400" b="1" dirty="0" smtClean="0"/>
              <a:t> </a:t>
            </a:r>
            <a:r>
              <a:rPr lang="en-US" sz="2400" b="1" dirty="0"/>
              <a:t>using table </a:t>
            </a:r>
            <a:r>
              <a:rPr lang="en-US" sz="2400" b="1" dirty="0" err="1"/>
              <a:t>emp</a:t>
            </a:r>
            <a:r>
              <a:rPr lang="en-US" sz="2400" b="1" dirty="0"/>
              <a:t> containing the columns </a:t>
            </a:r>
            <a:r>
              <a:rPr lang="en-US" sz="2400" b="1" dirty="0" err="1"/>
              <a:t>empid</a:t>
            </a:r>
            <a:r>
              <a:rPr lang="en-US" sz="2400" b="1" dirty="0"/>
              <a:t>, name and </a:t>
            </a:r>
            <a:r>
              <a:rPr lang="en-US" sz="2400" b="1" dirty="0" smtClean="0"/>
              <a:t>salary whose salary is above 30000		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  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CREATE TABLE </a:t>
            </a:r>
            <a:r>
              <a:rPr lang="en-US" sz="2400" b="1" dirty="0" err="1" smtClean="0"/>
              <a:t>emp2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</a:t>
            </a:r>
            <a:r>
              <a:rPr lang="en-US" sz="2400" b="1" dirty="0" smtClean="0"/>
              <a:t>	&gt; </a:t>
            </a:r>
            <a:r>
              <a:rPr lang="en-US" sz="2400" b="1" dirty="0"/>
              <a:t>SELECT </a:t>
            </a:r>
            <a:r>
              <a:rPr lang="en-US" sz="2400" b="1" dirty="0" err="1"/>
              <a:t>empid,name</a:t>
            </a:r>
            <a:r>
              <a:rPr lang="en-US" sz="2400" b="1" dirty="0"/>
              <a:t>, </a:t>
            </a:r>
            <a:r>
              <a:rPr lang="en-US" sz="2400" b="1" dirty="0" smtClean="0"/>
              <a:t>salary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	</a:t>
            </a:r>
            <a:r>
              <a:rPr lang="en-US" sz="2400" b="1" dirty="0" smtClean="0"/>
              <a:t>&gt; </a:t>
            </a:r>
            <a:r>
              <a:rPr lang="en-US" sz="2400" b="1" dirty="0"/>
              <a:t>FROM </a:t>
            </a:r>
            <a:r>
              <a:rPr lang="en-US" sz="2400" b="1" dirty="0" err="1" smtClean="0"/>
              <a:t>emp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&gt; WHERE salary&gt;30000; </a:t>
            </a:r>
          </a:p>
          <a:p>
            <a:pPr marL="0" indent="0">
              <a:buNone/>
            </a:pPr>
            <a:r>
              <a:rPr lang="en-US" sz="2400" b="1" smtClean="0">
                <a:solidFill>
                  <a:srgbClr val="FF0000"/>
                </a:solidFill>
              </a:rPr>
              <a:t>			 </a:t>
            </a:r>
            <a:r>
              <a:rPr lang="en-US" sz="2400" b="1">
                <a:solidFill>
                  <a:srgbClr val="FF0000"/>
                </a:solidFill>
              </a:rPr>
              <a:t>Query Ok, </a:t>
            </a:r>
            <a:r>
              <a:rPr lang="en-US" sz="2400" b="1" smtClean="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row affected (0.04 sec) 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dirty="0" smtClean="0"/>
              <a:t>To verify use the statement </a:t>
            </a:r>
            <a:endParaRPr lang="en-US" sz="3200" b="1" dirty="0"/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SELECT * FROM </a:t>
            </a:r>
            <a:r>
              <a:rPr lang="en-US" b="1" dirty="0" err="1" smtClean="0"/>
              <a:t>emp2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	</a:t>
            </a: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59260"/>
              </p:ext>
            </p:extLst>
          </p:nvPr>
        </p:nvGraphicFramePr>
        <p:xfrm>
          <a:off x="7415028" y="4519710"/>
          <a:ext cx="372742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36000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5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CREATE DATABASE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create new database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</a:t>
            </a:r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ysql</a:t>
            </a:r>
            <a:r>
              <a:rPr lang="en-US" b="1" dirty="0" smtClean="0"/>
              <a:t>&gt; CREATE DATABASE &lt;database name&gt;;</a:t>
            </a:r>
          </a:p>
          <a:p>
            <a:pPr marL="0" indent="0">
              <a:buNone/>
            </a:pPr>
            <a:r>
              <a:rPr lang="en-US" b="1" dirty="0" smtClean="0"/>
              <a:t>E.g. :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CREATE DATABASE college;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Query Ok. 1 Row affected &lt;0.02 sec&gt;</a:t>
            </a:r>
          </a:p>
          <a:p>
            <a:pPr marL="0" indent="0">
              <a:buNone/>
            </a:pPr>
            <a:r>
              <a:rPr lang="en-US" b="1" dirty="0" smtClean="0"/>
              <a:t>To Verify use command 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SHOW DATABASES;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52710"/>
              </p:ext>
            </p:extLst>
          </p:nvPr>
        </p:nvGraphicFramePr>
        <p:xfrm>
          <a:off x="8149721" y="4259527"/>
          <a:ext cx="3185029" cy="239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</a:rPr>
                        <a:t>Database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information_schema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Employee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5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ALTER TABLE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make changes in the structure of the table </a:t>
            </a:r>
            <a:r>
              <a:rPr lang="en-US" dirty="0" smtClean="0"/>
              <a:t>i.e. to </a:t>
            </a:r>
            <a:r>
              <a:rPr lang="en-US" b="1" dirty="0" smtClean="0"/>
              <a:t>add</a:t>
            </a:r>
            <a:r>
              <a:rPr lang="en-US" dirty="0" smtClean="0"/>
              <a:t>, </a:t>
            </a:r>
            <a:r>
              <a:rPr lang="en-US" b="1" dirty="0" smtClean="0"/>
              <a:t>modify</a:t>
            </a:r>
            <a:r>
              <a:rPr lang="en-US" dirty="0" smtClean="0"/>
              <a:t> and </a:t>
            </a:r>
            <a:r>
              <a:rPr lang="en-US" b="1" dirty="0" smtClean="0"/>
              <a:t>delete</a:t>
            </a:r>
            <a:r>
              <a:rPr lang="en-US" dirty="0" smtClean="0"/>
              <a:t> </a:t>
            </a:r>
            <a:r>
              <a:rPr lang="en-US" b="1" dirty="0" smtClean="0"/>
              <a:t>columns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used to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</a:t>
            </a:r>
            <a:r>
              <a:rPr lang="en-US" b="1" dirty="0" smtClean="0"/>
              <a:t>primary</a:t>
            </a:r>
            <a:r>
              <a:rPr lang="en-US" dirty="0" smtClean="0"/>
              <a:t> </a:t>
            </a:r>
            <a:r>
              <a:rPr lang="en-US" b="1" dirty="0" smtClean="0"/>
              <a:t>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rename</a:t>
            </a:r>
            <a:r>
              <a:rPr lang="en-US" dirty="0" smtClean="0"/>
              <a:t> the </a:t>
            </a:r>
            <a:r>
              <a:rPr lang="en-US" b="1" dirty="0" smtClean="0"/>
              <a:t>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command has 4 clauses ADD, MODIFY, CHANGE and DROP.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ADD</a:t>
            </a:r>
            <a:r>
              <a:rPr lang="en-US" dirty="0" smtClean="0"/>
              <a:t> :- It is used to </a:t>
            </a:r>
            <a:r>
              <a:rPr lang="en-US" b="1" dirty="0" smtClean="0"/>
              <a:t>add</a:t>
            </a:r>
            <a:r>
              <a:rPr lang="en-US" dirty="0" smtClean="0"/>
              <a:t> a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b="1" dirty="0" smtClean="0"/>
              <a:t>column</a:t>
            </a:r>
            <a:r>
              <a:rPr lang="en-US" dirty="0" smtClean="0"/>
              <a:t> to a table.</a:t>
            </a:r>
          </a:p>
          <a:p>
            <a:pPr marL="0" indent="0">
              <a:buNone/>
            </a:pPr>
            <a:r>
              <a:rPr lang="en-US" dirty="0" smtClean="0"/>
              <a:t>	By </a:t>
            </a:r>
            <a:r>
              <a:rPr lang="en-US" b="1" dirty="0" smtClean="0"/>
              <a:t>default</a:t>
            </a:r>
            <a:r>
              <a:rPr lang="en-US" dirty="0" smtClean="0"/>
              <a:t> , a </a:t>
            </a:r>
            <a:r>
              <a:rPr lang="en-US" b="1" dirty="0" smtClean="0"/>
              <a:t>column</a:t>
            </a:r>
            <a:r>
              <a:rPr lang="en-US" dirty="0" smtClean="0"/>
              <a:t>  can be </a:t>
            </a:r>
            <a:r>
              <a:rPr lang="en-US" b="1" dirty="0" smtClean="0"/>
              <a:t>added</a:t>
            </a:r>
            <a:r>
              <a:rPr lang="en-US" dirty="0" smtClean="0"/>
              <a:t> at the </a:t>
            </a:r>
            <a:r>
              <a:rPr lang="en-US" b="1" dirty="0" smtClean="0"/>
              <a:t>end</a:t>
            </a:r>
            <a:r>
              <a:rPr lang="en-US" dirty="0" smtClean="0"/>
              <a:t> of the </a:t>
            </a:r>
            <a:r>
              <a:rPr lang="en-US" b="1" dirty="0" smtClean="0"/>
              <a:t>table.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A </a:t>
            </a:r>
            <a:r>
              <a:rPr lang="en-US" b="1" dirty="0" smtClean="0"/>
              <a:t>column</a:t>
            </a:r>
            <a:r>
              <a:rPr lang="en-US" dirty="0" smtClean="0"/>
              <a:t> can be </a:t>
            </a:r>
            <a:r>
              <a:rPr lang="en-US" b="1" dirty="0" smtClean="0"/>
              <a:t>added</a:t>
            </a:r>
            <a:r>
              <a:rPr lang="en-US" dirty="0" smtClean="0"/>
              <a:t> at </a:t>
            </a:r>
            <a:r>
              <a:rPr lang="en-US" b="1" dirty="0" smtClean="0"/>
              <a:t>beginning</a:t>
            </a:r>
            <a:r>
              <a:rPr lang="en-US" dirty="0" smtClean="0"/>
              <a:t> of table using </a:t>
            </a:r>
            <a:r>
              <a:rPr lang="en-US" b="1" dirty="0" smtClean="0"/>
              <a:t>FIRST</a:t>
            </a:r>
            <a:r>
              <a:rPr lang="en-US" dirty="0" smtClean="0"/>
              <a:t> clause.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A</a:t>
            </a:r>
            <a:r>
              <a:rPr lang="en-US" b="1" dirty="0" smtClean="0"/>
              <a:t> column </a:t>
            </a:r>
            <a:r>
              <a:rPr lang="en-US" dirty="0" smtClean="0"/>
              <a:t>can be </a:t>
            </a:r>
            <a:r>
              <a:rPr lang="en-US" b="1" dirty="0" smtClean="0"/>
              <a:t>added</a:t>
            </a:r>
            <a:r>
              <a:rPr lang="en-US" dirty="0" smtClean="0"/>
              <a:t> </a:t>
            </a:r>
            <a:r>
              <a:rPr lang="en-US" b="1" dirty="0" smtClean="0"/>
              <a:t>anywhere</a:t>
            </a:r>
            <a:r>
              <a:rPr lang="en-US" dirty="0" smtClean="0"/>
              <a:t> or in the </a:t>
            </a:r>
            <a:r>
              <a:rPr lang="en-US" b="1" dirty="0" smtClean="0"/>
              <a:t>middle</a:t>
            </a:r>
            <a:r>
              <a:rPr lang="en-US" dirty="0" smtClean="0"/>
              <a:t> using </a:t>
            </a:r>
            <a:r>
              <a:rPr lang="en-US" b="1" dirty="0" smtClean="0"/>
              <a:t>AFTER</a:t>
            </a:r>
            <a:r>
              <a:rPr lang="en-US" dirty="0" smtClean="0"/>
              <a:t> clause.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      </a:t>
            </a:r>
            <a:r>
              <a:rPr lang="en-US" b="1" dirty="0" err="1" smtClean="0"/>
              <a:t>mysql</a:t>
            </a:r>
            <a:r>
              <a:rPr lang="en-US" b="1" dirty="0" smtClean="0"/>
              <a:t>&gt; 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&gt; ADD </a:t>
            </a:r>
            <a:r>
              <a:rPr lang="en-US" b="1" dirty="0" err="1" smtClean="0"/>
              <a:t>columnname</a:t>
            </a:r>
            <a:r>
              <a:rPr lang="en-US" b="1" dirty="0" smtClean="0"/>
              <a:t> </a:t>
            </a:r>
            <a:r>
              <a:rPr lang="en-US" b="1" dirty="0" err="1" smtClean="0"/>
              <a:t>datatype</a:t>
            </a:r>
            <a:r>
              <a:rPr lang="en-US" b="1" dirty="0" smtClean="0"/>
              <a:t>;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4053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5005785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E.g. :- Add a column gender (</a:t>
            </a:r>
            <a:r>
              <a:rPr lang="en-US" sz="2400" b="1" dirty="0" err="1" smtClean="0"/>
              <a:t>GEND</a:t>
            </a:r>
            <a:r>
              <a:rPr lang="en-US" sz="2400" b="1" dirty="0" smtClean="0"/>
              <a:t>, character width 1 column, with default value ‘M’)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&gt; ADD </a:t>
            </a:r>
            <a:r>
              <a:rPr lang="en-US" b="1" dirty="0" err="1" smtClean="0"/>
              <a:t>gend</a:t>
            </a:r>
            <a:r>
              <a:rPr lang="en-US" b="1" dirty="0" smtClean="0"/>
              <a:t> CHAR(1) DEFAULT ‘M’;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28156"/>
              </p:ext>
            </p:extLst>
          </p:nvPr>
        </p:nvGraphicFramePr>
        <p:xfrm>
          <a:off x="4543426" y="3009900"/>
          <a:ext cx="75152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Decimal(7,2)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gend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char(1)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00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5005785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E.g. :- Add a column gender (</a:t>
            </a:r>
            <a:r>
              <a:rPr lang="en-US" sz="2400" b="1" dirty="0" err="1" smtClean="0"/>
              <a:t>GEND</a:t>
            </a:r>
            <a:r>
              <a:rPr lang="en-US" sz="2400" b="1" dirty="0" smtClean="0"/>
              <a:t>, character width 1 column, with default value ‘M’) after the column age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&gt; ADD </a:t>
            </a:r>
            <a:r>
              <a:rPr lang="en-US" b="1" dirty="0" err="1" smtClean="0"/>
              <a:t>gend</a:t>
            </a:r>
            <a:r>
              <a:rPr lang="en-US" b="1" dirty="0" smtClean="0"/>
              <a:t> CHAR(1) DEFAULT ‘M’ AFTER age;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02030"/>
              </p:ext>
            </p:extLst>
          </p:nvPr>
        </p:nvGraphicFramePr>
        <p:xfrm>
          <a:off x="4543426" y="3009900"/>
          <a:ext cx="75152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gend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char(1)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Decimal(7,2)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0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5005785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E.g. :- Add a column gender (</a:t>
            </a:r>
            <a:r>
              <a:rPr lang="en-US" sz="2400" b="1" dirty="0" err="1" smtClean="0"/>
              <a:t>GEND</a:t>
            </a:r>
            <a:r>
              <a:rPr lang="en-US" sz="2400" b="1" dirty="0" smtClean="0"/>
              <a:t>, character width 1 column, with default value ‘M’) as the first column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emp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&gt; ADD </a:t>
            </a:r>
            <a:r>
              <a:rPr lang="en-US" b="1" dirty="0" err="1" smtClean="0"/>
              <a:t>gend</a:t>
            </a:r>
            <a:r>
              <a:rPr lang="en-US" b="1" dirty="0" smtClean="0"/>
              <a:t> CHAR(1) DEFAULT ‘M’ FIRST;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860682"/>
              </p:ext>
            </p:extLst>
          </p:nvPr>
        </p:nvGraphicFramePr>
        <p:xfrm>
          <a:off x="4543426" y="3009900"/>
          <a:ext cx="75152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gend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char(1)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Decimal(7,2)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3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211001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3800" b="1" dirty="0" smtClean="0"/>
              <a:t>MODIFY :- </a:t>
            </a:r>
            <a:r>
              <a:rPr lang="en-US" sz="3800" dirty="0" smtClean="0"/>
              <a:t>It is used to </a:t>
            </a:r>
            <a:r>
              <a:rPr lang="en-US" sz="3800" b="1" dirty="0" smtClean="0"/>
              <a:t>modify</a:t>
            </a:r>
            <a:r>
              <a:rPr lang="en-US" sz="3800" dirty="0" smtClean="0"/>
              <a:t> the </a:t>
            </a:r>
            <a:r>
              <a:rPr lang="en-US" sz="3800" b="1" dirty="0" smtClean="0"/>
              <a:t>size</a:t>
            </a:r>
            <a:r>
              <a:rPr lang="en-US" sz="3800" dirty="0" smtClean="0"/>
              <a:t> of </a:t>
            </a:r>
            <a:r>
              <a:rPr lang="en-US" sz="3800" b="1" dirty="0" smtClean="0"/>
              <a:t>column</a:t>
            </a:r>
            <a:r>
              <a:rPr lang="en-US" sz="3800" dirty="0" smtClean="0"/>
              <a:t>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 &gt; MODIFY </a:t>
            </a:r>
            <a:r>
              <a:rPr lang="en-US" b="1" dirty="0" err="1" smtClean="0"/>
              <a:t>columnname</a:t>
            </a:r>
            <a:r>
              <a:rPr lang="en-US" b="1" dirty="0" smtClean="0"/>
              <a:t> </a:t>
            </a:r>
            <a:r>
              <a:rPr lang="en-US" b="1" dirty="0" err="1" smtClean="0"/>
              <a:t>datatype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E.g. : </a:t>
            </a:r>
          </a:p>
          <a:p>
            <a:pPr marL="0" indent="0">
              <a:buNone/>
            </a:pPr>
            <a:r>
              <a:rPr lang="en-US" b="1" dirty="0" smtClean="0"/>
              <a:t>To change the size of column salary from decimal(7,2) to decimal (8,2) with a default value 100000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   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/>
              <a:t>emp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&gt; MODIFY </a:t>
            </a:r>
            <a:r>
              <a:rPr lang="en-US" b="1" dirty="0" smtClean="0"/>
              <a:t>salary DECIMAL(8,2) DEFAULT 100000;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65071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211001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3800" b="1" dirty="0" smtClean="0"/>
              <a:t>CHANGE:- </a:t>
            </a:r>
            <a:r>
              <a:rPr lang="en-US" sz="3800" dirty="0" smtClean="0"/>
              <a:t>It is used to </a:t>
            </a:r>
            <a:r>
              <a:rPr lang="en-US" sz="3800" b="1" dirty="0" smtClean="0"/>
              <a:t>change</a:t>
            </a:r>
            <a:r>
              <a:rPr lang="en-US" sz="3800" dirty="0" smtClean="0"/>
              <a:t> the </a:t>
            </a:r>
            <a:r>
              <a:rPr lang="en-US" sz="3800" b="1" dirty="0" smtClean="0"/>
              <a:t>name</a:t>
            </a:r>
            <a:r>
              <a:rPr lang="en-US" sz="3800" dirty="0" smtClean="0"/>
              <a:t> of </a:t>
            </a:r>
            <a:r>
              <a:rPr lang="en-US" sz="3800" b="1" dirty="0" smtClean="0"/>
              <a:t>column</a:t>
            </a:r>
            <a:r>
              <a:rPr lang="en-US" sz="3800" dirty="0" smtClean="0"/>
              <a:t>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 &gt; CHANGE </a:t>
            </a:r>
            <a:r>
              <a:rPr lang="en-US" b="1" dirty="0" err="1" smtClean="0"/>
              <a:t>old_columnname</a:t>
            </a:r>
            <a:r>
              <a:rPr lang="en-US" b="1" dirty="0" smtClean="0"/>
              <a:t> </a:t>
            </a:r>
            <a:r>
              <a:rPr lang="en-US" b="1" dirty="0" err="1" smtClean="0"/>
              <a:t>new_columnname</a:t>
            </a:r>
            <a:r>
              <a:rPr lang="en-US" b="1" dirty="0" smtClean="0"/>
              <a:t> </a:t>
            </a:r>
            <a:r>
              <a:rPr lang="en-US" b="1" dirty="0" err="1" smtClean="0"/>
              <a:t>datatype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E.g. : </a:t>
            </a:r>
          </a:p>
          <a:p>
            <a:pPr marL="0" indent="0">
              <a:buNone/>
            </a:pPr>
            <a:r>
              <a:rPr lang="en-US" b="1" dirty="0" smtClean="0"/>
              <a:t>To change the name of column </a:t>
            </a:r>
            <a:r>
              <a:rPr lang="en-US" b="1" dirty="0" err="1" smtClean="0"/>
              <a:t>GEND</a:t>
            </a:r>
            <a:r>
              <a:rPr lang="en-US" b="1" dirty="0" smtClean="0"/>
              <a:t> to GENDER.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   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/>
              <a:t>emp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&gt; </a:t>
            </a:r>
            <a:r>
              <a:rPr lang="en-US" b="1" dirty="0" smtClean="0"/>
              <a:t>CHANGE </a:t>
            </a:r>
            <a:r>
              <a:rPr lang="en-US" b="1" dirty="0" err="1" smtClean="0"/>
              <a:t>gend</a:t>
            </a:r>
            <a:r>
              <a:rPr lang="en-US" b="1" dirty="0" smtClean="0"/>
              <a:t> gender CHAR(1) DEFAULT ‘M’;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9428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211001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3800" b="1" dirty="0" smtClean="0"/>
              <a:t>DROP:- </a:t>
            </a:r>
            <a:r>
              <a:rPr lang="en-US" sz="3800" dirty="0" smtClean="0"/>
              <a:t>It is used to </a:t>
            </a:r>
            <a:r>
              <a:rPr lang="en-US" sz="3800" b="1" dirty="0" smtClean="0"/>
              <a:t>delete</a:t>
            </a:r>
            <a:r>
              <a:rPr lang="en-US" sz="3800" dirty="0" smtClean="0"/>
              <a:t> the </a:t>
            </a:r>
            <a:r>
              <a:rPr lang="en-US" sz="3800" b="1" dirty="0" smtClean="0"/>
              <a:t>column </a:t>
            </a:r>
            <a:r>
              <a:rPr lang="en-US" sz="3800" dirty="0" smtClean="0"/>
              <a:t>from a table.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 &gt; DROP </a:t>
            </a:r>
            <a:r>
              <a:rPr lang="en-US" b="1" dirty="0" err="1" smtClean="0"/>
              <a:t>columnname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E.g. : </a:t>
            </a:r>
          </a:p>
          <a:p>
            <a:pPr marL="0" indent="0">
              <a:buNone/>
            </a:pPr>
            <a:r>
              <a:rPr lang="en-US" b="1" dirty="0" smtClean="0"/>
              <a:t>To delete the column GENDER.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   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/>
              <a:t>emp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&gt; </a:t>
            </a:r>
            <a:r>
              <a:rPr lang="en-US" b="1" dirty="0" smtClean="0"/>
              <a:t>DROP gender;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Query </a:t>
            </a:r>
            <a:r>
              <a:rPr lang="en-US" b="1" dirty="0">
                <a:solidFill>
                  <a:srgbClr val="FF0000"/>
                </a:solidFill>
              </a:rPr>
              <a:t>Ok, 0</a:t>
            </a:r>
            <a:r>
              <a:rPr lang="en-US" b="1" dirty="0" smtClean="0">
                <a:solidFill>
                  <a:srgbClr val="FF0000"/>
                </a:solidFill>
              </a:rPr>
              <a:t> rows </a:t>
            </a:r>
            <a:r>
              <a:rPr lang="en-US" b="1" dirty="0">
                <a:solidFill>
                  <a:srgbClr val="FF0000"/>
                </a:solidFill>
              </a:rPr>
              <a:t>affected (0.04 sec)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Records : 0       Duplicate : 0     Warnings : 0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29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4805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300" b="1" dirty="0"/>
              <a:t>ADD (Primary Key):- </a:t>
            </a:r>
            <a:r>
              <a:rPr lang="en-US" sz="3300" dirty="0"/>
              <a:t>It </a:t>
            </a:r>
            <a:r>
              <a:rPr lang="en-US" sz="3300" dirty="0" smtClean="0"/>
              <a:t>is used to </a:t>
            </a:r>
            <a:r>
              <a:rPr lang="en-US" sz="3300" b="1" dirty="0" smtClean="0"/>
              <a:t>add</a:t>
            </a:r>
            <a:r>
              <a:rPr lang="en-US" sz="3300" dirty="0" smtClean="0"/>
              <a:t> the </a:t>
            </a:r>
            <a:r>
              <a:rPr lang="en-US" sz="3300" b="1" dirty="0" smtClean="0"/>
              <a:t>primary</a:t>
            </a:r>
            <a:r>
              <a:rPr lang="en-US" sz="3300" dirty="0" smtClean="0"/>
              <a:t> </a:t>
            </a:r>
            <a:r>
              <a:rPr lang="en-US" sz="3300" b="1" dirty="0" smtClean="0"/>
              <a:t>key</a:t>
            </a:r>
            <a:r>
              <a:rPr lang="en-US" sz="3300" dirty="0" smtClean="0"/>
              <a:t> to the </a:t>
            </a:r>
            <a:r>
              <a:rPr lang="en-US" sz="3300" dirty="0"/>
              <a:t>table.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&gt; ADD PRIMARY KEY(</a:t>
            </a:r>
            <a:r>
              <a:rPr lang="en-US" b="1" dirty="0" err="1" smtClean="0"/>
              <a:t>columnname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emp2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E.g. : To add primary key to </a:t>
            </a:r>
            <a:r>
              <a:rPr lang="en-US" b="1" dirty="0" err="1" smtClean="0"/>
              <a:t>empid</a:t>
            </a:r>
            <a:r>
              <a:rPr lang="en-US" b="1" dirty="0" smtClean="0"/>
              <a:t> of table </a:t>
            </a:r>
            <a:r>
              <a:rPr lang="en-US" b="1" dirty="0" err="1" smtClean="0"/>
              <a:t>emp2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 smtClean="0"/>
              <a:t>emp2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          &gt; ADD </a:t>
            </a:r>
            <a:r>
              <a:rPr lang="en-US" b="1" dirty="0">
                <a:solidFill>
                  <a:srgbClr val="FF0000"/>
                </a:solidFill>
              </a:rPr>
              <a:t>PRIMARY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KEY(</a:t>
            </a:r>
            <a:r>
              <a:rPr lang="en-US" b="1" dirty="0" err="1" smtClean="0">
                <a:solidFill>
                  <a:srgbClr val="FF0000"/>
                </a:solidFill>
              </a:rPr>
              <a:t>empid</a:t>
            </a:r>
            <a:r>
              <a:rPr lang="en-US" b="1" dirty="0" smtClean="0"/>
              <a:t>);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err="1"/>
              <a:t>DESC</a:t>
            </a:r>
            <a:r>
              <a:rPr lang="en-US" b="1" dirty="0"/>
              <a:t> </a:t>
            </a:r>
            <a:r>
              <a:rPr lang="en-US" b="1" dirty="0" err="1"/>
              <a:t>emp2</a:t>
            </a:r>
            <a:r>
              <a:rPr lang="en-US" b="1" dirty="0"/>
              <a:t>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58975"/>
              </p:ext>
            </p:extLst>
          </p:nvPr>
        </p:nvGraphicFramePr>
        <p:xfrm>
          <a:off x="1347840" y="2406317"/>
          <a:ext cx="75152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92372"/>
              </p:ext>
            </p:extLst>
          </p:nvPr>
        </p:nvGraphicFramePr>
        <p:xfrm>
          <a:off x="1663870" y="5943600"/>
          <a:ext cx="75152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48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4805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300" b="1" dirty="0" smtClean="0"/>
              <a:t>DROP </a:t>
            </a:r>
            <a:r>
              <a:rPr lang="en-US" sz="3300" b="1" dirty="0"/>
              <a:t>(Primary Key):- </a:t>
            </a:r>
            <a:r>
              <a:rPr lang="en-US" sz="3300" dirty="0"/>
              <a:t>It </a:t>
            </a:r>
            <a:r>
              <a:rPr lang="en-US" sz="3300" dirty="0" smtClean="0"/>
              <a:t>is used to </a:t>
            </a:r>
            <a:r>
              <a:rPr lang="en-US" sz="3300" b="1" dirty="0" smtClean="0"/>
              <a:t>delete</a:t>
            </a:r>
            <a:r>
              <a:rPr lang="en-US" sz="3300" dirty="0" smtClean="0"/>
              <a:t> the </a:t>
            </a:r>
            <a:r>
              <a:rPr lang="en-US" sz="3300" b="1" dirty="0" smtClean="0"/>
              <a:t>primary</a:t>
            </a:r>
            <a:r>
              <a:rPr lang="en-US" sz="3300" dirty="0" smtClean="0"/>
              <a:t> </a:t>
            </a:r>
            <a:r>
              <a:rPr lang="en-US" sz="3300" b="1" dirty="0" smtClean="0"/>
              <a:t>key</a:t>
            </a:r>
            <a:r>
              <a:rPr lang="en-US" sz="3300" dirty="0" smtClean="0"/>
              <a:t> from the </a:t>
            </a:r>
            <a:r>
              <a:rPr lang="en-US" sz="3300" dirty="0"/>
              <a:t>table.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&gt; DROP PRIMARY KEY;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mysql</a:t>
            </a:r>
            <a:r>
              <a:rPr lang="en-US" b="1" dirty="0" smtClean="0"/>
              <a:t>&gt; </a:t>
            </a:r>
            <a:r>
              <a:rPr lang="en-US" b="1" dirty="0" err="1" smtClean="0"/>
              <a:t>DESC</a:t>
            </a:r>
            <a:r>
              <a:rPr lang="en-US" b="1" dirty="0" smtClean="0"/>
              <a:t> </a:t>
            </a:r>
            <a:r>
              <a:rPr lang="en-US" b="1" dirty="0" err="1" smtClean="0"/>
              <a:t>emp2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E.g. : To remove the  primary key from table </a:t>
            </a:r>
            <a:r>
              <a:rPr lang="en-US" b="1" dirty="0" err="1" smtClean="0"/>
              <a:t>emp2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 smtClean="0"/>
              <a:t>emp2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          &gt; </a:t>
            </a:r>
            <a:r>
              <a:rPr lang="en-US" b="1" dirty="0" smtClean="0"/>
              <a:t>DROP </a:t>
            </a:r>
            <a:r>
              <a:rPr lang="en-US" b="1" dirty="0"/>
              <a:t>PRIMARY </a:t>
            </a:r>
            <a:r>
              <a:rPr lang="en-US" b="1" dirty="0" smtClean="0"/>
              <a:t>KEY;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err="1"/>
              <a:t>DESC</a:t>
            </a:r>
            <a:r>
              <a:rPr lang="en-US" b="1" dirty="0"/>
              <a:t> </a:t>
            </a:r>
            <a:r>
              <a:rPr lang="en-US" b="1" dirty="0" err="1"/>
              <a:t>emp2</a:t>
            </a:r>
            <a:r>
              <a:rPr lang="en-US" b="1" dirty="0"/>
              <a:t>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1110"/>
              </p:ext>
            </p:extLst>
          </p:nvPr>
        </p:nvGraphicFramePr>
        <p:xfrm>
          <a:off x="1347840" y="2406317"/>
          <a:ext cx="75152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28559"/>
              </p:ext>
            </p:extLst>
          </p:nvPr>
        </p:nvGraphicFramePr>
        <p:xfrm>
          <a:off x="1663870" y="5943600"/>
          <a:ext cx="75152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smallint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9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1999" y="228300"/>
            <a:ext cx="10448925" cy="6480508"/>
          </a:xfrm>
        </p:spPr>
        <p:txBody>
          <a:bodyPr>
            <a:normAutofit/>
          </a:bodyPr>
          <a:lstStyle/>
          <a:p>
            <a:pPr algn="just"/>
            <a:r>
              <a:rPr lang="en-US" sz="3300" b="1" dirty="0" smtClean="0"/>
              <a:t>RENAME:- </a:t>
            </a:r>
            <a:r>
              <a:rPr lang="en-US" sz="3300" dirty="0"/>
              <a:t>It </a:t>
            </a:r>
            <a:r>
              <a:rPr lang="en-US" sz="3300" dirty="0" smtClean="0"/>
              <a:t>is used to </a:t>
            </a:r>
            <a:r>
              <a:rPr lang="en-US" sz="3300" b="1" dirty="0" smtClean="0"/>
              <a:t>rename</a:t>
            </a:r>
            <a:r>
              <a:rPr lang="en-US" sz="3300" dirty="0" smtClean="0"/>
              <a:t> the </a:t>
            </a:r>
            <a:r>
              <a:rPr lang="en-US" sz="3300" dirty="0"/>
              <a:t>table.</a:t>
            </a:r>
          </a:p>
          <a:p>
            <a:pPr lvl="3" algn="just"/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Syntax : 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ALTER TABLE </a:t>
            </a:r>
            <a:r>
              <a:rPr lang="en-US" b="1" dirty="0" err="1" smtClean="0"/>
              <a:t>tablename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   &gt; RENAME </a:t>
            </a:r>
            <a:r>
              <a:rPr lang="en-US" b="1" dirty="0" err="1" smtClean="0"/>
              <a:t>new_tablename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E.g. : To rename the table </a:t>
            </a:r>
            <a:r>
              <a:rPr lang="en-US" b="1" dirty="0" err="1" smtClean="0"/>
              <a:t>emp2</a:t>
            </a:r>
            <a:r>
              <a:rPr lang="en-US" b="1" dirty="0" smtClean="0"/>
              <a:t> to </a:t>
            </a:r>
            <a:r>
              <a:rPr lang="en-US" b="1" dirty="0" err="1" smtClean="0"/>
              <a:t>emp3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ALTER TABLE </a:t>
            </a:r>
            <a:r>
              <a:rPr lang="en-US" b="1" dirty="0" err="1" smtClean="0"/>
              <a:t>emp2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	          &gt; </a:t>
            </a:r>
            <a:r>
              <a:rPr lang="en-US" b="1" dirty="0" smtClean="0"/>
              <a:t>RENAME </a:t>
            </a:r>
            <a:r>
              <a:rPr lang="en-US" b="1" dirty="0" err="1" smtClean="0"/>
              <a:t>emp3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 verify use command</a:t>
            </a:r>
            <a:r>
              <a:rPr lang="en-US" b="1" dirty="0"/>
              <a:t>	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mysql</a:t>
            </a:r>
            <a:r>
              <a:rPr lang="en-US" b="1" dirty="0"/>
              <a:t>&gt; </a:t>
            </a:r>
            <a:r>
              <a:rPr lang="en-US" b="1" dirty="0" smtClean="0"/>
              <a:t>SHOW TABLES;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</a:t>
            </a: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49083"/>
              </p:ext>
            </p:extLst>
          </p:nvPr>
        </p:nvGraphicFramePr>
        <p:xfrm>
          <a:off x="4724704" y="5428648"/>
          <a:ext cx="36589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01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Tables_in_company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CREATE DATABASE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To Verify use command 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SHOW DATABASES;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b="1" dirty="0" smtClean="0"/>
              <a:t>E.g.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CREATE DATABASE test;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ERROR 100?&lt;</a:t>
            </a:r>
            <a:r>
              <a:rPr lang="en-US" b="1" dirty="0" err="1" smtClean="0">
                <a:solidFill>
                  <a:srgbClr val="FF0000"/>
                </a:solidFill>
              </a:rPr>
              <a:t>HY000</a:t>
            </a:r>
            <a:r>
              <a:rPr lang="en-US" b="1" dirty="0" smtClean="0">
                <a:solidFill>
                  <a:srgbClr val="FF0000"/>
                </a:solidFill>
              </a:rPr>
              <a:t>&gt; : Can’t create database ‘test’; database exists.</a:t>
            </a:r>
          </a:p>
          <a:p>
            <a:pPr marL="0" indent="0">
              <a:buNone/>
            </a:pPr>
            <a:endParaRPr lang="en-IN" sz="3600" dirty="0"/>
          </a:p>
          <a:p>
            <a:pPr marL="457200" lvl="1" indent="0">
              <a:buNone/>
            </a:pPr>
            <a:endParaRPr lang="en-IN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52475"/>
              </p:ext>
            </p:extLst>
          </p:nvPr>
        </p:nvGraphicFramePr>
        <p:xfrm>
          <a:off x="6939020" y="1875349"/>
          <a:ext cx="4033780" cy="239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</a:rPr>
                        <a:t>Database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information_schema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Employee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DELETE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Purpose</a:t>
            </a:r>
            <a:r>
              <a:rPr lang="en-US" sz="3200" b="1" dirty="0"/>
              <a:t> :</a:t>
            </a:r>
          </a:p>
          <a:p>
            <a:r>
              <a:rPr lang="en-US" sz="2000" dirty="0"/>
              <a:t>It is used to </a:t>
            </a:r>
            <a:r>
              <a:rPr lang="en-US" sz="2000" b="1" dirty="0"/>
              <a:t>delete</a:t>
            </a:r>
            <a:r>
              <a:rPr lang="en-US" sz="2000" dirty="0"/>
              <a:t> a </a:t>
            </a:r>
            <a:r>
              <a:rPr lang="en-US" sz="2000" b="1" dirty="0"/>
              <a:t>row</a:t>
            </a:r>
            <a:r>
              <a:rPr lang="en-US" sz="2000" dirty="0"/>
              <a:t> or </a:t>
            </a:r>
            <a:r>
              <a:rPr lang="en-US" sz="2000" b="1" dirty="0"/>
              <a:t>rows</a:t>
            </a:r>
            <a:r>
              <a:rPr lang="en-US" sz="2000" dirty="0"/>
              <a:t> from a given table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It will only delete rows from table </a:t>
            </a:r>
            <a:r>
              <a:rPr lang="en-US" sz="2000" b="1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FF0000"/>
                </a:solidFill>
              </a:rPr>
              <a:t> the </a:t>
            </a:r>
            <a:r>
              <a:rPr lang="en-US" sz="2000" b="1" dirty="0" smtClean="0">
                <a:solidFill>
                  <a:srgbClr val="FF0000"/>
                </a:solidFill>
              </a:rPr>
              <a:t>structure</a:t>
            </a:r>
            <a:r>
              <a:rPr lang="en-US" sz="2000" dirty="0" smtClean="0">
                <a:solidFill>
                  <a:srgbClr val="FF0000"/>
                </a:solidFill>
              </a:rPr>
              <a:t> of </a:t>
            </a:r>
            <a:r>
              <a:rPr lang="en-US" sz="2000" b="1" dirty="0" smtClean="0">
                <a:solidFill>
                  <a:srgbClr val="FF0000"/>
                </a:solidFill>
              </a:rPr>
              <a:t>table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 smtClean="0"/>
              <a:t>With this command ‘</a:t>
            </a:r>
            <a:r>
              <a:rPr lang="en-US" sz="2000" b="1" dirty="0" smtClean="0"/>
              <a:t>WHERE</a:t>
            </a:r>
            <a:r>
              <a:rPr lang="en-US" sz="2000" dirty="0" smtClean="0"/>
              <a:t>’ clause is used to </a:t>
            </a:r>
            <a:r>
              <a:rPr lang="en-US" sz="2000" b="1" dirty="0" smtClean="0"/>
              <a:t>delete only those records </a:t>
            </a:r>
            <a:r>
              <a:rPr lang="en-US" sz="2000" dirty="0" smtClean="0"/>
              <a:t>which are </a:t>
            </a:r>
            <a:r>
              <a:rPr lang="en-US" sz="2000" b="1" dirty="0" smtClean="0"/>
              <a:t>satisfying the given condition.</a:t>
            </a:r>
          </a:p>
          <a:p>
            <a:r>
              <a:rPr lang="en-US" sz="2000" dirty="0" smtClean="0"/>
              <a:t>Without </a:t>
            </a:r>
            <a:r>
              <a:rPr lang="en-US" sz="2000" dirty="0"/>
              <a:t>‘</a:t>
            </a:r>
            <a:r>
              <a:rPr lang="en-US" sz="2000" b="1" dirty="0"/>
              <a:t>WHERE</a:t>
            </a:r>
            <a:r>
              <a:rPr lang="en-US" sz="2000" dirty="0"/>
              <a:t>’ clause </a:t>
            </a:r>
            <a:r>
              <a:rPr lang="en-US" sz="2000" dirty="0" smtClean="0"/>
              <a:t>it will delete all the rows from the  given table.</a:t>
            </a:r>
          </a:p>
          <a:p>
            <a:r>
              <a:rPr lang="en-US" sz="2000" b="1" dirty="0" smtClean="0"/>
              <a:t>Syntax :    </a:t>
            </a:r>
            <a:r>
              <a:rPr lang="en-US" sz="2000" b="1" dirty="0" err="1" smtClean="0"/>
              <a:t>mysql</a:t>
            </a:r>
            <a:r>
              <a:rPr lang="en-US" sz="2000" b="1" dirty="0" smtClean="0"/>
              <a:t>&gt; DELETE FROM </a:t>
            </a:r>
            <a:r>
              <a:rPr lang="en-US" sz="2000" b="1" dirty="0" err="1" smtClean="0"/>
              <a:t>tablename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&gt; WHERE condition;</a:t>
            </a:r>
          </a:p>
          <a:p>
            <a:pPr marL="1828800" lvl="4" indent="0">
              <a:buNone/>
            </a:pPr>
            <a:r>
              <a:rPr lang="en-US" sz="1400" b="1" dirty="0" smtClean="0"/>
              <a:t> </a:t>
            </a:r>
            <a:endParaRPr lang="en-US" sz="1400" b="1" dirty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82529"/>
              </p:ext>
            </p:extLst>
          </p:nvPr>
        </p:nvGraphicFramePr>
        <p:xfrm>
          <a:off x="1665170" y="4029524"/>
          <a:ext cx="802626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Rahul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Delhi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2000-04-21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2002-09-20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Pradeep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33000.00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2001-08-16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70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DELETE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E.g.: To delete the employees from Delhi.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&gt; DELETE from </a:t>
            </a:r>
            <a:r>
              <a:rPr lang="en-US" sz="2400" b="1" dirty="0" err="1" smtClean="0"/>
              <a:t>emp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</a:t>
            </a:r>
            <a:r>
              <a:rPr lang="en-US" sz="2400" b="1" dirty="0" smtClean="0"/>
              <a:t>&gt; </a:t>
            </a:r>
            <a:r>
              <a:rPr lang="en-US" sz="2400" b="1" dirty="0"/>
              <a:t>WHERE </a:t>
            </a:r>
            <a:r>
              <a:rPr lang="en-US" sz="2400" b="1" dirty="0" smtClean="0"/>
              <a:t>city = ‘Delhi’;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</a:t>
            </a:r>
            <a:r>
              <a:rPr lang="en-US" sz="2400" b="1" dirty="0" smtClean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row affected (0.04 sec) </a:t>
            </a:r>
          </a:p>
          <a:p>
            <a:pPr marL="0" indent="0">
              <a:buNone/>
            </a:pPr>
            <a:r>
              <a:rPr lang="en-US" sz="2400" b="1" dirty="0" smtClean="0"/>
              <a:t>To verify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48730"/>
              </p:ext>
            </p:extLst>
          </p:nvPr>
        </p:nvGraphicFramePr>
        <p:xfrm>
          <a:off x="1366653" y="3731140"/>
          <a:ext cx="817077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empid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doj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Piyush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Mumbai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2000-05-23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Sumit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Pune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2001-07-12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Heena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Jaipur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30000.00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2002-09-20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8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DELETE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E.g.: To delete all the rows from the table </a:t>
            </a:r>
            <a:r>
              <a:rPr lang="en-US" sz="2400" b="1" dirty="0" err="1" smtClean="0"/>
              <a:t>emp2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&gt; DELETE from </a:t>
            </a:r>
            <a:r>
              <a:rPr lang="en-US" sz="2400" b="1" dirty="0" err="1" smtClean="0"/>
              <a:t>emp2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Query Ok, 0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row affected (0.04 sec)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To verify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SELECT * FROM </a:t>
            </a:r>
            <a:r>
              <a:rPr lang="en-US" sz="2400" b="1" dirty="0" err="1" smtClean="0"/>
              <a:t>emp2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Empty Set (</a:t>
            </a:r>
            <a:r>
              <a:rPr lang="en-US" b="1" dirty="0">
                <a:solidFill>
                  <a:srgbClr val="FF0000"/>
                </a:solidFill>
              </a:rPr>
              <a:t>0.04 sec)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IN" sz="3600" dirty="0" err="1" smtClean="0"/>
              <a:t>Mysql</a:t>
            </a:r>
            <a:r>
              <a:rPr lang="en-IN" sz="3600" dirty="0" smtClean="0"/>
              <a:t> &gt; delete from </a:t>
            </a:r>
            <a:r>
              <a:rPr lang="en-IN" sz="3600" dirty="0" err="1" smtClean="0"/>
              <a:t>emp</a:t>
            </a:r>
            <a:endParaRPr lang="en-IN" sz="3600" dirty="0" smtClean="0"/>
          </a:p>
          <a:p>
            <a:pPr marL="0" indent="0">
              <a:buNone/>
            </a:pPr>
            <a:r>
              <a:rPr lang="en-IN" sz="3600" dirty="0"/>
              <a:t>	</a:t>
            </a:r>
            <a:r>
              <a:rPr lang="en-IN" sz="3600" dirty="0" smtClean="0"/>
              <a:t>&gt; where salary &lt;35000;</a:t>
            </a: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61214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RENAME TABLE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Purpose</a:t>
            </a:r>
            <a:r>
              <a:rPr lang="en-US" sz="3200" b="1" dirty="0"/>
              <a:t> :</a:t>
            </a:r>
          </a:p>
          <a:p>
            <a:r>
              <a:rPr lang="en-US" sz="2400" dirty="0"/>
              <a:t>It is used to </a:t>
            </a:r>
            <a:r>
              <a:rPr lang="en-US" sz="2400" b="1" dirty="0" smtClean="0"/>
              <a:t>rename </a:t>
            </a:r>
            <a:r>
              <a:rPr lang="en-US" sz="2400" dirty="0" smtClean="0"/>
              <a:t>a table.</a:t>
            </a:r>
          </a:p>
          <a:p>
            <a:endParaRPr lang="en-US" sz="2400" b="1" dirty="0"/>
          </a:p>
          <a:p>
            <a:r>
              <a:rPr lang="en-US" sz="2400" b="1" dirty="0" smtClean="0"/>
              <a:t>Syntax : </a:t>
            </a:r>
            <a:r>
              <a:rPr lang="en-US" sz="2400" b="1" dirty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&gt; RENAME TABLE </a:t>
            </a:r>
            <a:r>
              <a:rPr lang="en-US" sz="2400" b="1" dirty="0" err="1" smtClean="0"/>
              <a:t>old_tablename</a:t>
            </a:r>
            <a:r>
              <a:rPr lang="en-US" sz="2400" b="1" dirty="0" smtClean="0"/>
              <a:t> TO </a:t>
            </a:r>
            <a:r>
              <a:rPr lang="en-US" sz="2400" b="1" dirty="0" err="1" smtClean="0"/>
              <a:t>new_tablename</a:t>
            </a:r>
            <a:r>
              <a:rPr lang="en-US" sz="2400" b="1" dirty="0" smtClean="0"/>
              <a:t>;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E.g</a:t>
            </a:r>
            <a:r>
              <a:rPr lang="en-US" sz="2400" b="1" dirty="0" smtClean="0"/>
              <a:t> : To rename a table </a:t>
            </a:r>
            <a:r>
              <a:rPr lang="en-US" sz="2400" b="1" dirty="0" err="1" smtClean="0"/>
              <a:t>emp3</a:t>
            </a:r>
            <a:r>
              <a:rPr lang="en-US" sz="2400" b="1" dirty="0" smtClean="0"/>
              <a:t> as </a:t>
            </a:r>
            <a:r>
              <a:rPr lang="en-US" sz="2400" b="1" dirty="0" err="1" smtClean="0"/>
              <a:t>emp4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</a:t>
            </a:r>
            <a:r>
              <a:rPr lang="en-US" sz="2400" b="1" dirty="0"/>
              <a:t>&gt; RENAME TABLE </a:t>
            </a:r>
            <a:r>
              <a:rPr lang="en-US" sz="2400" b="1" dirty="0" err="1" smtClean="0"/>
              <a:t>emp3</a:t>
            </a:r>
            <a:r>
              <a:rPr lang="en-US" sz="2400" b="1" dirty="0" smtClean="0"/>
              <a:t> </a:t>
            </a:r>
            <a:r>
              <a:rPr lang="en-US" sz="2400" b="1" dirty="0"/>
              <a:t>TO </a:t>
            </a:r>
            <a:r>
              <a:rPr lang="en-US" sz="2400" b="1" dirty="0" err="1" smtClean="0"/>
              <a:t>emp4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To verify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SHOW TABLES;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196879"/>
              </p:ext>
            </p:extLst>
          </p:nvPr>
        </p:nvGraphicFramePr>
        <p:xfrm>
          <a:off x="6593170" y="5055669"/>
          <a:ext cx="387911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Tables_in_Company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10515600" cy="8855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DROP TABLE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756193"/>
            <a:ext cx="10515600" cy="557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Purpose</a:t>
            </a:r>
            <a:r>
              <a:rPr lang="en-US" sz="3200" b="1" dirty="0"/>
              <a:t> :</a:t>
            </a:r>
          </a:p>
          <a:p>
            <a:r>
              <a:rPr lang="en-US" sz="2400" dirty="0"/>
              <a:t>It is used to </a:t>
            </a:r>
            <a:r>
              <a:rPr lang="en-US" sz="2400" b="1" dirty="0" smtClean="0"/>
              <a:t>delete </a:t>
            </a:r>
            <a:r>
              <a:rPr lang="en-US" sz="2400" dirty="0" smtClean="0"/>
              <a:t>a table.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It will delete the rows as well as the structure of given table.</a:t>
            </a:r>
          </a:p>
          <a:p>
            <a:r>
              <a:rPr lang="en-US" sz="2400" dirty="0" smtClean="0"/>
              <a:t>Once the table is deleted it cannot be recovered.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Syntax : </a:t>
            </a:r>
            <a:r>
              <a:rPr lang="en-US" sz="2400" b="1" dirty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&gt; DROP TABLE </a:t>
            </a:r>
            <a:r>
              <a:rPr lang="en-US" sz="2400" b="1" dirty="0" err="1" smtClean="0"/>
              <a:t>tablename</a:t>
            </a:r>
            <a:r>
              <a:rPr lang="en-US" sz="2400" b="1" dirty="0" smtClean="0"/>
              <a:t>;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E.g</a:t>
            </a:r>
            <a:r>
              <a:rPr lang="en-US" sz="2400" b="1" dirty="0" smtClean="0"/>
              <a:t> : To delete a table </a:t>
            </a:r>
            <a:r>
              <a:rPr lang="en-US" sz="2400" b="1" dirty="0" err="1" smtClean="0"/>
              <a:t>emp4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err="1" smtClean="0"/>
              <a:t>mysql</a:t>
            </a:r>
            <a:r>
              <a:rPr lang="en-US" sz="2400" b="1" dirty="0" smtClean="0"/>
              <a:t> </a:t>
            </a:r>
            <a:r>
              <a:rPr lang="en-US" sz="2400" b="1" dirty="0"/>
              <a:t>&gt; </a:t>
            </a:r>
            <a:r>
              <a:rPr lang="en-US" sz="2400" b="1" dirty="0" smtClean="0"/>
              <a:t>DROP </a:t>
            </a:r>
            <a:r>
              <a:rPr lang="en-US" sz="2400" b="1" dirty="0"/>
              <a:t>TABLE </a:t>
            </a:r>
            <a:r>
              <a:rPr lang="en-US" sz="2400" b="1" dirty="0" err="1" smtClean="0"/>
              <a:t>emp4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To verify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400" b="1" dirty="0" err="1" smtClean="0"/>
              <a:t>mysql</a:t>
            </a:r>
            <a:r>
              <a:rPr lang="en-US" sz="2400" b="1" dirty="0"/>
              <a:t>&gt; </a:t>
            </a:r>
            <a:r>
              <a:rPr lang="en-US" sz="2400" b="1" dirty="0" smtClean="0"/>
              <a:t>SHOW TABLES;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b="1" dirty="0" smtClean="0"/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10051"/>
              </p:ext>
            </p:extLst>
          </p:nvPr>
        </p:nvGraphicFramePr>
        <p:xfrm>
          <a:off x="6593170" y="5055669"/>
          <a:ext cx="387911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Tables_in_Company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56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USE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  <a:r>
              <a:rPr lang="en-US" sz="3600" b="1" dirty="0" smtClean="0"/>
              <a:t> :</a:t>
            </a:r>
          </a:p>
          <a:p>
            <a:r>
              <a:rPr lang="en-US" dirty="0" smtClean="0"/>
              <a:t>It is used to </a:t>
            </a:r>
            <a:r>
              <a:rPr lang="en-US" b="1" dirty="0" smtClean="0"/>
              <a:t>open</a:t>
            </a:r>
            <a:r>
              <a:rPr lang="en-US" dirty="0" smtClean="0"/>
              <a:t> </a:t>
            </a:r>
            <a:r>
              <a:rPr lang="en-US" b="1" dirty="0" smtClean="0"/>
              <a:t>database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:</a:t>
            </a:r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ysql</a:t>
            </a:r>
            <a:r>
              <a:rPr lang="en-US" b="1" dirty="0" smtClean="0"/>
              <a:t>&gt; USE &lt;database name&gt;;</a:t>
            </a:r>
          </a:p>
          <a:p>
            <a:pPr marL="0" indent="0">
              <a:buNone/>
            </a:pPr>
            <a:r>
              <a:rPr lang="en-US" b="1" dirty="0" smtClean="0"/>
              <a:t>E.g. :</a:t>
            </a:r>
          </a:p>
          <a:p>
            <a:pPr marL="0" indent="0">
              <a:buNone/>
            </a:pPr>
            <a:r>
              <a:rPr lang="en-US" b="1" dirty="0" err="1" smtClean="0"/>
              <a:t>mysql</a:t>
            </a:r>
            <a:r>
              <a:rPr lang="en-US" b="1" dirty="0" smtClean="0"/>
              <a:t>&gt; USE college;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Database Changed</a:t>
            </a:r>
          </a:p>
          <a:p>
            <a:pPr marL="0" indent="0">
              <a:buNone/>
            </a:pPr>
            <a:endParaRPr lang="en-IN" sz="3600" dirty="0"/>
          </a:p>
          <a:p>
            <a:pPr lvl="1"/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7619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DROP DATABASE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Purpose</a:t>
            </a:r>
            <a:r>
              <a:rPr lang="en-US" sz="3600" b="1" dirty="0"/>
              <a:t> :</a:t>
            </a:r>
          </a:p>
          <a:p>
            <a:r>
              <a:rPr lang="en-US" dirty="0"/>
              <a:t>It is used to </a:t>
            </a:r>
            <a:r>
              <a:rPr lang="en-US" b="1" dirty="0"/>
              <a:t>delete existing database </a:t>
            </a:r>
            <a:r>
              <a:rPr lang="en-US" dirty="0"/>
              <a:t>from MySQL.</a:t>
            </a:r>
          </a:p>
          <a:p>
            <a:r>
              <a:rPr lang="en-US" dirty="0"/>
              <a:t>When a database is deleted, all tables stored in it are also deleted.</a:t>
            </a:r>
          </a:p>
          <a:p>
            <a:pPr marL="0" indent="0">
              <a:buNone/>
            </a:pPr>
            <a:r>
              <a:rPr lang="en-US" sz="3200" b="1" dirty="0"/>
              <a:t>Syntax</a:t>
            </a:r>
            <a:r>
              <a:rPr lang="en-US" sz="3600" b="1" dirty="0"/>
              <a:t> :</a:t>
            </a:r>
          </a:p>
          <a:p>
            <a:pPr marL="0" indent="0">
              <a:buNone/>
            </a:pPr>
            <a:r>
              <a:rPr lang="en-US" b="1" dirty="0" err="1"/>
              <a:t>mysql</a:t>
            </a:r>
            <a:r>
              <a:rPr lang="en-US" b="1" dirty="0"/>
              <a:t>&gt; DROP DATABASE &lt;database name&gt;;</a:t>
            </a:r>
          </a:p>
          <a:p>
            <a:pPr marL="0" indent="0">
              <a:buNone/>
            </a:pPr>
            <a:r>
              <a:rPr lang="en-US" b="1" dirty="0"/>
              <a:t>E.g. :</a:t>
            </a:r>
          </a:p>
          <a:p>
            <a:pPr marL="0" indent="0">
              <a:buNone/>
            </a:pPr>
            <a:r>
              <a:rPr lang="en-US" b="1" dirty="0" err="1"/>
              <a:t>mysql</a:t>
            </a:r>
            <a:r>
              <a:rPr lang="en-US" b="1" dirty="0"/>
              <a:t>&gt; DROP DATABASE test;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Output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Database Changed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To Verify use command </a:t>
            </a:r>
          </a:p>
          <a:p>
            <a:pPr marL="0" indent="0">
              <a:buNone/>
            </a:pPr>
            <a:r>
              <a:rPr lang="en-US" b="1" dirty="0" err="1"/>
              <a:t>mysql</a:t>
            </a:r>
            <a:r>
              <a:rPr lang="en-US" b="1" dirty="0"/>
              <a:t>&gt; SHOW DATABASES;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IN" sz="3600" dirty="0"/>
          </a:p>
          <a:p>
            <a:pPr marL="457200" lvl="1" indent="0">
              <a:buNone/>
            </a:pPr>
            <a:endParaRPr lang="en-IN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22223"/>
              </p:ext>
            </p:extLst>
          </p:nvPr>
        </p:nvGraphicFramePr>
        <p:xfrm>
          <a:off x="7783082" y="4462723"/>
          <a:ext cx="4033780" cy="2003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</a:rPr>
                        <a:t>Database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information_schema</a:t>
                      </a:r>
                      <a:endParaRPr lang="en-IN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effectLst/>
                        </a:rPr>
                        <a:t>Employee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4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QUIT / EXIT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Purpose</a:t>
            </a:r>
            <a:r>
              <a:rPr lang="en-US" sz="3600" b="1" dirty="0"/>
              <a:t> :</a:t>
            </a:r>
          </a:p>
          <a:p>
            <a:r>
              <a:rPr lang="en-US" dirty="0"/>
              <a:t>It is used to </a:t>
            </a:r>
            <a:r>
              <a:rPr lang="en-US" b="1" dirty="0" smtClean="0"/>
              <a:t>exit form MySQL Application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Syntax</a:t>
            </a:r>
            <a:r>
              <a:rPr lang="en-US" sz="3600" b="1" dirty="0" smtClean="0"/>
              <a:t> </a:t>
            </a:r>
            <a:r>
              <a:rPr lang="en-US" sz="3600" b="1" dirty="0"/>
              <a:t>:</a:t>
            </a:r>
          </a:p>
          <a:p>
            <a:pPr marL="0" indent="0">
              <a:buNone/>
            </a:pPr>
            <a:r>
              <a:rPr lang="en-US" b="1" dirty="0" err="1"/>
              <a:t>mysql</a:t>
            </a:r>
            <a:r>
              <a:rPr lang="en-US" b="1"/>
              <a:t>&gt; </a:t>
            </a:r>
            <a:r>
              <a:rPr lang="en-US" b="1" smtClean="0"/>
              <a:t>QUIT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Note : Semicolon(;) is optional with this command.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E.g.</a:t>
            </a:r>
          </a:p>
          <a:p>
            <a:pPr marL="0" indent="0">
              <a:buNone/>
            </a:pPr>
            <a:r>
              <a:rPr lang="en-US" sz="3600" b="1" dirty="0" err="1" smtClean="0"/>
              <a:t>mysql</a:t>
            </a:r>
            <a:r>
              <a:rPr lang="en-US" sz="3600" b="1" dirty="0" smtClean="0"/>
              <a:t>&gt; QUIT  </a:t>
            </a: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IN" sz="3600" dirty="0"/>
          </a:p>
          <a:p>
            <a:pPr marL="457200" lvl="1" indent="0">
              <a:buNone/>
            </a:pP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1358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Column Attributes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19150" y="1064201"/>
            <a:ext cx="10515600" cy="557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UNSIGNED</a:t>
            </a:r>
            <a:endParaRPr lang="en-IN" sz="3600" b="1" dirty="0" smtClean="0"/>
          </a:p>
          <a:p>
            <a:pPr lvl="1"/>
            <a:r>
              <a:rPr lang="en-US" sz="3600" dirty="0" smtClean="0"/>
              <a:t>It is used to store only positive values.</a:t>
            </a:r>
          </a:p>
          <a:p>
            <a:pPr lvl="1"/>
            <a:r>
              <a:rPr lang="en-US" sz="3600" dirty="0" smtClean="0"/>
              <a:t>This attribute/clause should be written immediately after the data type.</a:t>
            </a:r>
          </a:p>
          <a:p>
            <a:pPr lvl="1"/>
            <a:r>
              <a:rPr lang="en-US" sz="3600" b="1" dirty="0" smtClean="0"/>
              <a:t>E.g. </a:t>
            </a:r>
            <a:r>
              <a:rPr lang="en-US" sz="3600" b="1" dirty="0" err="1" smtClean="0"/>
              <a:t>rno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SMALLINT</a:t>
            </a:r>
            <a:r>
              <a:rPr lang="en-US" sz="3600" b="1" dirty="0" smtClean="0"/>
              <a:t> UNSIGNED;</a:t>
            </a:r>
          </a:p>
          <a:p>
            <a:pPr lvl="1"/>
            <a:endParaRPr lang="en-US" sz="3600" b="1" dirty="0"/>
          </a:p>
          <a:p>
            <a:pPr marL="0" lvl="1" indent="0">
              <a:buNone/>
            </a:pPr>
            <a:r>
              <a:rPr lang="en-US" sz="3600" b="1" dirty="0"/>
              <a:t>NOT</a:t>
            </a:r>
            <a:r>
              <a:rPr lang="en-US" sz="3600" b="1" dirty="0" smtClean="0"/>
              <a:t> NULL</a:t>
            </a:r>
            <a:endParaRPr lang="en-US" sz="3600" b="1" dirty="0"/>
          </a:p>
          <a:p>
            <a:pPr marL="571500" lvl="1" indent="-304800"/>
            <a:r>
              <a:rPr lang="en-US" sz="3600" dirty="0" smtClean="0"/>
              <a:t>It means that the column value cannot be empty.</a:t>
            </a:r>
          </a:p>
          <a:p>
            <a:pPr marL="571500" lvl="1" indent="-304800"/>
            <a:r>
              <a:rPr lang="en-US" sz="3600" b="1" dirty="0" smtClean="0"/>
              <a:t>E.g. </a:t>
            </a:r>
            <a:r>
              <a:rPr lang="en-US" sz="3600" b="1" dirty="0" err="1"/>
              <a:t>rno</a:t>
            </a:r>
            <a:r>
              <a:rPr lang="en-US" sz="3600" b="1" dirty="0"/>
              <a:t> </a:t>
            </a:r>
            <a:r>
              <a:rPr lang="en-US" sz="3600" b="1" dirty="0" err="1"/>
              <a:t>SMALLINT</a:t>
            </a:r>
            <a:r>
              <a:rPr lang="en-US" sz="3600" b="1" dirty="0"/>
              <a:t> </a:t>
            </a:r>
            <a:r>
              <a:rPr lang="en-US" sz="3600" b="1" dirty="0" smtClean="0"/>
              <a:t>UNSIGNED NOT NULL;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18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5011</TotalTime>
  <Words>2489</Words>
  <Application>Microsoft Office PowerPoint</Application>
  <PresentationFormat>Widescreen</PresentationFormat>
  <Paragraphs>1259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Office Theme</vt:lpstr>
      <vt:lpstr>Working with Database and Tables</vt:lpstr>
      <vt:lpstr>Commands Covered</vt:lpstr>
      <vt:lpstr>SHOW DATABASES</vt:lpstr>
      <vt:lpstr>CREATE DATABASE</vt:lpstr>
      <vt:lpstr>CREATE DATABASE</vt:lpstr>
      <vt:lpstr>USE</vt:lpstr>
      <vt:lpstr>DROP DATABASE</vt:lpstr>
      <vt:lpstr>QUIT / EXIT</vt:lpstr>
      <vt:lpstr>Column Attributes</vt:lpstr>
      <vt:lpstr>Column Attributes</vt:lpstr>
      <vt:lpstr>Column Attributes</vt:lpstr>
      <vt:lpstr>Column Attributes</vt:lpstr>
      <vt:lpstr>Column Attributes</vt:lpstr>
      <vt:lpstr>PowerPoint Presentation</vt:lpstr>
      <vt:lpstr>SHOW TABLES</vt:lpstr>
      <vt:lpstr>CREATE TABLE</vt:lpstr>
      <vt:lpstr>CREATE TABLE</vt:lpstr>
      <vt:lpstr>PowerPoint Presentation</vt:lpstr>
      <vt:lpstr>CREATE TABLE</vt:lpstr>
      <vt:lpstr>PowerPoint Presentation</vt:lpstr>
      <vt:lpstr>PowerPoint Presentation</vt:lpstr>
      <vt:lpstr>PowerPoint Presentation</vt:lpstr>
      <vt:lpstr>DESCRIBE / DESC</vt:lpstr>
      <vt:lpstr>SHOW COLUMNS FROM</vt:lpstr>
      <vt:lpstr>INSERT</vt:lpstr>
      <vt:lpstr>INSERT</vt:lpstr>
      <vt:lpstr>INSERT</vt:lpstr>
      <vt:lpstr>INSERT</vt:lpstr>
      <vt:lpstr>INSERT</vt:lpstr>
      <vt:lpstr>INSERT</vt:lpstr>
      <vt:lpstr>UPDATE</vt:lpstr>
      <vt:lpstr>UPDATE</vt:lpstr>
      <vt:lpstr>PowerPoint Presentation</vt:lpstr>
      <vt:lpstr>PowerPoint Presentation</vt:lpstr>
      <vt:lpstr>PowerPoint Presentation</vt:lpstr>
      <vt:lpstr>PowerPoint Presentation</vt:lpstr>
      <vt:lpstr>CREATE TABLE using Another Table</vt:lpstr>
      <vt:lpstr>PowerPoint Presentation</vt:lpstr>
      <vt:lpstr>PowerPoint Presentation</vt:lpstr>
      <vt:lpstr>ALTER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DELETE</vt:lpstr>
      <vt:lpstr>DELETE</vt:lpstr>
      <vt:lpstr>DELETE</vt:lpstr>
      <vt:lpstr>RENAME TABLE</vt:lpstr>
      <vt:lpstr>DROP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MySQL</dc:title>
  <dc:creator>Windows User</dc:creator>
  <cp:lastModifiedBy>OM SAI</cp:lastModifiedBy>
  <cp:revision>145</cp:revision>
  <dcterms:created xsi:type="dcterms:W3CDTF">2020-08-03T16:36:25Z</dcterms:created>
  <dcterms:modified xsi:type="dcterms:W3CDTF">2021-09-28T04:55:02Z</dcterms:modified>
</cp:coreProperties>
</file>