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8"/>
  </p:notesMasterIdLst>
  <p:handoutMasterIdLst>
    <p:handoutMasterId r:id="rId49"/>
  </p:handoutMasterIdLst>
  <p:sldIdLst>
    <p:sldId id="256" r:id="rId2"/>
    <p:sldId id="257" r:id="rId3"/>
    <p:sldId id="258" r:id="rId4"/>
    <p:sldId id="263" r:id="rId5"/>
    <p:sldId id="264" r:id="rId6"/>
    <p:sldId id="265" r:id="rId7"/>
    <p:sldId id="260" r:id="rId8"/>
    <p:sldId id="261" r:id="rId9"/>
    <p:sldId id="266" r:id="rId10"/>
    <p:sldId id="262"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2" r:id="rId25"/>
    <p:sldId id="281" r:id="rId26"/>
    <p:sldId id="283" r:id="rId27"/>
    <p:sldId id="284" r:id="rId28"/>
    <p:sldId id="285" r:id="rId29"/>
    <p:sldId id="286" r:id="rId30"/>
    <p:sldId id="289" r:id="rId31"/>
    <p:sldId id="290" r:id="rId32"/>
    <p:sldId id="288" r:id="rId33"/>
    <p:sldId id="291" r:id="rId34"/>
    <p:sldId id="292" r:id="rId35"/>
    <p:sldId id="293" r:id="rId36"/>
    <p:sldId id="295" r:id="rId37"/>
    <p:sldId id="300" r:id="rId38"/>
    <p:sldId id="297" r:id="rId39"/>
    <p:sldId id="296" r:id="rId40"/>
    <p:sldId id="298" r:id="rId41"/>
    <p:sldId id="299" r:id="rId42"/>
    <p:sldId id="294" r:id="rId43"/>
    <p:sldId id="301" r:id="rId44"/>
    <p:sldId id="279" r:id="rId45"/>
    <p:sldId id="303" r:id="rId46"/>
    <p:sldId id="30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varScale="1">
        <p:scale>
          <a:sx n="67" d="100"/>
          <a:sy n="67" d="100"/>
        </p:scale>
        <p:origin x="836" y="4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2/24/2022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2/24/2022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2/24/2022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2/24/2022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2/24/2022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2/24/2022</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2/24/2022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2/24/2022</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2/24/2022</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2/24/2022</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2/24/2022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2/24/2022</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2/24/2022</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microsoft.com/en-us/dotnet/api/system.windows.forms.combobox" TargetMode="External"/><Relationship Id="rId2" Type="http://schemas.openxmlformats.org/officeDocument/2006/relationships/hyperlink" Target="https://docs.microsoft.com/en-us/dotnet/api/system.windows.forms.combobox.objectcollection.ad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Visual Basic</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Integrated Development Environment (IDE)</a:t>
            </a:r>
          </a:p>
        </p:txBody>
      </p:sp>
      <p:sp>
        <p:nvSpPr>
          <p:cNvPr id="3" name="Content Placeholder 2"/>
          <p:cNvSpPr>
            <a:spLocks noGrp="1"/>
          </p:cNvSpPr>
          <p:nvPr>
            <p:ph idx="1"/>
          </p:nvPr>
        </p:nvSpPr>
        <p:spPr>
          <a:xfrm>
            <a:off x="530352" y="877824"/>
            <a:ext cx="11018520" cy="4837176"/>
          </a:xfrm>
        </p:spPr>
        <p:txBody>
          <a:bodyPr>
            <a:normAutofit fontScale="92500" lnSpcReduction="10000"/>
          </a:bodyPr>
          <a:lstStyle/>
          <a:p>
            <a:r>
              <a:rPr lang="en-US" dirty="0"/>
              <a:t>IDE is a term commonly used in the programming world to describe the interface and environment that is used to create an application.</a:t>
            </a:r>
          </a:p>
          <a:p>
            <a:r>
              <a:rPr lang="en-US" dirty="0"/>
              <a:t>It is called </a:t>
            </a:r>
            <a:r>
              <a:rPr lang="en-US" i="1" dirty="0"/>
              <a:t>integrated</a:t>
            </a:r>
            <a:r>
              <a:rPr lang="en-US" dirty="0"/>
              <a:t> because we can access virtually all of the development tools that we need from one screen called an </a:t>
            </a:r>
            <a:r>
              <a:rPr lang="en-US" i="1" dirty="0"/>
              <a:t>interface</a:t>
            </a:r>
            <a:r>
              <a:rPr lang="en-US" dirty="0"/>
              <a:t>. </a:t>
            </a:r>
          </a:p>
          <a:p>
            <a:r>
              <a:rPr lang="en-US" dirty="0"/>
              <a:t>The IDE is also commonly referred to as the </a:t>
            </a:r>
            <a:r>
              <a:rPr lang="en-US" i="1" dirty="0"/>
              <a:t>design environment</a:t>
            </a:r>
            <a:r>
              <a:rPr lang="en-US" dirty="0"/>
              <a:t>, or the </a:t>
            </a:r>
            <a:r>
              <a:rPr lang="en-US" i="1" dirty="0"/>
              <a:t>program</a:t>
            </a:r>
            <a:r>
              <a:rPr lang="en-US" dirty="0"/>
              <a:t>.</a:t>
            </a:r>
          </a:p>
          <a:p>
            <a:r>
              <a:rPr lang="en-US" dirty="0"/>
              <a:t>The Visual Basic IDE is made up of a number of components</a:t>
            </a:r>
          </a:p>
          <a:p>
            <a:pPr lvl="1"/>
            <a:r>
              <a:rPr lang="en-US" dirty="0"/>
              <a:t>Menu Bar</a:t>
            </a:r>
          </a:p>
          <a:p>
            <a:pPr lvl="1"/>
            <a:r>
              <a:rPr lang="en-US" dirty="0"/>
              <a:t>Tool Bar</a:t>
            </a:r>
          </a:p>
          <a:p>
            <a:pPr lvl="1"/>
            <a:r>
              <a:rPr lang="en-US" dirty="0"/>
              <a:t>Project Explorer</a:t>
            </a:r>
          </a:p>
          <a:p>
            <a:pPr lvl="1"/>
            <a:r>
              <a:rPr lang="en-US" dirty="0"/>
              <a:t>Properties window</a:t>
            </a:r>
          </a:p>
          <a:p>
            <a:pPr lvl="1"/>
            <a:r>
              <a:rPr lang="en-US" dirty="0"/>
              <a:t>Form Layout Window</a:t>
            </a:r>
          </a:p>
          <a:p>
            <a:pPr lvl="1"/>
            <a:r>
              <a:rPr lang="en-US" dirty="0"/>
              <a:t>Toolbox</a:t>
            </a:r>
          </a:p>
          <a:p>
            <a:pPr lvl="1"/>
            <a:r>
              <a:rPr lang="en-US" dirty="0"/>
              <a:t>Form Designer</a:t>
            </a:r>
          </a:p>
          <a:p>
            <a:pPr marL="320040" lvl="1" indent="0">
              <a:buNone/>
            </a:pPr>
            <a:endParaRPr lang="en-US" dirty="0"/>
          </a:p>
        </p:txBody>
      </p:sp>
    </p:spTree>
    <p:extLst>
      <p:ext uri="{BB962C8B-B14F-4D97-AF65-F5344CB8AC3E}">
        <p14:creationId xmlns:p14="http://schemas.microsoft.com/office/powerpoint/2010/main" val="5816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Integrated Development Environment (IDE)</a:t>
            </a:r>
          </a:p>
        </p:txBody>
      </p:sp>
      <p:pic>
        <p:nvPicPr>
          <p:cNvPr id="4" name="Content Placeholder 3"/>
          <p:cNvPicPr>
            <a:picLocks noGrp="1" noChangeAspect="1"/>
          </p:cNvPicPr>
          <p:nvPr>
            <p:ph idx="1"/>
          </p:nvPr>
        </p:nvPicPr>
        <p:blipFill>
          <a:blip r:embed="rId2"/>
          <a:stretch>
            <a:fillRect/>
          </a:stretch>
        </p:blipFill>
        <p:spPr>
          <a:xfrm>
            <a:off x="667512" y="758953"/>
            <a:ext cx="10378440" cy="5682320"/>
          </a:xfrm>
          <a:prstGeom prst="rect">
            <a:avLst/>
          </a:prstGeom>
        </p:spPr>
      </p:pic>
    </p:spTree>
    <p:extLst>
      <p:ext uri="{BB962C8B-B14F-4D97-AF65-F5344CB8AC3E}">
        <p14:creationId xmlns:p14="http://schemas.microsoft.com/office/powerpoint/2010/main" val="228572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Integrated Development Environment (IDE)</a:t>
            </a:r>
          </a:p>
        </p:txBody>
      </p:sp>
      <p:sp>
        <p:nvSpPr>
          <p:cNvPr id="3" name="Content Placeholder 2"/>
          <p:cNvSpPr>
            <a:spLocks noGrp="1"/>
          </p:cNvSpPr>
          <p:nvPr>
            <p:ph idx="1"/>
          </p:nvPr>
        </p:nvSpPr>
        <p:spPr>
          <a:xfrm>
            <a:off x="502920" y="795528"/>
            <a:ext cx="11228832" cy="4919472"/>
          </a:xfrm>
        </p:spPr>
        <p:txBody>
          <a:bodyPr/>
          <a:lstStyle/>
          <a:p>
            <a:r>
              <a:rPr lang="en-US" b="1" dirty="0"/>
              <a:t>Menu / Toolbar</a:t>
            </a:r>
            <a:endParaRPr lang="en-US" dirty="0"/>
          </a:p>
          <a:p>
            <a:pPr marL="45720" indent="0">
              <a:buNone/>
            </a:pPr>
            <a:r>
              <a:rPr lang="en-US" dirty="0"/>
              <a:t>This is the only element of the IDE which is always visible. We  use it to select which other IDE elements to view and to add forms or controls to the project.</a:t>
            </a:r>
          </a:p>
          <a:p>
            <a:pPr marL="45720" indent="0">
              <a:buNone/>
            </a:pPr>
            <a:endParaRPr lang="en-US" dirty="0"/>
          </a:p>
          <a:p>
            <a:pPr marL="45720" indent="0">
              <a:buNone/>
            </a:pPr>
            <a:endParaRPr lang="en-US" dirty="0"/>
          </a:p>
          <a:p>
            <a:r>
              <a:rPr lang="en-US" b="1" dirty="0"/>
              <a:t>Project Window</a:t>
            </a:r>
            <a:endParaRPr lang="en-US" dirty="0"/>
          </a:p>
          <a:p>
            <a:pPr marL="45720" indent="0">
              <a:buNone/>
            </a:pPr>
            <a:r>
              <a:rPr lang="en-US" dirty="0"/>
              <a:t>This is simply a list of all the forms which make up your VB project. There are several kinds of forms which we'll talk about later.</a:t>
            </a:r>
          </a:p>
          <a:p>
            <a:pPr marL="45720" indent="0">
              <a:buNone/>
            </a:pPr>
            <a:endParaRPr lang="en-US" dirty="0"/>
          </a:p>
          <a:p>
            <a:pPr marL="45720" indent="0">
              <a:buNone/>
            </a:pPr>
            <a:endParaRPr lang="en-US" dirty="0"/>
          </a:p>
        </p:txBody>
      </p:sp>
      <p:pic>
        <p:nvPicPr>
          <p:cNvPr id="5" name="Picture 4"/>
          <p:cNvPicPr>
            <a:picLocks noChangeAspect="1"/>
          </p:cNvPicPr>
          <p:nvPr/>
        </p:nvPicPr>
        <p:blipFill>
          <a:blip r:embed="rId2"/>
          <a:stretch>
            <a:fillRect/>
          </a:stretch>
        </p:blipFill>
        <p:spPr>
          <a:xfrm>
            <a:off x="1591098" y="1926313"/>
            <a:ext cx="7662629" cy="973942"/>
          </a:xfrm>
          <a:prstGeom prst="rect">
            <a:avLst/>
          </a:prstGeom>
        </p:spPr>
      </p:pic>
      <p:pic>
        <p:nvPicPr>
          <p:cNvPr id="6" name="Picture 5"/>
          <p:cNvPicPr>
            <a:picLocks noChangeAspect="1"/>
          </p:cNvPicPr>
          <p:nvPr/>
        </p:nvPicPr>
        <p:blipFill>
          <a:blip r:embed="rId3"/>
          <a:stretch>
            <a:fillRect/>
          </a:stretch>
        </p:blipFill>
        <p:spPr>
          <a:xfrm>
            <a:off x="3543037" y="4173191"/>
            <a:ext cx="4019051" cy="2437621"/>
          </a:xfrm>
          <a:prstGeom prst="rect">
            <a:avLst/>
          </a:prstGeom>
        </p:spPr>
      </p:pic>
    </p:spTree>
    <p:extLst>
      <p:ext uri="{BB962C8B-B14F-4D97-AF65-F5344CB8AC3E}">
        <p14:creationId xmlns:p14="http://schemas.microsoft.com/office/powerpoint/2010/main" val="350525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Integrated Development Environment (IDE)</a:t>
            </a:r>
          </a:p>
        </p:txBody>
      </p:sp>
      <p:sp>
        <p:nvSpPr>
          <p:cNvPr id="3" name="Content Placeholder 2"/>
          <p:cNvSpPr>
            <a:spLocks noGrp="1"/>
          </p:cNvSpPr>
          <p:nvPr>
            <p:ph idx="1"/>
          </p:nvPr>
        </p:nvSpPr>
        <p:spPr>
          <a:xfrm>
            <a:off x="502920" y="795528"/>
            <a:ext cx="11228832" cy="4919472"/>
          </a:xfrm>
        </p:spPr>
        <p:txBody>
          <a:bodyPr/>
          <a:lstStyle/>
          <a:p>
            <a:r>
              <a:rPr lang="en-US" b="1" dirty="0"/>
              <a:t>Toolbox</a:t>
            </a:r>
            <a:endParaRPr lang="en-US" dirty="0"/>
          </a:p>
          <a:p>
            <a:pPr marL="45720" indent="0">
              <a:buNone/>
            </a:pPr>
            <a:r>
              <a:rPr lang="en-US" dirty="0"/>
              <a:t>The toolbox is simply a library of controls which we can place on the application. The Toolbox contains a set of controls that are used to place on a Form at design time thereby creating the user interface area. Additional controls can be included in the toolbox by using the Components menu item on the Project menu. </a:t>
            </a:r>
          </a:p>
          <a:p>
            <a:pPr marL="45720" indent="0">
              <a:buNone/>
            </a:pPr>
            <a:endParaRPr lang="en-US" dirty="0"/>
          </a:p>
        </p:txBody>
      </p:sp>
      <p:pic>
        <p:nvPicPr>
          <p:cNvPr id="4" name="Picture 3"/>
          <p:cNvPicPr>
            <a:picLocks noChangeAspect="1"/>
          </p:cNvPicPr>
          <p:nvPr/>
        </p:nvPicPr>
        <p:blipFill>
          <a:blip r:embed="rId2"/>
          <a:stretch>
            <a:fillRect/>
          </a:stretch>
        </p:blipFill>
        <p:spPr>
          <a:xfrm>
            <a:off x="4009557" y="2351400"/>
            <a:ext cx="2894163" cy="4396477"/>
          </a:xfrm>
          <a:prstGeom prst="rect">
            <a:avLst/>
          </a:prstGeom>
        </p:spPr>
      </p:pic>
    </p:spTree>
    <p:extLst>
      <p:ext uri="{BB962C8B-B14F-4D97-AF65-F5344CB8AC3E}">
        <p14:creationId xmlns:p14="http://schemas.microsoft.com/office/powerpoint/2010/main" val="407773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Integrated Development Environment (IDE)</a:t>
            </a:r>
          </a:p>
        </p:txBody>
      </p:sp>
      <p:sp>
        <p:nvSpPr>
          <p:cNvPr id="3" name="Content Placeholder 2"/>
          <p:cNvSpPr>
            <a:spLocks noGrp="1"/>
          </p:cNvSpPr>
          <p:nvPr>
            <p:ph idx="1"/>
          </p:nvPr>
        </p:nvSpPr>
        <p:spPr>
          <a:xfrm>
            <a:off x="502920" y="795528"/>
            <a:ext cx="11228832" cy="4919472"/>
          </a:xfrm>
        </p:spPr>
        <p:txBody>
          <a:bodyPr/>
          <a:lstStyle/>
          <a:p>
            <a:r>
              <a:rPr lang="en-US" b="1" dirty="0"/>
              <a:t>Properties Window</a:t>
            </a:r>
          </a:p>
          <a:p>
            <a:pPr marL="45720" indent="0">
              <a:buNone/>
            </a:pPr>
            <a:r>
              <a:rPr lang="en-US" dirty="0"/>
              <a:t>The Properties Window is docked under the Project Explorer window. The Properties Window exposes the various characteristics of selected objects. Each and every form in an application is considered an object. Now, each object in Visual Basic has characteristics such as color and size. Other characteristics affect not just the appearance of the object but the way it behaves too. All these characteristics of an object are called its properties. Thus, a form has properties and any controls placed on it will have properties too. All of these properties are displayed in the Properties Window.</a:t>
            </a:r>
          </a:p>
          <a:p>
            <a:pPr marL="45720" indent="0">
              <a:buNone/>
            </a:pPr>
            <a:endParaRPr lang="en-US" dirty="0"/>
          </a:p>
        </p:txBody>
      </p:sp>
      <p:pic>
        <p:nvPicPr>
          <p:cNvPr id="5" name="Picture 4"/>
          <p:cNvPicPr>
            <a:picLocks noChangeAspect="1"/>
          </p:cNvPicPr>
          <p:nvPr/>
        </p:nvPicPr>
        <p:blipFill>
          <a:blip r:embed="rId2"/>
          <a:stretch>
            <a:fillRect/>
          </a:stretch>
        </p:blipFill>
        <p:spPr>
          <a:xfrm>
            <a:off x="3835782" y="3108837"/>
            <a:ext cx="3708018" cy="3610950"/>
          </a:xfrm>
          <a:prstGeom prst="rect">
            <a:avLst/>
          </a:prstGeom>
        </p:spPr>
      </p:pic>
    </p:spTree>
    <p:extLst>
      <p:ext uri="{BB962C8B-B14F-4D97-AF65-F5344CB8AC3E}">
        <p14:creationId xmlns:p14="http://schemas.microsoft.com/office/powerpoint/2010/main" val="321053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Integrated Development Environment (IDE)</a:t>
            </a:r>
          </a:p>
        </p:txBody>
      </p:sp>
      <p:sp>
        <p:nvSpPr>
          <p:cNvPr id="3" name="Content Placeholder 2"/>
          <p:cNvSpPr>
            <a:spLocks noGrp="1"/>
          </p:cNvSpPr>
          <p:nvPr>
            <p:ph idx="1"/>
          </p:nvPr>
        </p:nvSpPr>
        <p:spPr>
          <a:xfrm>
            <a:off x="502920" y="795528"/>
            <a:ext cx="11228832" cy="4919472"/>
          </a:xfrm>
        </p:spPr>
        <p:txBody>
          <a:bodyPr/>
          <a:lstStyle/>
          <a:p>
            <a:r>
              <a:rPr lang="en-US" b="1" dirty="0"/>
              <a:t>Forms</a:t>
            </a:r>
            <a:endParaRPr lang="en-US" dirty="0"/>
          </a:p>
          <a:p>
            <a:pPr marL="45720" indent="0">
              <a:buNone/>
            </a:pPr>
            <a:r>
              <a:rPr lang="en-US" dirty="0"/>
              <a:t>We can  add forms in a  VB application as they are needed. They are the windows which hold the various controls (buttons, text boxes, etc.) which make up the application.</a:t>
            </a:r>
          </a:p>
          <a:p>
            <a:pPr marL="45720" indent="0">
              <a:buNone/>
            </a:pPr>
            <a:endParaRPr lang="en-US" dirty="0"/>
          </a:p>
        </p:txBody>
      </p:sp>
      <p:pic>
        <p:nvPicPr>
          <p:cNvPr id="4" name="Picture 3"/>
          <p:cNvPicPr>
            <a:picLocks noChangeAspect="1"/>
          </p:cNvPicPr>
          <p:nvPr/>
        </p:nvPicPr>
        <p:blipFill>
          <a:blip r:embed="rId2"/>
          <a:stretch>
            <a:fillRect/>
          </a:stretch>
        </p:blipFill>
        <p:spPr>
          <a:xfrm>
            <a:off x="3017520" y="2533572"/>
            <a:ext cx="4427337" cy="2939051"/>
          </a:xfrm>
          <a:prstGeom prst="rect">
            <a:avLst/>
          </a:prstGeom>
        </p:spPr>
      </p:pic>
    </p:spTree>
    <p:extLst>
      <p:ext uri="{BB962C8B-B14F-4D97-AF65-F5344CB8AC3E}">
        <p14:creationId xmlns:p14="http://schemas.microsoft.com/office/powerpoint/2010/main" val="260305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Integrated Development Environment (IDE)</a:t>
            </a:r>
          </a:p>
        </p:txBody>
      </p:sp>
      <p:sp>
        <p:nvSpPr>
          <p:cNvPr id="3" name="Content Placeholder 2"/>
          <p:cNvSpPr>
            <a:spLocks noGrp="1"/>
          </p:cNvSpPr>
          <p:nvPr>
            <p:ph idx="1"/>
          </p:nvPr>
        </p:nvSpPr>
        <p:spPr>
          <a:xfrm>
            <a:off x="502920" y="795528"/>
            <a:ext cx="11228832" cy="4919472"/>
          </a:xfrm>
        </p:spPr>
        <p:txBody>
          <a:bodyPr/>
          <a:lstStyle/>
          <a:p>
            <a:r>
              <a:rPr lang="en-US" b="1" dirty="0"/>
              <a:t>Code Window</a:t>
            </a:r>
            <a:endParaRPr lang="en-US" dirty="0"/>
          </a:p>
          <a:p>
            <a:pPr marL="45720" indent="0">
              <a:buNone/>
            </a:pPr>
            <a:r>
              <a:rPr lang="en-US" dirty="0"/>
              <a:t>Like it's name implies, this window is a place where we can type the code that VB executes. Notice that the heading of the window indicates with which event the code is associated.</a:t>
            </a:r>
          </a:p>
          <a:p>
            <a:pPr marL="45720" indent="0">
              <a:buNone/>
            </a:pPr>
            <a:endParaRPr lang="en-US" dirty="0"/>
          </a:p>
          <a:p>
            <a:pPr marL="45720" indent="0">
              <a:buNone/>
            </a:pPr>
            <a:endParaRPr lang="en-US" dirty="0"/>
          </a:p>
        </p:txBody>
      </p:sp>
      <p:pic>
        <p:nvPicPr>
          <p:cNvPr id="5" name="Picture 4"/>
          <p:cNvPicPr>
            <a:picLocks noChangeAspect="1"/>
          </p:cNvPicPr>
          <p:nvPr/>
        </p:nvPicPr>
        <p:blipFill>
          <a:blip r:embed="rId2"/>
          <a:stretch>
            <a:fillRect/>
          </a:stretch>
        </p:blipFill>
        <p:spPr>
          <a:xfrm>
            <a:off x="2348182" y="2232556"/>
            <a:ext cx="5889224" cy="3290420"/>
          </a:xfrm>
          <a:prstGeom prst="rect">
            <a:avLst/>
          </a:prstGeom>
        </p:spPr>
      </p:pic>
    </p:spTree>
    <p:extLst>
      <p:ext uri="{BB962C8B-B14F-4D97-AF65-F5344CB8AC3E}">
        <p14:creationId xmlns:p14="http://schemas.microsoft.com/office/powerpoint/2010/main" val="221743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Controls on </a:t>
            </a:r>
            <a:r>
              <a:rPr lang="en-US" dirty="0" err="1"/>
              <a:t>ToolBox</a:t>
            </a:r>
            <a:r>
              <a:rPr lang="en-US" dirty="0"/>
              <a:t> </a:t>
            </a:r>
          </a:p>
        </p:txBody>
      </p:sp>
      <p:pic>
        <p:nvPicPr>
          <p:cNvPr id="9" name="Content Placeholder 8"/>
          <p:cNvPicPr>
            <a:picLocks noGrp="1" noChangeAspect="1"/>
          </p:cNvPicPr>
          <p:nvPr>
            <p:ph idx="1"/>
          </p:nvPr>
        </p:nvPicPr>
        <p:blipFill>
          <a:blip r:embed="rId2"/>
          <a:stretch>
            <a:fillRect/>
          </a:stretch>
        </p:blipFill>
        <p:spPr>
          <a:xfrm>
            <a:off x="6053328" y="676656"/>
            <a:ext cx="5981952" cy="5989320"/>
          </a:xfrm>
          <a:prstGeom prst="rect">
            <a:avLst/>
          </a:prstGeom>
        </p:spPr>
      </p:pic>
      <p:pic>
        <p:nvPicPr>
          <p:cNvPr id="8" name="Picture 7"/>
          <p:cNvPicPr>
            <a:picLocks noChangeAspect="1"/>
          </p:cNvPicPr>
          <p:nvPr/>
        </p:nvPicPr>
        <p:blipFill>
          <a:blip r:embed="rId3"/>
          <a:stretch>
            <a:fillRect/>
          </a:stretch>
        </p:blipFill>
        <p:spPr>
          <a:xfrm>
            <a:off x="72121" y="676656"/>
            <a:ext cx="5807471" cy="5989320"/>
          </a:xfrm>
          <a:prstGeom prst="rect">
            <a:avLst/>
          </a:prstGeom>
        </p:spPr>
      </p:pic>
    </p:spTree>
    <p:extLst>
      <p:ext uri="{BB962C8B-B14F-4D97-AF65-F5344CB8AC3E}">
        <p14:creationId xmlns:p14="http://schemas.microsoft.com/office/powerpoint/2010/main" val="427998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Form Object </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Form is where the user interface is drawn. </a:t>
            </a:r>
          </a:p>
          <a:p>
            <a:r>
              <a:rPr lang="en-US" dirty="0"/>
              <a:t>It is central to the development of Visual Basic applications.</a:t>
            </a:r>
          </a:p>
          <a:p>
            <a:r>
              <a:rPr lang="en-US" dirty="0"/>
              <a:t>It contains all other GUI components such as text box, command button , label etc.</a:t>
            </a:r>
          </a:p>
          <a:p>
            <a:r>
              <a:rPr lang="en-US" dirty="0"/>
              <a:t> </a:t>
            </a:r>
            <a:r>
              <a:rPr lang="en-US" b="1" dirty="0"/>
              <a:t>Form Properties: </a:t>
            </a:r>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66289507"/>
              </p:ext>
            </p:extLst>
          </p:nvPr>
        </p:nvGraphicFramePr>
        <p:xfrm>
          <a:off x="1051560" y="2649050"/>
          <a:ext cx="10323576" cy="333756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form</a:t>
                      </a:r>
                      <a:endParaRPr lang="en-US" dirty="0"/>
                    </a:p>
                  </a:txBody>
                  <a:tcPr/>
                </a:tc>
                <a:extLst>
                  <a:ext uri="{0D108BD9-81ED-4DB2-BD59-A6C34878D82A}">
                    <a16:rowId xmlns:a16="http://schemas.microsoft.com/office/drawing/2014/main" val="348634257"/>
                  </a:ext>
                </a:extLst>
              </a:tr>
              <a:tr h="370840">
                <a:tc>
                  <a:txBody>
                    <a:bodyPr/>
                    <a:lstStyle/>
                    <a:p>
                      <a:r>
                        <a:rPr lang="en-US" dirty="0"/>
                        <a:t>Caption</a:t>
                      </a:r>
                    </a:p>
                  </a:txBody>
                  <a:tcPr/>
                </a:tc>
                <a:tc>
                  <a:txBody>
                    <a:bodyPr/>
                    <a:lstStyle/>
                    <a:p>
                      <a:r>
                        <a:rPr lang="en-US" dirty="0"/>
                        <a:t>It sets the form window title</a:t>
                      </a:r>
                    </a:p>
                  </a:txBody>
                  <a:tcPr/>
                </a:tc>
                <a:extLst>
                  <a:ext uri="{0D108BD9-81ED-4DB2-BD59-A6C34878D82A}">
                    <a16:rowId xmlns:a16="http://schemas.microsoft.com/office/drawing/2014/main" val="1205587737"/>
                  </a:ext>
                </a:extLst>
              </a:tr>
              <a:tr h="370840">
                <a:tc>
                  <a:txBody>
                    <a:bodyPr/>
                    <a:lstStyle/>
                    <a:p>
                      <a:r>
                        <a:rPr lang="en-US" dirty="0" err="1"/>
                        <a:t>BackColor</a:t>
                      </a:r>
                      <a:endParaRPr lang="en-US" dirty="0"/>
                    </a:p>
                  </a:txBody>
                  <a:tcPr/>
                </a:tc>
                <a:tc>
                  <a:txBody>
                    <a:bodyPr/>
                    <a:lstStyle/>
                    <a:p>
                      <a:r>
                        <a:rPr lang="en-US" dirty="0"/>
                        <a:t>Sets the form background color</a:t>
                      </a:r>
                    </a:p>
                  </a:txBody>
                  <a:tcPr/>
                </a:tc>
                <a:extLst>
                  <a:ext uri="{0D108BD9-81ED-4DB2-BD59-A6C34878D82A}">
                    <a16:rowId xmlns:a16="http://schemas.microsoft.com/office/drawing/2014/main" val="2666201763"/>
                  </a:ext>
                </a:extLst>
              </a:tr>
              <a:tr h="370840">
                <a:tc>
                  <a:txBody>
                    <a:bodyPr/>
                    <a:lstStyle/>
                    <a:p>
                      <a:r>
                        <a:rPr lang="en-US" dirty="0" err="1"/>
                        <a:t>BorderStyle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Sets the form border to be fixed or sizeable. </a:t>
                      </a:r>
                    </a:p>
                  </a:txBody>
                  <a:tcPr/>
                </a:tc>
                <a:extLst>
                  <a:ext uri="{0D108BD9-81ED-4DB2-BD59-A6C34878D82A}">
                    <a16:rowId xmlns:a16="http://schemas.microsoft.com/office/drawing/2014/main" val="4196135877"/>
                  </a:ext>
                </a:extLst>
              </a:tr>
              <a:tr h="370840">
                <a:tc>
                  <a:txBody>
                    <a:bodyPr/>
                    <a:lstStyle/>
                    <a:p>
                      <a:r>
                        <a:rPr lang="en-US" dirty="0" err="1"/>
                        <a:t>MaxButton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True</a:t>
                      </a:r>
                      <a:r>
                        <a:rPr lang="en-US" baseline="0" dirty="0"/>
                        <a:t> or False. If set to False, the maximize button is not displayed</a:t>
                      </a:r>
                      <a:endParaRPr lang="en-US" dirty="0"/>
                    </a:p>
                  </a:txBody>
                  <a:tcPr/>
                </a:tc>
                <a:extLst>
                  <a:ext uri="{0D108BD9-81ED-4DB2-BD59-A6C34878D82A}">
                    <a16:rowId xmlns:a16="http://schemas.microsoft.com/office/drawing/2014/main" val="1284477476"/>
                  </a:ext>
                </a:extLst>
              </a:tr>
              <a:tr h="370840">
                <a:tc>
                  <a:txBody>
                    <a:bodyPr/>
                    <a:lstStyle/>
                    <a:p>
                      <a:r>
                        <a:rPr lang="en-US" dirty="0" err="1"/>
                        <a:t>MinButton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can be True</a:t>
                      </a:r>
                      <a:r>
                        <a:rPr lang="en-US" baseline="0" dirty="0"/>
                        <a:t> or False. If set to False, the minimize button is not displayed</a:t>
                      </a:r>
                      <a:endParaRPr lang="en-US" dirty="0"/>
                    </a:p>
                  </a:txBody>
                  <a:tcPr/>
                </a:tc>
                <a:extLst>
                  <a:ext uri="{0D108BD9-81ED-4DB2-BD59-A6C34878D82A}">
                    <a16:rowId xmlns:a16="http://schemas.microsoft.com/office/drawing/2014/main" val="2567098022"/>
                  </a:ext>
                </a:extLst>
              </a:tr>
              <a:tr h="370840">
                <a:tc>
                  <a:txBody>
                    <a:bodyPr/>
                    <a:lstStyle/>
                    <a:p>
                      <a:r>
                        <a:rPr lang="en-US" dirty="0"/>
                        <a:t>Top and</a:t>
                      </a:r>
                      <a:r>
                        <a:rPr lang="en-US" baseline="0" dirty="0"/>
                        <a:t> Left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determine the position or location of the form on the window</a:t>
                      </a:r>
                    </a:p>
                  </a:txBody>
                  <a:tcPr/>
                </a:tc>
                <a:extLst>
                  <a:ext uri="{0D108BD9-81ED-4DB2-BD59-A6C34878D82A}">
                    <a16:rowId xmlns:a16="http://schemas.microsoft.com/office/drawing/2014/main" val="2555721184"/>
                  </a:ext>
                </a:extLst>
              </a:tr>
              <a:tr h="370840">
                <a:tc>
                  <a:txBody>
                    <a:bodyPr/>
                    <a:lstStyle/>
                    <a:p>
                      <a:r>
                        <a:rPr lang="en-US" dirty="0"/>
                        <a:t>Width and Height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decides</a:t>
                      </a:r>
                      <a:r>
                        <a:rPr lang="en-US" baseline="0" dirty="0"/>
                        <a:t> the size of the form.</a:t>
                      </a:r>
                      <a:endParaRPr lang="en-US" dirty="0"/>
                    </a:p>
                  </a:txBody>
                  <a:tcPr/>
                </a:tc>
                <a:extLst>
                  <a:ext uri="{0D108BD9-81ED-4DB2-BD59-A6C34878D82A}">
                    <a16:rowId xmlns:a16="http://schemas.microsoft.com/office/drawing/2014/main" val="1215281689"/>
                  </a:ext>
                </a:extLst>
              </a:tr>
            </a:tbl>
          </a:graphicData>
        </a:graphic>
      </p:graphicFrame>
    </p:spTree>
    <p:extLst>
      <p:ext uri="{BB962C8B-B14F-4D97-AF65-F5344CB8AC3E}">
        <p14:creationId xmlns:p14="http://schemas.microsoft.com/office/powerpoint/2010/main" val="179772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Form Object </a:t>
            </a:r>
          </a:p>
        </p:txBody>
      </p:sp>
      <p:sp>
        <p:nvSpPr>
          <p:cNvPr id="3" name="Content Placeholder 2"/>
          <p:cNvSpPr>
            <a:spLocks noGrp="1"/>
          </p:cNvSpPr>
          <p:nvPr>
            <p:ph idx="1"/>
          </p:nvPr>
        </p:nvSpPr>
        <p:spPr>
          <a:xfrm>
            <a:off x="694944" y="676656"/>
            <a:ext cx="11128248" cy="5852160"/>
          </a:xfrm>
        </p:spPr>
        <p:txBody>
          <a:bodyPr>
            <a:normAutofit/>
          </a:bodyPr>
          <a:lstStyle/>
          <a:p>
            <a:r>
              <a:rPr lang="en-US" b="1" dirty="0"/>
              <a:t>Form Methods: </a:t>
            </a:r>
          </a:p>
          <a:p>
            <a:endParaRPr lang="en-US" b="1" dirty="0"/>
          </a:p>
          <a:p>
            <a:endParaRPr lang="en-US" b="1" dirty="0"/>
          </a:p>
          <a:p>
            <a:endParaRPr lang="en-US" b="1" dirty="0"/>
          </a:p>
          <a:p>
            <a:endParaRPr lang="en-US" b="1" dirty="0"/>
          </a:p>
          <a:p>
            <a:r>
              <a:rPr lang="en-US" b="1" dirty="0"/>
              <a:t>Examples</a:t>
            </a:r>
          </a:p>
          <a:p>
            <a:pPr marL="45720" indent="0">
              <a:buNone/>
            </a:pPr>
            <a:r>
              <a:rPr lang="en-US" dirty="0" err="1"/>
              <a:t>frmExample.Cls</a:t>
            </a:r>
            <a:r>
              <a:rPr lang="en-US" dirty="0"/>
              <a:t>                  clears the form</a:t>
            </a:r>
          </a:p>
          <a:p>
            <a:pPr marL="45720" indent="0">
              <a:buNone/>
            </a:pPr>
            <a:r>
              <a:rPr lang="en-US" dirty="0"/>
              <a:t> </a:t>
            </a:r>
            <a:r>
              <a:rPr lang="en-US" dirty="0" err="1"/>
              <a:t>frmExample.Print</a:t>
            </a:r>
            <a:r>
              <a:rPr lang="en-US" dirty="0"/>
              <a:t> "This will print on the form"</a:t>
            </a:r>
            <a:r>
              <a:rPr lang="en-US" b="1" dirty="0"/>
              <a:t> </a:t>
            </a:r>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2769733"/>
              </p:ext>
            </p:extLst>
          </p:nvPr>
        </p:nvGraphicFramePr>
        <p:xfrm>
          <a:off x="1051560" y="1083564"/>
          <a:ext cx="10323576" cy="185420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err="1"/>
                        <a:t>Cls</a:t>
                      </a:r>
                      <a:endParaRPr lang="en-US" dirty="0"/>
                    </a:p>
                  </a:txBody>
                  <a:tcPr/>
                </a:tc>
                <a:tc>
                  <a:txBody>
                    <a:bodyPr/>
                    <a:lstStyle/>
                    <a:p>
                      <a:r>
                        <a:rPr lang="en-US" dirty="0"/>
                        <a:t>Clears all graphics and text from form. Does not clear any objects</a:t>
                      </a:r>
                    </a:p>
                  </a:txBody>
                  <a:tcPr/>
                </a:tc>
                <a:extLst>
                  <a:ext uri="{0D108BD9-81ED-4DB2-BD59-A6C34878D82A}">
                    <a16:rowId xmlns:a16="http://schemas.microsoft.com/office/drawing/2014/main" val="348634257"/>
                  </a:ext>
                </a:extLst>
              </a:tr>
              <a:tr h="370840">
                <a:tc>
                  <a:txBody>
                    <a:bodyPr/>
                    <a:lstStyle/>
                    <a:p>
                      <a:r>
                        <a:rPr lang="en-US" dirty="0"/>
                        <a:t>Print</a:t>
                      </a:r>
                    </a:p>
                  </a:txBody>
                  <a:tcPr/>
                </a:tc>
                <a:tc>
                  <a:txBody>
                    <a:bodyPr/>
                    <a:lstStyle/>
                    <a:p>
                      <a:r>
                        <a:rPr lang="en-US" dirty="0"/>
                        <a:t>Prints text string on the form</a:t>
                      </a:r>
                    </a:p>
                  </a:txBody>
                  <a:tcPr/>
                </a:tc>
                <a:extLst>
                  <a:ext uri="{0D108BD9-81ED-4DB2-BD59-A6C34878D82A}">
                    <a16:rowId xmlns:a16="http://schemas.microsoft.com/office/drawing/2014/main" val="1205587737"/>
                  </a:ext>
                </a:extLst>
              </a:tr>
              <a:tr h="370840">
                <a:tc>
                  <a:txBody>
                    <a:bodyPr/>
                    <a:lstStyle/>
                    <a:p>
                      <a:r>
                        <a:rPr lang="en-US" dirty="0"/>
                        <a:t>Open</a:t>
                      </a:r>
                    </a:p>
                  </a:txBody>
                  <a:tcPr/>
                </a:tc>
                <a:tc>
                  <a:txBody>
                    <a:bodyPr/>
                    <a:lstStyle/>
                    <a:p>
                      <a:r>
                        <a:rPr lang="en-US" dirty="0"/>
                        <a:t>Used</a:t>
                      </a:r>
                      <a:r>
                        <a:rPr lang="en-US" baseline="0" dirty="0"/>
                        <a:t> to open a form</a:t>
                      </a:r>
                      <a:endParaRPr lang="en-US" dirty="0"/>
                    </a:p>
                  </a:txBody>
                  <a:tcPr/>
                </a:tc>
                <a:extLst>
                  <a:ext uri="{0D108BD9-81ED-4DB2-BD59-A6C34878D82A}">
                    <a16:rowId xmlns:a16="http://schemas.microsoft.com/office/drawing/2014/main" val="2666201763"/>
                  </a:ext>
                </a:extLst>
              </a:tr>
              <a:tr h="370840">
                <a:tc>
                  <a:txBody>
                    <a:bodyPr/>
                    <a:lstStyle/>
                    <a:p>
                      <a:r>
                        <a:rPr lang="en-US" dirty="0"/>
                        <a:t>Move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to move a form to a</a:t>
                      </a:r>
                      <a:r>
                        <a:rPr lang="en-US" baseline="0" dirty="0"/>
                        <a:t> new position.</a:t>
                      </a:r>
                      <a:endParaRPr lang="en-US" dirty="0"/>
                    </a:p>
                  </a:txBody>
                  <a:tcPr/>
                </a:tc>
                <a:extLst>
                  <a:ext uri="{0D108BD9-81ED-4DB2-BD59-A6C34878D82A}">
                    <a16:rowId xmlns:a16="http://schemas.microsoft.com/office/drawing/2014/main" val="4196135877"/>
                  </a:ext>
                </a:extLst>
              </a:tr>
            </a:tbl>
          </a:graphicData>
        </a:graphic>
      </p:graphicFrame>
    </p:spTree>
    <p:extLst>
      <p:ext uri="{BB962C8B-B14F-4D97-AF65-F5344CB8AC3E}">
        <p14:creationId xmlns:p14="http://schemas.microsoft.com/office/powerpoint/2010/main" val="353212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dirty="0"/>
              <a:t>Introduction</a:t>
            </a:r>
          </a:p>
        </p:txBody>
      </p:sp>
      <p:sp>
        <p:nvSpPr>
          <p:cNvPr id="3" name="Content Placeholder 2"/>
          <p:cNvSpPr>
            <a:spLocks noGrp="1"/>
          </p:cNvSpPr>
          <p:nvPr>
            <p:ph idx="1"/>
          </p:nvPr>
        </p:nvSpPr>
        <p:spPr>
          <a:xfrm>
            <a:off x="530352" y="877824"/>
            <a:ext cx="11018520" cy="4837176"/>
          </a:xfrm>
        </p:spPr>
        <p:txBody>
          <a:bodyPr>
            <a:normAutofit lnSpcReduction="10000"/>
          </a:bodyPr>
          <a:lstStyle/>
          <a:p>
            <a:r>
              <a:rPr lang="en-US" dirty="0"/>
              <a:t>Visual Basic is a third-generation event-driven programming language first released by Microsoft in 1991.</a:t>
            </a:r>
          </a:p>
          <a:p>
            <a:r>
              <a:rPr lang="en-US" dirty="0"/>
              <a:t> It evolved from the earlier DOS version called BASIC. </a:t>
            </a:r>
          </a:p>
          <a:p>
            <a:r>
              <a:rPr lang="en-US" b="1" dirty="0"/>
              <a:t>BASIC</a:t>
            </a:r>
            <a:r>
              <a:rPr lang="en-US" dirty="0"/>
              <a:t> means </a:t>
            </a:r>
            <a:r>
              <a:rPr lang="en-US" b="1" dirty="0"/>
              <a:t>B</a:t>
            </a:r>
            <a:r>
              <a:rPr lang="en-US" dirty="0"/>
              <a:t>eginners' </a:t>
            </a:r>
            <a:r>
              <a:rPr lang="en-US" b="1" dirty="0"/>
              <a:t>A</a:t>
            </a:r>
            <a:r>
              <a:rPr lang="en-US" dirty="0"/>
              <a:t>ll-purpose </a:t>
            </a:r>
            <a:r>
              <a:rPr lang="en-US" b="1" dirty="0"/>
              <a:t>S</a:t>
            </a:r>
            <a:r>
              <a:rPr lang="en-US" dirty="0"/>
              <a:t>ymbolic </a:t>
            </a:r>
            <a:r>
              <a:rPr lang="en-US" b="1" dirty="0"/>
              <a:t>I</a:t>
            </a:r>
            <a:r>
              <a:rPr lang="en-US" dirty="0"/>
              <a:t>nstruction </a:t>
            </a:r>
            <a:r>
              <a:rPr lang="en-US" b="1" dirty="0"/>
              <a:t>C</a:t>
            </a:r>
            <a:r>
              <a:rPr lang="en-US" dirty="0"/>
              <a:t>ode. </a:t>
            </a:r>
          </a:p>
          <a:p>
            <a:r>
              <a:rPr lang="en-US" dirty="0"/>
              <a:t>Since then Microsoft has released many versions of Visual Basic, from Visual Basic 1.0 to the final version Visual Basic 6.0.</a:t>
            </a:r>
          </a:p>
          <a:p>
            <a:r>
              <a:rPr lang="en-US" dirty="0"/>
              <a:t> Visual Basic is a user-friendly programming language designed for beginners, and it enables anyone to develop GUI window applications easily. </a:t>
            </a:r>
          </a:p>
          <a:p>
            <a:r>
              <a:rPr lang="en-US" dirty="0"/>
              <a:t>Visual Basic language has its roots from the family of C languages such as C, C++ and it is mostly similar to Java programming.</a:t>
            </a:r>
          </a:p>
          <a:p>
            <a:r>
              <a:rPr lang="en-US" dirty="0"/>
              <a:t>Visual Basic (VB) Programming language will allow developers to build a variety of secure and robust applications such as windows applications, web applications, database applications, etc. </a:t>
            </a:r>
          </a:p>
          <a:p>
            <a:endParaRPr lang="en-US" dirty="0"/>
          </a:p>
        </p:txBody>
      </p:sp>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Form Object </a:t>
            </a:r>
          </a:p>
        </p:txBody>
      </p:sp>
      <p:sp>
        <p:nvSpPr>
          <p:cNvPr id="3" name="Content Placeholder 2"/>
          <p:cNvSpPr>
            <a:spLocks noGrp="1"/>
          </p:cNvSpPr>
          <p:nvPr>
            <p:ph idx="1"/>
          </p:nvPr>
        </p:nvSpPr>
        <p:spPr>
          <a:xfrm>
            <a:off x="694944" y="676656"/>
            <a:ext cx="11128248" cy="5852160"/>
          </a:xfrm>
        </p:spPr>
        <p:txBody>
          <a:bodyPr>
            <a:normAutofit/>
          </a:bodyPr>
          <a:lstStyle/>
          <a:p>
            <a:r>
              <a:rPr lang="en-US" b="1" dirty="0"/>
              <a:t>Form Events: </a:t>
            </a:r>
          </a:p>
          <a:p>
            <a:endParaRPr lang="en-US" b="1" dirty="0"/>
          </a:p>
          <a:p>
            <a:endParaRPr lang="en-US" b="1" dirty="0"/>
          </a:p>
          <a:p>
            <a:endParaRPr lang="en-US" b="1" dirty="0"/>
          </a:p>
          <a:p>
            <a:endParaRPr lang="en-US" b="1" dirty="0"/>
          </a:p>
          <a:p>
            <a:pPr marL="45720" indent="0">
              <a:buNone/>
            </a:pPr>
            <a:endParaRPr lang="en-US"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2545639"/>
              </p:ext>
            </p:extLst>
          </p:nvPr>
        </p:nvGraphicFramePr>
        <p:xfrm>
          <a:off x="1051560" y="1083564"/>
          <a:ext cx="10323576" cy="222504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 </a:t>
                      </a:r>
                    </a:p>
                  </a:txBody>
                  <a:tcPr/>
                </a:tc>
                <a:tc>
                  <a:txBody>
                    <a:bodyPr/>
                    <a:lstStyle/>
                    <a:p>
                      <a:r>
                        <a:rPr lang="en-US" dirty="0" err="1"/>
                        <a:t>Form_Click</a:t>
                      </a:r>
                      <a:r>
                        <a:rPr lang="en-US" dirty="0"/>
                        <a:t> event is triggered when user clicks on form.</a:t>
                      </a:r>
                    </a:p>
                  </a:txBody>
                  <a:tcPr/>
                </a:tc>
                <a:extLst>
                  <a:ext uri="{0D108BD9-81ED-4DB2-BD59-A6C34878D82A}">
                    <a16:rowId xmlns:a16="http://schemas.microsoft.com/office/drawing/2014/main" val="348634257"/>
                  </a:ext>
                </a:extLst>
              </a:tr>
              <a:tr h="370840">
                <a:tc>
                  <a:txBody>
                    <a:bodyPr/>
                    <a:lstStyle/>
                    <a:p>
                      <a:r>
                        <a:rPr lang="en-US" dirty="0" err="1"/>
                        <a:t>DblClick</a:t>
                      </a:r>
                      <a:endParaRPr lang="en-US" dirty="0"/>
                    </a:p>
                  </a:txBody>
                  <a:tcPr/>
                </a:tc>
                <a:tc>
                  <a:txBody>
                    <a:bodyPr/>
                    <a:lstStyle/>
                    <a:p>
                      <a:r>
                        <a:rPr lang="en-US" dirty="0" err="1"/>
                        <a:t>Form_DblClick</a:t>
                      </a:r>
                      <a:r>
                        <a:rPr lang="en-US" dirty="0"/>
                        <a:t> event is triggered when user </a:t>
                      </a:r>
                      <a:r>
                        <a:rPr lang="en-US" dirty="0" err="1"/>
                        <a:t>doubleclicks</a:t>
                      </a:r>
                      <a:r>
                        <a:rPr lang="en-US" dirty="0"/>
                        <a:t> on form</a:t>
                      </a:r>
                    </a:p>
                  </a:txBody>
                  <a:tcPr/>
                </a:tc>
                <a:extLst>
                  <a:ext uri="{0D108BD9-81ED-4DB2-BD59-A6C34878D82A}">
                    <a16:rowId xmlns:a16="http://schemas.microsoft.com/office/drawing/2014/main" val="1205587737"/>
                  </a:ext>
                </a:extLst>
              </a:tr>
              <a:tr h="370840">
                <a:tc>
                  <a:txBody>
                    <a:bodyPr/>
                    <a:lstStyle/>
                    <a:p>
                      <a:r>
                        <a:rPr lang="en-US" dirty="0"/>
                        <a:t>Load</a:t>
                      </a:r>
                    </a:p>
                  </a:txBody>
                  <a:tcPr/>
                </a:tc>
                <a:tc>
                  <a:txBody>
                    <a:bodyPr/>
                    <a:lstStyle/>
                    <a:p>
                      <a:r>
                        <a:rPr lang="en-US" dirty="0" err="1"/>
                        <a:t>Form_Load</a:t>
                      </a:r>
                      <a:r>
                        <a:rPr lang="en-US" dirty="0"/>
                        <a:t> event occurs when form is loaded. </a:t>
                      </a:r>
                      <a:endParaRPr lang="en-US" b="1" dirty="0"/>
                    </a:p>
                  </a:txBody>
                  <a:tcPr/>
                </a:tc>
                <a:extLst>
                  <a:ext uri="{0D108BD9-81ED-4DB2-BD59-A6C34878D82A}">
                    <a16:rowId xmlns:a16="http://schemas.microsoft.com/office/drawing/2014/main" val="2666201763"/>
                  </a:ext>
                </a:extLst>
              </a:tr>
              <a:tr h="370840">
                <a:tc>
                  <a:txBody>
                    <a:bodyPr/>
                    <a:lstStyle/>
                    <a:p>
                      <a:r>
                        <a:rPr lang="en-US" dirty="0"/>
                        <a:t>Unload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Form_Unload</a:t>
                      </a:r>
                      <a:r>
                        <a:rPr lang="en-US" dirty="0"/>
                        <a:t> event occurs when form is unloaded</a:t>
                      </a:r>
                    </a:p>
                  </a:txBody>
                  <a:tcPr/>
                </a:tc>
                <a:extLst>
                  <a:ext uri="{0D108BD9-81ED-4DB2-BD59-A6C34878D82A}">
                    <a16:rowId xmlns:a16="http://schemas.microsoft.com/office/drawing/2014/main" val="4196135877"/>
                  </a:ext>
                </a:extLst>
              </a:tr>
              <a:tr h="370840">
                <a:tc>
                  <a:txBody>
                    <a:bodyPr/>
                    <a:lstStyle/>
                    <a:p>
                      <a:r>
                        <a:rPr lang="en-US" dirty="0"/>
                        <a:t>Resize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Form_Resize</a:t>
                      </a:r>
                      <a:r>
                        <a:rPr lang="en-US" dirty="0"/>
                        <a:t> event occurs when </a:t>
                      </a:r>
                      <a:r>
                        <a:rPr lang="en-US" dirty="0" err="1"/>
                        <a:t>auser</a:t>
                      </a:r>
                      <a:r>
                        <a:rPr lang="en-US" dirty="0"/>
                        <a:t> resizes a window</a:t>
                      </a:r>
                    </a:p>
                  </a:txBody>
                  <a:tcPr/>
                </a:tc>
                <a:extLst>
                  <a:ext uri="{0D108BD9-81ED-4DB2-BD59-A6C34878D82A}">
                    <a16:rowId xmlns:a16="http://schemas.microsoft.com/office/drawing/2014/main" val="3689824653"/>
                  </a:ext>
                </a:extLst>
              </a:tr>
            </a:tbl>
          </a:graphicData>
        </a:graphic>
      </p:graphicFrame>
    </p:spTree>
    <p:extLst>
      <p:ext uri="{BB962C8B-B14F-4D97-AF65-F5344CB8AC3E}">
        <p14:creationId xmlns:p14="http://schemas.microsoft.com/office/powerpoint/2010/main" val="94769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Command Button </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Command Button control is use to create buttons with a variety of uses on a form.</a:t>
            </a:r>
          </a:p>
          <a:p>
            <a:r>
              <a:rPr lang="en-US" dirty="0"/>
              <a:t>A command button is the most basic way to get user input while a program is running.</a:t>
            </a:r>
          </a:p>
          <a:p>
            <a:r>
              <a:rPr lang="en-US" dirty="0"/>
              <a:t>By clicking a command button, the user requests that a specific action be taken in the program.</a:t>
            </a:r>
          </a:p>
          <a:p>
            <a:r>
              <a:rPr lang="en-US" dirty="0"/>
              <a:t> </a:t>
            </a:r>
            <a:r>
              <a:rPr lang="en-US" b="1" dirty="0"/>
              <a:t>Command</a:t>
            </a:r>
            <a:r>
              <a:rPr lang="en-US" dirty="0"/>
              <a:t> </a:t>
            </a:r>
            <a:r>
              <a:rPr lang="en-US" b="1" dirty="0"/>
              <a:t>Button Properties: </a:t>
            </a:r>
          </a:p>
          <a:p>
            <a:pPr marL="45720" indent="0">
              <a:buNone/>
            </a:pPr>
            <a:endParaRPr lang="en-US" b="1" dirty="0"/>
          </a:p>
          <a:p>
            <a:pPr marL="45720" indent="0">
              <a:buNone/>
            </a:pPr>
            <a:r>
              <a:rPr lang="en-US" b="1" dirty="0"/>
              <a:t>	</a:t>
            </a: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85251007"/>
              </p:ext>
            </p:extLst>
          </p:nvPr>
        </p:nvGraphicFramePr>
        <p:xfrm>
          <a:off x="1051560" y="2672867"/>
          <a:ext cx="10323576" cy="377444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command button</a:t>
                      </a:r>
                      <a:endParaRPr lang="en-US" dirty="0"/>
                    </a:p>
                  </a:txBody>
                  <a:tcPr/>
                </a:tc>
                <a:extLst>
                  <a:ext uri="{0D108BD9-81ED-4DB2-BD59-A6C34878D82A}">
                    <a16:rowId xmlns:a16="http://schemas.microsoft.com/office/drawing/2014/main" val="348634257"/>
                  </a:ext>
                </a:extLst>
              </a:tr>
              <a:tr h="370840">
                <a:tc>
                  <a:txBody>
                    <a:bodyPr/>
                    <a:lstStyle/>
                    <a:p>
                      <a:r>
                        <a:rPr lang="en-US" dirty="0"/>
                        <a:t>Caption</a:t>
                      </a:r>
                    </a:p>
                  </a:txBody>
                  <a:tcPr/>
                </a:tc>
                <a:tc>
                  <a:txBody>
                    <a:bodyPr/>
                    <a:lstStyle/>
                    <a:p>
                      <a:r>
                        <a:rPr lang="en-US" dirty="0"/>
                        <a:t>Text to be displayed on button</a:t>
                      </a:r>
                    </a:p>
                  </a:txBody>
                  <a:tcPr/>
                </a:tc>
                <a:extLst>
                  <a:ext uri="{0D108BD9-81ED-4DB2-BD59-A6C34878D82A}">
                    <a16:rowId xmlns:a16="http://schemas.microsoft.com/office/drawing/2014/main" val="1205587737"/>
                  </a:ext>
                </a:extLst>
              </a:tr>
              <a:tr h="370840">
                <a:tc>
                  <a:txBody>
                    <a:bodyPr/>
                    <a:lstStyle/>
                    <a:p>
                      <a:r>
                        <a:rPr lang="en-US" b="1" dirty="0"/>
                        <a:t>Cancel</a:t>
                      </a:r>
                    </a:p>
                  </a:txBody>
                  <a:tcPr/>
                </a:tc>
                <a:tc>
                  <a:txBody>
                    <a:bodyPr/>
                    <a:lstStyle/>
                    <a:p>
                      <a:r>
                        <a:rPr lang="en-US" dirty="0"/>
                        <a:t>Allows selection of button with Esc key (only one button on a form can have this property True)</a:t>
                      </a:r>
                    </a:p>
                  </a:txBody>
                  <a:tcPr/>
                </a:tc>
                <a:extLst>
                  <a:ext uri="{0D108BD9-81ED-4DB2-BD59-A6C34878D82A}">
                    <a16:rowId xmlns:a16="http://schemas.microsoft.com/office/drawing/2014/main" val="2666201763"/>
                  </a:ext>
                </a:extLst>
              </a:tr>
              <a:tr h="370840">
                <a:tc>
                  <a:txBody>
                    <a:bodyPr/>
                    <a:lstStyle/>
                    <a:p>
                      <a:r>
                        <a:rPr lang="en-US" b="1" dirty="0"/>
                        <a:t>Default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Allows selection of button with Enter key (only one button on a form can have this property True).</a:t>
                      </a:r>
                    </a:p>
                  </a:txBody>
                  <a:tcPr/>
                </a:tc>
                <a:extLst>
                  <a:ext uri="{0D108BD9-81ED-4DB2-BD59-A6C34878D82A}">
                    <a16:rowId xmlns:a16="http://schemas.microsoft.com/office/drawing/2014/main" val="4196135877"/>
                  </a:ext>
                </a:extLst>
              </a:tr>
              <a:tr h="370840">
                <a:tc>
                  <a:txBody>
                    <a:bodyPr/>
                    <a:lstStyle/>
                    <a:p>
                      <a:r>
                        <a:rPr lang="en-US" dirty="0" err="1"/>
                        <a:t>BackColor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Sets the command</a:t>
                      </a:r>
                      <a:r>
                        <a:rPr lang="en-US" baseline="0" dirty="0"/>
                        <a:t> button </a:t>
                      </a:r>
                      <a:r>
                        <a:rPr lang="en-US" dirty="0"/>
                        <a:t>background color</a:t>
                      </a:r>
                    </a:p>
                  </a:txBody>
                  <a:tcPr/>
                </a:tc>
                <a:extLst>
                  <a:ext uri="{0D108BD9-81ED-4DB2-BD59-A6C34878D82A}">
                    <a16:rowId xmlns:a16="http://schemas.microsoft.com/office/drawing/2014/main" val="1284477476"/>
                  </a:ext>
                </a:extLst>
              </a:tr>
              <a:tr h="370840">
                <a:tc>
                  <a:txBody>
                    <a:bodyPr/>
                    <a:lstStyle/>
                    <a:p>
                      <a:r>
                        <a:rPr lang="en-US" dirty="0" err="1"/>
                        <a:t>TabIndex</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Sets the order in which the</a:t>
                      </a:r>
                      <a:r>
                        <a:rPr lang="en-US" baseline="0" dirty="0"/>
                        <a:t> controls will get focus when the tab key is pressed</a:t>
                      </a:r>
                      <a:endParaRPr lang="en-US" dirty="0"/>
                    </a:p>
                  </a:txBody>
                  <a:tcPr/>
                </a:tc>
                <a:extLst>
                  <a:ext uri="{0D108BD9-81ED-4DB2-BD59-A6C34878D82A}">
                    <a16:rowId xmlns:a16="http://schemas.microsoft.com/office/drawing/2014/main" val="2567098022"/>
                  </a:ext>
                </a:extLst>
              </a:tr>
              <a:tr h="370840">
                <a:tc>
                  <a:txBody>
                    <a:bodyPr/>
                    <a:lstStyle/>
                    <a:p>
                      <a:r>
                        <a:rPr lang="en-US" dirty="0" err="1"/>
                        <a:t>ToolTipText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this property is set,</a:t>
                      </a:r>
                      <a:r>
                        <a:rPr lang="en-US" baseline="0" dirty="0"/>
                        <a:t> the text will popup over the command button when user hovers the mouse pointer over it.</a:t>
                      </a:r>
                      <a:endParaRPr lang="en-US" dirty="0"/>
                    </a:p>
                  </a:txBody>
                  <a:tcPr/>
                </a:tc>
                <a:extLst>
                  <a:ext uri="{0D108BD9-81ED-4DB2-BD59-A6C34878D82A}">
                    <a16:rowId xmlns:a16="http://schemas.microsoft.com/office/drawing/2014/main" val="2555721184"/>
                  </a:ext>
                </a:extLst>
              </a:tr>
            </a:tbl>
          </a:graphicData>
        </a:graphic>
      </p:graphicFrame>
    </p:spTree>
    <p:extLst>
      <p:ext uri="{BB962C8B-B14F-4D97-AF65-F5344CB8AC3E}">
        <p14:creationId xmlns:p14="http://schemas.microsoft.com/office/powerpoint/2010/main" val="333859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676656"/>
            <a:ext cx="11128248" cy="5852160"/>
          </a:xfrm>
        </p:spPr>
        <p:txBody>
          <a:bodyPr>
            <a:normAutofit/>
          </a:bodyPr>
          <a:lstStyle/>
          <a:p>
            <a:r>
              <a:rPr lang="en-US" b="1" dirty="0"/>
              <a:t>Command Button Methods: </a:t>
            </a:r>
          </a:p>
          <a:p>
            <a:endParaRPr lang="en-US" b="1" dirty="0"/>
          </a:p>
          <a:p>
            <a:endParaRPr lang="en-US" b="1" dirty="0"/>
          </a:p>
          <a:p>
            <a:endParaRPr lang="en-US" b="1" dirty="0"/>
          </a:p>
          <a:p>
            <a:r>
              <a:rPr lang="en-US" b="1" dirty="0"/>
              <a:t>Command Button Events: </a:t>
            </a:r>
          </a:p>
          <a:p>
            <a:pPr marL="45720" indent="0">
              <a:buNone/>
            </a:pPr>
            <a:endParaRPr lang="en-US" b="1" dirty="0"/>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22481429"/>
              </p:ext>
            </p:extLst>
          </p:nvPr>
        </p:nvGraphicFramePr>
        <p:xfrm>
          <a:off x="1051560" y="1083564"/>
          <a:ext cx="10323576" cy="111252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Move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to move a command button during program execution</a:t>
                      </a:r>
                      <a:r>
                        <a:rPr lang="en-US" baseline="0" dirty="0"/>
                        <a:t>.</a:t>
                      </a:r>
                      <a:endParaRPr lang="en-US" dirty="0"/>
                    </a:p>
                  </a:txBody>
                  <a:tcPr/>
                </a:tc>
                <a:extLst>
                  <a:ext uri="{0D108BD9-81ED-4DB2-BD59-A6C34878D82A}">
                    <a16:rowId xmlns:a16="http://schemas.microsoft.com/office/drawing/2014/main" val="348634257"/>
                  </a:ext>
                </a:extLst>
              </a:tr>
              <a:tr h="370840">
                <a:tc>
                  <a:txBody>
                    <a:bodyPr/>
                    <a:lstStyle/>
                    <a:p>
                      <a:r>
                        <a:rPr lang="en-US" dirty="0" err="1"/>
                        <a:t>SetFocus</a:t>
                      </a:r>
                      <a:endParaRPr lang="en-US" dirty="0"/>
                    </a:p>
                  </a:txBody>
                  <a:tcPr/>
                </a:tc>
                <a:tc>
                  <a:txBody>
                    <a:bodyPr/>
                    <a:lstStyle/>
                    <a:p>
                      <a:r>
                        <a:rPr lang="en-US" dirty="0"/>
                        <a:t>Sets the focus to command button</a:t>
                      </a:r>
                    </a:p>
                  </a:txBody>
                  <a:tcPr/>
                </a:tc>
                <a:extLst>
                  <a:ext uri="{0D108BD9-81ED-4DB2-BD59-A6C34878D82A}">
                    <a16:rowId xmlns:a16="http://schemas.microsoft.com/office/drawing/2014/main" val="12055877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73373570"/>
              </p:ext>
            </p:extLst>
          </p:nvPr>
        </p:nvGraphicFramePr>
        <p:xfrm>
          <a:off x="987552" y="3351530"/>
          <a:ext cx="10323576" cy="2021840"/>
        </p:xfrm>
        <a:graphic>
          <a:graphicData uri="http://schemas.openxmlformats.org/drawingml/2006/table">
            <a:tbl>
              <a:tblPr firstRow="1" bandRow="1">
                <a:tableStyleId>{5DA37D80-6434-44D0-A028-1B22A696006F}</a:tableStyleId>
              </a:tblPr>
              <a:tblGrid>
                <a:gridCol w="2329146">
                  <a:extLst>
                    <a:ext uri="{9D8B030D-6E8A-4147-A177-3AD203B41FA5}">
                      <a16:colId xmlns:a16="http://schemas.microsoft.com/office/drawing/2014/main" val="3673132500"/>
                    </a:ext>
                  </a:extLst>
                </a:gridCol>
                <a:gridCol w="7994430">
                  <a:extLst>
                    <a:ext uri="{9D8B030D-6E8A-4147-A177-3AD203B41FA5}">
                      <a16:colId xmlns:a16="http://schemas.microsoft.com/office/drawing/2014/main" val="107681085"/>
                    </a:ext>
                  </a:extLst>
                </a:gridCol>
              </a:tblGrid>
              <a:tr h="370840">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 </a:t>
                      </a:r>
                    </a:p>
                  </a:txBody>
                  <a:tcPr/>
                </a:tc>
                <a:tc>
                  <a:txBody>
                    <a:bodyPr/>
                    <a:lstStyle/>
                    <a:p>
                      <a:r>
                        <a:rPr lang="en-US" sz="1800" b="0" i="0" kern="1200" dirty="0">
                          <a:solidFill>
                            <a:schemeClr val="tx1"/>
                          </a:solidFill>
                          <a:effectLst/>
                          <a:latin typeface="+mn-lt"/>
                          <a:ea typeface="+mn-ea"/>
                          <a:cs typeface="+mn-cs"/>
                        </a:rPr>
                        <a:t>Event triggered when button is selected either by clicking on it or by pressing the access key.</a:t>
                      </a:r>
                      <a:endParaRPr lang="en-US" dirty="0"/>
                    </a:p>
                  </a:txBody>
                  <a:tcPr/>
                </a:tc>
                <a:extLst>
                  <a:ext uri="{0D108BD9-81ED-4DB2-BD59-A6C34878D82A}">
                    <a16:rowId xmlns:a16="http://schemas.microsoft.com/office/drawing/2014/main" val="348634257"/>
                  </a:ext>
                </a:extLst>
              </a:tr>
              <a:tr h="370840">
                <a:tc>
                  <a:txBody>
                    <a:bodyPr/>
                    <a:lstStyle/>
                    <a:p>
                      <a:r>
                        <a:rPr lang="en-US" dirty="0" err="1"/>
                        <a:t>GotFocus</a:t>
                      </a:r>
                      <a:endParaRPr lang="en-US" dirty="0"/>
                    </a:p>
                  </a:txBody>
                  <a:tcPr/>
                </a:tc>
                <a:tc>
                  <a:txBody>
                    <a:bodyPr/>
                    <a:lstStyle/>
                    <a:p>
                      <a:r>
                        <a:rPr lang="en-US" dirty="0"/>
                        <a:t>Occurs when the button gets focus</a:t>
                      </a:r>
                      <a:r>
                        <a:rPr lang="en-US" baseline="0" dirty="0"/>
                        <a:t> either from the tab key, when it is clicked on by the user or by using the </a:t>
                      </a:r>
                      <a:r>
                        <a:rPr lang="en-US" baseline="0" dirty="0" err="1"/>
                        <a:t>SetFocus</a:t>
                      </a:r>
                      <a:endParaRPr lang="en-US" dirty="0"/>
                    </a:p>
                  </a:txBody>
                  <a:tcPr/>
                </a:tc>
                <a:extLst>
                  <a:ext uri="{0D108BD9-81ED-4DB2-BD59-A6C34878D82A}">
                    <a16:rowId xmlns:a16="http://schemas.microsoft.com/office/drawing/2014/main" val="1205587737"/>
                  </a:ext>
                </a:extLst>
              </a:tr>
              <a:tr h="370840">
                <a:tc>
                  <a:txBody>
                    <a:bodyPr/>
                    <a:lstStyle/>
                    <a:p>
                      <a:r>
                        <a:rPr lang="en-US" dirty="0" err="1"/>
                        <a:t>LostFocus</a:t>
                      </a:r>
                      <a:endParaRPr lang="en-US" dirty="0"/>
                    </a:p>
                  </a:txBody>
                  <a:tcPr/>
                </a:tc>
                <a:tc>
                  <a:txBody>
                    <a:bodyPr/>
                    <a:lstStyle/>
                    <a:p>
                      <a:r>
                        <a:rPr lang="en-US" dirty="0"/>
                        <a:t>It</a:t>
                      </a:r>
                      <a:r>
                        <a:rPr lang="en-US" baseline="0" dirty="0"/>
                        <a:t> occurs when the command button loses focus.</a:t>
                      </a:r>
                      <a:endParaRPr lang="en-US" b="1" dirty="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365146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Text Box </a:t>
            </a:r>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A Textbox is used to display information entered at design time, by a user at run-time, or assigned within code.</a:t>
            </a:r>
          </a:p>
          <a:p>
            <a:r>
              <a:rPr lang="en-US" sz="2400" dirty="0"/>
              <a:t>The displayed text may be edited.</a:t>
            </a:r>
          </a:p>
          <a:p>
            <a:r>
              <a:rPr lang="en-US" sz="2400" dirty="0"/>
              <a:t>The Textbox control is one of the most versatile tools in the Visual Basic toolbox.</a:t>
            </a:r>
          </a:p>
          <a:p>
            <a:r>
              <a:rPr lang="en-US" sz="2400" dirty="0"/>
              <a:t>This control performs two functions:</a:t>
            </a:r>
          </a:p>
          <a:p>
            <a:pPr lvl="1"/>
            <a:r>
              <a:rPr lang="en-US" sz="2400" dirty="0"/>
              <a:t>Displaying output (such as operating instructions or the contents of a file) on a form.</a:t>
            </a:r>
          </a:p>
          <a:p>
            <a:pPr lvl="1"/>
            <a:r>
              <a:rPr lang="en-US" sz="2400" dirty="0"/>
              <a:t> Receiving text (such as names and phone numbers) as user input.</a:t>
            </a:r>
          </a:p>
          <a:p>
            <a:pPr marL="45720" indent="0">
              <a:buNone/>
            </a:pPr>
            <a:r>
              <a:rPr lang="en-US" sz="2400" b="1" dirty="0"/>
              <a:t>	</a:t>
            </a:r>
            <a:endParaRPr lang="en-US" sz="2400" dirty="0"/>
          </a:p>
          <a:p>
            <a:pPr marL="45720" indent="0">
              <a:buNone/>
            </a:pPr>
            <a:endParaRPr lang="en-US" sz="2400" dirty="0"/>
          </a:p>
        </p:txBody>
      </p:sp>
    </p:spTree>
    <p:extLst>
      <p:ext uri="{BB962C8B-B14F-4D97-AF65-F5344CB8AC3E}">
        <p14:creationId xmlns:p14="http://schemas.microsoft.com/office/powerpoint/2010/main" val="47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Text Box </a:t>
            </a:r>
          </a:p>
        </p:txBody>
      </p:sp>
      <p:sp>
        <p:nvSpPr>
          <p:cNvPr id="3" name="Content Placeholder 2"/>
          <p:cNvSpPr>
            <a:spLocks noGrp="1"/>
          </p:cNvSpPr>
          <p:nvPr>
            <p:ph idx="1"/>
          </p:nvPr>
        </p:nvSpPr>
        <p:spPr>
          <a:xfrm>
            <a:off x="694944" y="676656"/>
            <a:ext cx="11128248" cy="5852160"/>
          </a:xfrm>
        </p:spPr>
        <p:txBody>
          <a:bodyPr>
            <a:normAutofit/>
          </a:bodyPr>
          <a:lstStyle/>
          <a:p>
            <a:r>
              <a:rPr lang="en-US" b="1" dirty="0"/>
              <a:t>Text</a:t>
            </a:r>
            <a:r>
              <a:rPr lang="en-US" dirty="0"/>
              <a:t> </a:t>
            </a:r>
            <a:r>
              <a:rPr lang="en-US" b="1" dirty="0"/>
              <a:t>Box Properties:    </a:t>
            </a:r>
            <a:r>
              <a:rPr lang="en-US" b="1" dirty="0" err="1"/>
              <a:t>txtName.Text</a:t>
            </a:r>
            <a:r>
              <a:rPr lang="en-US" b="1" dirty="0"/>
              <a:t>=“Submit”        </a:t>
            </a:r>
            <a:r>
              <a:rPr lang="en-US" b="1" dirty="0" err="1"/>
              <a:t>txtName</a:t>
            </a:r>
            <a:r>
              <a:rPr lang="en-US" b="1" dirty="0"/>
              <a:t>=“Submit”</a:t>
            </a:r>
          </a:p>
          <a:p>
            <a:pPr marL="45720" indent="0">
              <a:buNone/>
            </a:pPr>
            <a:endParaRPr lang="en-US" b="1" dirty="0"/>
          </a:p>
          <a:p>
            <a:pPr marL="45720" indent="0">
              <a:buNone/>
            </a:pPr>
            <a:r>
              <a:rPr lang="en-US" b="1" dirty="0"/>
              <a:t>	</a:t>
            </a: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06363545"/>
              </p:ext>
            </p:extLst>
          </p:nvPr>
        </p:nvGraphicFramePr>
        <p:xfrm>
          <a:off x="694944" y="1164107"/>
          <a:ext cx="10834116" cy="414528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text box</a:t>
                      </a:r>
                      <a:endParaRPr lang="en-US" dirty="0"/>
                    </a:p>
                  </a:txBody>
                  <a:tcPr/>
                </a:tc>
                <a:extLst>
                  <a:ext uri="{0D108BD9-81ED-4DB2-BD59-A6C34878D82A}">
                    <a16:rowId xmlns:a16="http://schemas.microsoft.com/office/drawing/2014/main" val="348634257"/>
                  </a:ext>
                </a:extLst>
              </a:tr>
              <a:tr h="370840">
                <a:tc>
                  <a:txBody>
                    <a:bodyPr/>
                    <a:lstStyle/>
                    <a:p>
                      <a:r>
                        <a:rPr lang="en-US" dirty="0"/>
                        <a:t>Alignment</a:t>
                      </a:r>
                    </a:p>
                  </a:txBody>
                  <a:tcPr/>
                </a:tc>
                <a:tc>
                  <a:txBody>
                    <a:bodyPr/>
                    <a:lstStyle/>
                    <a:p>
                      <a:r>
                        <a:rPr lang="en-US" dirty="0"/>
                        <a:t>To change the alignment of text within the text box. The values can only be set at design time and not at run time.</a:t>
                      </a:r>
                    </a:p>
                  </a:txBody>
                  <a:tcPr/>
                </a:tc>
                <a:extLst>
                  <a:ext uri="{0D108BD9-81ED-4DB2-BD59-A6C34878D82A}">
                    <a16:rowId xmlns:a16="http://schemas.microsoft.com/office/drawing/2014/main" val="1205587737"/>
                  </a:ext>
                </a:extLst>
              </a:tr>
              <a:tr h="370840">
                <a:tc>
                  <a:txBody>
                    <a:bodyPr/>
                    <a:lstStyle/>
                    <a:p>
                      <a:r>
                        <a:rPr lang="en-US" dirty="0"/>
                        <a:t>Enabled</a:t>
                      </a:r>
                    </a:p>
                  </a:txBody>
                  <a:tcPr/>
                </a:tc>
                <a:tc>
                  <a:txBody>
                    <a:bodyPr/>
                    <a:lstStyle/>
                    <a:p>
                      <a:r>
                        <a:rPr lang="en-US" dirty="0"/>
                        <a:t>Value must be True or False. If False, user cannot enter data into the text</a:t>
                      </a:r>
                      <a:r>
                        <a:rPr lang="en-US" baseline="0" dirty="0"/>
                        <a:t> box but can be displayed through the program.</a:t>
                      </a:r>
                      <a:endParaRPr lang="en-US" dirty="0"/>
                    </a:p>
                  </a:txBody>
                  <a:tcPr/>
                </a:tc>
                <a:extLst>
                  <a:ext uri="{0D108BD9-81ED-4DB2-BD59-A6C34878D82A}">
                    <a16:rowId xmlns:a16="http://schemas.microsoft.com/office/drawing/2014/main" val="2666201763"/>
                  </a:ext>
                </a:extLst>
              </a:tr>
              <a:tr h="370840">
                <a:tc>
                  <a:txBody>
                    <a:bodyPr/>
                    <a:lstStyle/>
                    <a:p>
                      <a:r>
                        <a:rPr lang="en-US" dirty="0" err="1"/>
                        <a:t>MaxLength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 Limits the length of displayed text (0 value indicates unlimited length)</a:t>
                      </a:r>
                      <a:endParaRPr lang="en-US" dirty="0"/>
                    </a:p>
                  </a:txBody>
                  <a:tcPr/>
                </a:tc>
                <a:extLst>
                  <a:ext uri="{0D108BD9-81ED-4DB2-BD59-A6C34878D82A}">
                    <a16:rowId xmlns:a16="http://schemas.microsoft.com/office/drawing/2014/main" val="4196135877"/>
                  </a:ext>
                </a:extLst>
              </a:tr>
              <a:tr h="370840">
                <a:tc>
                  <a:txBody>
                    <a:bodyPr/>
                    <a:lstStyle/>
                    <a:p>
                      <a:r>
                        <a:rPr lang="en-US" dirty="0" err="1"/>
                        <a:t>MultiLine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 Specifies whether text box displays single line or multiple lines</a:t>
                      </a:r>
                      <a:endParaRPr lang="en-US" dirty="0"/>
                    </a:p>
                  </a:txBody>
                  <a:tcPr/>
                </a:tc>
                <a:extLst>
                  <a:ext uri="{0D108BD9-81ED-4DB2-BD59-A6C34878D82A}">
                    <a16:rowId xmlns:a16="http://schemas.microsoft.com/office/drawing/2014/main" val="1284477476"/>
                  </a:ext>
                </a:extLst>
              </a:tr>
              <a:tr h="370840">
                <a:tc>
                  <a:txBody>
                    <a:bodyPr/>
                    <a:lstStyle/>
                    <a:p>
                      <a:r>
                        <a:rPr lang="en-US" b="1" dirty="0"/>
                        <a:t>Text </a:t>
                      </a:r>
                    </a:p>
                    <a:p>
                      <a:r>
                        <a:rPr lang="en-US" b="1" dirty="0"/>
                        <a:t>(Default Property)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read or set the text in the text box.</a:t>
                      </a:r>
                    </a:p>
                  </a:txBody>
                  <a:tcPr/>
                </a:tc>
                <a:extLst>
                  <a:ext uri="{0D108BD9-81ED-4DB2-BD59-A6C34878D82A}">
                    <a16:rowId xmlns:a16="http://schemas.microsoft.com/office/drawing/2014/main" val="2567098022"/>
                  </a:ext>
                </a:extLst>
              </a:tr>
              <a:tr h="370840">
                <a:tc>
                  <a:txBody>
                    <a:bodyPr/>
                    <a:lstStyle/>
                    <a:p>
                      <a:r>
                        <a:rPr lang="en-US" dirty="0" err="1"/>
                        <a:t>PasswordChar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Hides text with a single character</a:t>
                      </a:r>
                      <a:endParaRPr lang="en-US" dirty="0"/>
                    </a:p>
                  </a:txBody>
                  <a:tcPr/>
                </a:tc>
                <a:extLst>
                  <a:ext uri="{0D108BD9-81ED-4DB2-BD59-A6C34878D82A}">
                    <a16:rowId xmlns:a16="http://schemas.microsoft.com/office/drawing/2014/main" val="2555721184"/>
                  </a:ext>
                </a:extLst>
              </a:tr>
              <a:tr h="370840">
                <a:tc>
                  <a:txBody>
                    <a:bodyPr/>
                    <a:lstStyle/>
                    <a:p>
                      <a:r>
                        <a:rPr lang="en-US" dirty="0"/>
                        <a:t>Font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tx1"/>
                          </a:solidFill>
                          <a:effectLst/>
                          <a:latin typeface="+mn-lt"/>
                          <a:ea typeface="+mn-ea"/>
                          <a:cs typeface="+mn-cs"/>
                        </a:rPr>
                        <a:t>Sets font type, style, size.</a:t>
                      </a:r>
                      <a:endParaRPr lang="en-US" dirty="0"/>
                    </a:p>
                  </a:txBody>
                  <a:tcPr/>
                </a:tc>
                <a:extLst>
                  <a:ext uri="{0D108BD9-81ED-4DB2-BD59-A6C34878D82A}">
                    <a16:rowId xmlns:a16="http://schemas.microsoft.com/office/drawing/2014/main" val="2099225807"/>
                  </a:ext>
                </a:extLst>
              </a:tr>
            </a:tbl>
          </a:graphicData>
        </a:graphic>
      </p:graphicFrame>
    </p:spTree>
    <p:extLst>
      <p:ext uri="{BB962C8B-B14F-4D97-AF65-F5344CB8AC3E}">
        <p14:creationId xmlns:p14="http://schemas.microsoft.com/office/powerpoint/2010/main" val="23794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a:t>Text Box Methods: </a:t>
            </a:r>
          </a:p>
          <a:p>
            <a:endParaRPr lang="en-US" b="1" dirty="0"/>
          </a:p>
          <a:p>
            <a:endParaRPr lang="en-US" b="1" dirty="0"/>
          </a:p>
          <a:p>
            <a:r>
              <a:rPr lang="en-US" b="1" dirty="0"/>
              <a:t>Text Box Events: </a:t>
            </a:r>
          </a:p>
          <a:p>
            <a:pPr marL="45720" indent="0">
              <a:buNone/>
            </a:pPr>
            <a:endParaRPr lang="en-US" b="1" dirty="0"/>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66786445"/>
              </p:ext>
            </p:extLst>
          </p:nvPr>
        </p:nvGraphicFramePr>
        <p:xfrm>
          <a:off x="1014984" y="819404"/>
          <a:ext cx="10323576" cy="74168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err="1"/>
                        <a:t>SetFocus</a:t>
                      </a:r>
                      <a:endParaRPr lang="en-US" dirty="0"/>
                    </a:p>
                  </a:txBody>
                  <a:tcPr/>
                </a:tc>
                <a:tc>
                  <a:txBody>
                    <a:bodyPr/>
                    <a:lstStyle/>
                    <a:p>
                      <a:r>
                        <a:rPr lang="en-US" dirty="0"/>
                        <a:t>Sets the focus to text box</a:t>
                      </a:r>
                    </a:p>
                  </a:txBody>
                  <a:tcPr/>
                </a:tc>
                <a:extLst>
                  <a:ext uri="{0D108BD9-81ED-4DB2-BD59-A6C34878D82A}">
                    <a16:rowId xmlns:a16="http://schemas.microsoft.com/office/drawing/2014/main" val="12055877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6124068"/>
              </p:ext>
            </p:extLst>
          </p:nvPr>
        </p:nvGraphicFramePr>
        <p:xfrm>
          <a:off x="905256" y="2318258"/>
          <a:ext cx="10323576" cy="350520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370840">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Change</a:t>
                      </a:r>
                    </a:p>
                  </a:txBody>
                  <a:tcPr/>
                </a:tc>
                <a:tc>
                  <a:txBody>
                    <a:bodyPr/>
                    <a:lstStyle/>
                    <a:p>
                      <a:r>
                        <a:rPr lang="en-US" sz="1800" b="0" i="0" kern="1200" dirty="0">
                          <a:solidFill>
                            <a:schemeClr val="tx1"/>
                          </a:solidFill>
                          <a:effectLst/>
                          <a:latin typeface="+mn-lt"/>
                          <a:ea typeface="+mn-ea"/>
                          <a:cs typeface="+mn-cs"/>
                        </a:rPr>
                        <a:t>Triggered every time the Text property changes</a:t>
                      </a:r>
                      <a:endParaRPr lang="en-US" dirty="0"/>
                    </a:p>
                  </a:txBody>
                  <a:tcPr/>
                </a:tc>
                <a:extLst>
                  <a:ext uri="{0D108BD9-81ED-4DB2-BD59-A6C34878D82A}">
                    <a16:rowId xmlns:a16="http://schemas.microsoft.com/office/drawing/2014/main" val="2047691742"/>
                  </a:ext>
                </a:extLst>
              </a:tr>
              <a:tr h="370840">
                <a:tc>
                  <a:txBody>
                    <a:bodyPr/>
                    <a:lstStyle/>
                    <a:p>
                      <a:r>
                        <a:rPr lang="en-US" dirty="0"/>
                        <a:t>Click </a:t>
                      </a:r>
                    </a:p>
                  </a:txBody>
                  <a:tcPr/>
                </a:tc>
                <a:tc>
                  <a:txBody>
                    <a:bodyPr/>
                    <a:lstStyle/>
                    <a:p>
                      <a:r>
                        <a:rPr lang="en-US" sz="1800" b="0" i="0" kern="1200" dirty="0">
                          <a:solidFill>
                            <a:schemeClr val="tx1"/>
                          </a:solidFill>
                          <a:effectLst/>
                          <a:latin typeface="+mn-lt"/>
                          <a:ea typeface="+mn-ea"/>
                          <a:cs typeface="+mn-cs"/>
                        </a:rPr>
                        <a:t>Event triggered when button is selected either by clicking on it or by pressing the access key.</a:t>
                      </a:r>
                      <a:endParaRPr lang="en-US" dirty="0"/>
                    </a:p>
                  </a:txBody>
                  <a:tcPr/>
                </a:tc>
                <a:extLst>
                  <a:ext uri="{0D108BD9-81ED-4DB2-BD59-A6C34878D82A}">
                    <a16:rowId xmlns:a16="http://schemas.microsoft.com/office/drawing/2014/main" val="348634257"/>
                  </a:ext>
                </a:extLst>
              </a:tr>
              <a:tr h="370840">
                <a:tc>
                  <a:txBody>
                    <a:bodyPr/>
                    <a:lstStyle/>
                    <a:p>
                      <a:r>
                        <a:rPr lang="en-US" dirty="0" err="1"/>
                        <a:t>GotFocus</a:t>
                      </a:r>
                      <a:endParaRPr lang="en-US" dirty="0"/>
                    </a:p>
                  </a:txBody>
                  <a:tcPr/>
                </a:tc>
                <a:tc>
                  <a:txBody>
                    <a:bodyPr/>
                    <a:lstStyle/>
                    <a:p>
                      <a:r>
                        <a:rPr lang="en-US" dirty="0"/>
                        <a:t>Occurs when the text box gets focus</a:t>
                      </a:r>
                      <a:r>
                        <a:rPr lang="en-US" baseline="0" dirty="0"/>
                        <a:t> either from the tab key, when it is clicked on by the user or by using the </a:t>
                      </a:r>
                      <a:r>
                        <a:rPr lang="en-US" baseline="0" dirty="0" err="1"/>
                        <a:t>SetFocus</a:t>
                      </a:r>
                      <a:endParaRPr lang="en-US" dirty="0"/>
                    </a:p>
                  </a:txBody>
                  <a:tcPr/>
                </a:tc>
                <a:extLst>
                  <a:ext uri="{0D108BD9-81ED-4DB2-BD59-A6C34878D82A}">
                    <a16:rowId xmlns:a16="http://schemas.microsoft.com/office/drawing/2014/main" val="1205587737"/>
                  </a:ext>
                </a:extLst>
              </a:tr>
              <a:tr h="370840">
                <a:tc>
                  <a:txBody>
                    <a:bodyPr/>
                    <a:lstStyle/>
                    <a:p>
                      <a:r>
                        <a:rPr lang="en-US" dirty="0" err="1"/>
                        <a:t>LostFocus</a:t>
                      </a:r>
                      <a:endParaRPr lang="en-US" dirty="0"/>
                    </a:p>
                  </a:txBody>
                  <a:tcPr/>
                </a:tc>
                <a:tc>
                  <a:txBody>
                    <a:bodyPr/>
                    <a:lstStyle/>
                    <a:p>
                      <a:r>
                        <a:rPr lang="en-US" dirty="0"/>
                        <a:t>It</a:t>
                      </a:r>
                      <a:r>
                        <a:rPr lang="en-US" baseline="0" dirty="0"/>
                        <a:t> occurs when the text box loses focus.</a:t>
                      </a:r>
                      <a:endParaRPr lang="en-US" b="1" dirty="0"/>
                    </a:p>
                  </a:txBody>
                  <a:tcPr/>
                </a:tc>
                <a:extLst>
                  <a:ext uri="{0D108BD9-81ED-4DB2-BD59-A6C34878D82A}">
                    <a16:rowId xmlns:a16="http://schemas.microsoft.com/office/drawing/2014/main" val="2666201763"/>
                  </a:ext>
                </a:extLst>
              </a:tr>
              <a:tr h="370840">
                <a:tc>
                  <a:txBody>
                    <a:bodyPr/>
                    <a:lstStyle/>
                    <a:p>
                      <a:r>
                        <a:rPr lang="en-US" dirty="0" err="1"/>
                        <a:t>KeyPress</a:t>
                      </a:r>
                      <a:endParaRPr lang="en-US" dirty="0"/>
                    </a:p>
                  </a:txBody>
                  <a:tcPr/>
                </a:tc>
                <a:tc>
                  <a:txBody>
                    <a:bodyPr/>
                    <a:lstStyle/>
                    <a:p>
                      <a:r>
                        <a:rPr lang="en-US" sz="1800" b="0" i="0" kern="1200" dirty="0">
                          <a:solidFill>
                            <a:schemeClr val="tx1"/>
                          </a:solidFill>
                          <a:effectLst/>
                          <a:latin typeface="+mn-lt"/>
                          <a:ea typeface="+mn-ea"/>
                          <a:cs typeface="+mn-cs"/>
                        </a:rPr>
                        <a:t>Triggered whenever a key is pressed. Used for key trapping, as seen in last class.</a:t>
                      </a:r>
                      <a:endParaRPr lang="en-US" b="1" dirty="0"/>
                    </a:p>
                  </a:txBody>
                  <a:tcPr/>
                </a:tc>
                <a:extLst>
                  <a:ext uri="{0D108BD9-81ED-4DB2-BD59-A6C34878D82A}">
                    <a16:rowId xmlns:a16="http://schemas.microsoft.com/office/drawing/2014/main" val="1509813987"/>
                  </a:ext>
                </a:extLst>
              </a:tr>
              <a:tr h="370840">
                <a:tc>
                  <a:txBody>
                    <a:bodyPr/>
                    <a:lstStyle/>
                    <a:p>
                      <a:r>
                        <a:rPr lang="en-US" dirty="0" err="1"/>
                        <a:t>KeyDown</a:t>
                      </a:r>
                      <a:endParaRPr lang="en-US" dirty="0"/>
                    </a:p>
                  </a:txBody>
                  <a:tcPr/>
                </a:tc>
                <a:tc>
                  <a:txBody>
                    <a:bodyPr/>
                    <a:lstStyle/>
                    <a:p>
                      <a:r>
                        <a:rPr lang="en-US" sz="1800" b="0" i="0" kern="1200" dirty="0">
                          <a:solidFill>
                            <a:schemeClr val="tx1"/>
                          </a:solidFill>
                          <a:effectLst/>
                          <a:latin typeface="+mn-lt"/>
                          <a:ea typeface="+mn-ea"/>
                          <a:cs typeface="+mn-cs"/>
                        </a:rPr>
                        <a:t>Triggered when a key is pressed while the focus is in a text box.</a:t>
                      </a:r>
                      <a:endParaRPr lang="en-US" b="1" dirty="0"/>
                    </a:p>
                  </a:txBody>
                  <a:tcPr/>
                </a:tc>
                <a:extLst>
                  <a:ext uri="{0D108BD9-81ED-4DB2-BD59-A6C34878D82A}">
                    <a16:rowId xmlns:a16="http://schemas.microsoft.com/office/drawing/2014/main" val="772148127"/>
                  </a:ext>
                </a:extLst>
              </a:tr>
              <a:tr h="370840">
                <a:tc>
                  <a:txBody>
                    <a:bodyPr/>
                    <a:lstStyle/>
                    <a:p>
                      <a:r>
                        <a:rPr lang="en-US" dirty="0" err="1"/>
                        <a:t>KeyUp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Triggered when a key is released while the focus is in a text box.</a:t>
                      </a:r>
                      <a:endParaRPr lang="en-US" b="1" dirty="0"/>
                    </a:p>
                  </a:txBody>
                  <a:tcPr/>
                </a:tc>
                <a:extLst>
                  <a:ext uri="{0D108BD9-81ED-4DB2-BD59-A6C34878D82A}">
                    <a16:rowId xmlns:a16="http://schemas.microsoft.com/office/drawing/2014/main" val="797085202"/>
                  </a:ext>
                </a:extLst>
              </a:tr>
            </a:tbl>
          </a:graphicData>
        </a:graphic>
      </p:graphicFrame>
    </p:spTree>
    <p:extLst>
      <p:ext uri="{BB962C8B-B14F-4D97-AF65-F5344CB8AC3E}">
        <p14:creationId xmlns:p14="http://schemas.microsoft.com/office/powerpoint/2010/main" val="241564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Label </a:t>
            </a:r>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 Label, the simplest control in the Visual Basic toolbox, displays formatted text on a user interface form. </a:t>
            </a:r>
          </a:p>
          <a:p>
            <a:r>
              <a:rPr lang="en-US" sz="2400" dirty="0"/>
              <a:t>The label cannot be changed directly by the user at run time.</a:t>
            </a:r>
          </a:p>
          <a:p>
            <a:r>
              <a:rPr lang="en-US" sz="2400" dirty="0"/>
              <a:t>Its contents can be changed through the program or at design time.</a:t>
            </a:r>
          </a:p>
          <a:p>
            <a:r>
              <a:rPr lang="en-US" sz="2400" dirty="0"/>
              <a:t>Typical uses for the Label control include:</a:t>
            </a:r>
          </a:p>
          <a:p>
            <a:pPr lvl="1"/>
            <a:r>
              <a:rPr lang="en-US" sz="2400" dirty="0"/>
              <a:t>Help text</a:t>
            </a:r>
          </a:p>
          <a:p>
            <a:pPr lvl="1"/>
            <a:r>
              <a:rPr lang="en-US" sz="2400" dirty="0"/>
              <a:t>Program splash screen headings</a:t>
            </a:r>
          </a:p>
          <a:p>
            <a:pPr lvl="1"/>
            <a:r>
              <a:rPr lang="en-US" sz="2400" dirty="0"/>
              <a:t>Formatted output, such as names, times, and dates</a:t>
            </a:r>
          </a:p>
          <a:p>
            <a:pPr lvl="1"/>
            <a:r>
              <a:rPr lang="en-US" sz="2400" dirty="0"/>
              <a:t>Descriptive labels for other objects, including text boxes and list boxes.</a:t>
            </a:r>
            <a:r>
              <a:rPr lang="en-US" sz="2400" b="1" dirty="0"/>
              <a:t>	</a:t>
            </a:r>
            <a:endParaRPr lang="en-US" sz="2400" dirty="0"/>
          </a:p>
          <a:p>
            <a:pPr marL="45720" indent="0">
              <a:buNone/>
            </a:pPr>
            <a:endParaRPr lang="en-US" sz="2400" dirty="0"/>
          </a:p>
        </p:txBody>
      </p:sp>
    </p:spTree>
    <p:extLst>
      <p:ext uri="{BB962C8B-B14F-4D97-AF65-F5344CB8AC3E}">
        <p14:creationId xmlns:p14="http://schemas.microsoft.com/office/powerpoint/2010/main" val="379327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Label </a:t>
            </a:r>
          </a:p>
        </p:txBody>
      </p:sp>
      <p:sp>
        <p:nvSpPr>
          <p:cNvPr id="3" name="Content Placeholder 2"/>
          <p:cNvSpPr>
            <a:spLocks noGrp="1"/>
          </p:cNvSpPr>
          <p:nvPr>
            <p:ph idx="1"/>
          </p:nvPr>
        </p:nvSpPr>
        <p:spPr>
          <a:xfrm>
            <a:off x="694944" y="676656"/>
            <a:ext cx="11128248" cy="5852160"/>
          </a:xfrm>
        </p:spPr>
        <p:txBody>
          <a:bodyPr>
            <a:normAutofit/>
          </a:bodyPr>
          <a:lstStyle/>
          <a:p>
            <a:r>
              <a:rPr lang="en-US" b="1" dirty="0"/>
              <a:t>Label Properties: </a:t>
            </a:r>
          </a:p>
          <a:p>
            <a:pPr marL="45720" indent="0">
              <a:buNone/>
            </a:pPr>
            <a:endParaRPr lang="en-US" b="1" dirty="0"/>
          </a:p>
          <a:p>
            <a:pPr marL="45720" indent="0">
              <a:buNone/>
            </a:pPr>
            <a:r>
              <a:rPr lang="en-US" b="1" dirty="0"/>
              <a:t>	</a:t>
            </a: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95968276"/>
              </p:ext>
            </p:extLst>
          </p:nvPr>
        </p:nvGraphicFramePr>
        <p:xfrm>
          <a:off x="694944" y="1164107"/>
          <a:ext cx="10834116" cy="286512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label</a:t>
                      </a:r>
                      <a:endParaRPr lang="en-US" dirty="0"/>
                    </a:p>
                  </a:txBody>
                  <a:tcPr/>
                </a:tc>
                <a:extLst>
                  <a:ext uri="{0D108BD9-81ED-4DB2-BD59-A6C34878D82A}">
                    <a16:rowId xmlns:a16="http://schemas.microsoft.com/office/drawing/2014/main" val="348634257"/>
                  </a:ext>
                </a:extLst>
              </a:tr>
              <a:tr h="370840">
                <a:tc>
                  <a:txBody>
                    <a:bodyPr/>
                    <a:lstStyle/>
                    <a:p>
                      <a:r>
                        <a:rPr lang="en-US" dirty="0"/>
                        <a:t>Alignment</a:t>
                      </a:r>
                    </a:p>
                  </a:txBody>
                  <a:tcPr/>
                </a:tc>
                <a:tc>
                  <a:txBody>
                    <a:bodyPr/>
                    <a:lstStyle/>
                    <a:p>
                      <a:r>
                        <a:rPr lang="en-US" sz="1800" b="0" i="0" kern="1200" dirty="0">
                          <a:solidFill>
                            <a:schemeClr val="tx1"/>
                          </a:solidFill>
                          <a:effectLst/>
                          <a:latin typeface="+mn-lt"/>
                          <a:ea typeface="+mn-ea"/>
                          <a:cs typeface="+mn-cs"/>
                        </a:rPr>
                        <a:t>Aligns caption within border.</a:t>
                      </a:r>
                      <a:endParaRPr lang="en-US" dirty="0"/>
                    </a:p>
                  </a:txBody>
                  <a:tcPr/>
                </a:tc>
                <a:extLst>
                  <a:ext uri="{0D108BD9-81ED-4DB2-BD59-A6C34878D82A}">
                    <a16:rowId xmlns:a16="http://schemas.microsoft.com/office/drawing/2014/main" val="1205587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(Default Property)</a:t>
                      </a:r>
                    </a:p>
                  </a:txBody>
                  <a:tcPr/>
                </a:tc>
                <a:tc>
                  <a:txBody>
                    <a:bodyPr/>
                    <a:lstStyle/>
                    <a:p>
                      <a:r>
                        <a:rPr lang="en-US" dirty="0"/>
                        <a:t>Text to be displayed on the label. This</a:t>
                      </a:r>
                      <a:r>
                        <a:rPr lang="en-US" baseline="0" dirty="0"/>
                        <a:t> can be changed at design time or at run time</a:t>
                      </a:r>
                      <a:endParaRPr lang="en-US" dirty="0"/>
                    </a:p>
                  </a:txBody>
                  <a:tcPr/>
                </a:tc>
                <a:extLst>
                  <a:ext uri="{0D108BD9-81ED-4DB2-BD59-A6C34878D82A}">
                    <a16:rowId xmlns:a16="http://schemas.microsoft.com/office/drawing/2014/main" val="2666201763"/>
                  </a:ext>
                </a:extLst>
              </a:tr>
              <a:tr h="370840">
                <a:tc>
                  <a:txBody>
                    <a:bodyPr/>
                    <a:lstStyle/>
                    <a:p>
                      <a:r>
                        <a:rPr lang="en-US" dirty="0" err="1"/>
                        <a:t>FontBold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tx1"/>
                          </a:solidFill>
                          <a:effectLst/>
                          <a:latin typeface="+mn-lt"/>
                          <a:ea typeface="+mn-ea"/>
                          <a:cs typeface="+mn-cs"/>
                        </a:rPr>
                        <a:t>To display the </a:t>
                      </a:r>
                      <a:r>
                        <a:rPr lang="fr-FR" sz="1800" b="0" i="0" kern="1200" dirty="0" err="1">
                          <a:solidFill>
                            <a:schemeClr val="tx1"/>
                          </a:solidFill>
                          <a:effectLst/>
                          <a:latin typeface="+mn-lt"/>
                          <a:ea typeface="+mn-ea"/>
                          <a:cs typeface="+mn-cs"/>
                        </a:rPr>
                        <a:t>text</a:t>
                      </a:r>
                      <a:r>
                        <a:rPr lang="fr-FR" sz="1800" b="0" i="0" kern="1200" dirty="0">
                          <a:solidFill>
                            <a:schemeClr val="tx1"/>
                          </a:solidFill>
                          <a:effectLst/>
                          <a:latin typeface="+mn-lt"/>
                          <a:ea typeface="+mn-ea"/>
                          <a:cs typeface="+mn-cs"/>
                        </a:rPr>
                        <a:t> in a </a:t>
                      </a:r>
                      <a:r>
                        <a:rPr lang="fr-FR" sz="1800" b="0" i="0" kern="1200" dirty="0" err="1">
                          <a:solidFill>
                            <a:schemeClr val="tx1"/>
                          </a:solidFill>
                          <a:effectLst/>
                          <a:latin typeface="+mn-lt"/>
                          <a:ea typeface="+mn-ea"/>
                          <a:cs typeface="+mn-cs"/>
                        </a:rPr>
                        <a:t>bold</a:t>
                      </a:r>
                      <a:r>
                        <a:rPr lang="fr-FR" sz="1800" b="0" i="0" kern="1200" dirty="0">
                          <a:solidFill>
                            <a:schemeClr val="tx1"/>
                          </a:solidFill>
                          <a:effectLst/>
                          <a:latin typeface="+mn-lt"/>
                          <a:ea typeface="+mn-ea"/>
                          <a:cs typeface="+mn-cs"/>
                        </a:rPr>
                        <a:t> font</a:t>
                      </a:r>
                      <a:endParaRPr lang="en-US" dirty="0"/>
                    </a:p>
                  </a:txBody>
                  <a:tcPr/>
                </a:tc>
                <a:extLst>
                  <a:ext uri="{0D108BD9-81ED-4DB2-BD59-A6C34878D82A}">
                    <a16:rowId xmlns:a16="http://schemas.microsoft.com/office/drawing/2014/main" val="2099225807"/>
                  </a:ext>
                </a:extLst>
              </a:tr>
              <a:tr h="370840">
                <a:tc>
                  <a:txBody>
                    <a:bodyPr/>
                    <a:lstStyle/>
                    <a:p>
                      <a:r>
                        <a:rPr lang="en-US" dirty="0" err="1"/>
                        <a:t>FontItalic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tx1"/>
                          </a:solidFill>
                          <a:effectLst/>
                          <a:latin typeface="+mn-lt"/>
                          <a:ea typeface="+mn-ea"/>
                          <a:cs typeface="+mn-cs"/>
                        </a:rPr>
                        <a:t>To display the </a:t>
                      </a:r>
                      <a:r>
                        <a:rPr lang="fr-FR" sz="1800" b="0" i="0" kern="1200" dirty="0" err="1">
                          <a:solidFill>
                            <a:schemeClr val="tx1"/>
                          </a:solidFill>
                          <a:effectLst/>
                          <a:latin typeface="+mn-lt"/>
                          <a:ea typeface="+mn-ea"/>
                          <a:cs typeface="+mn-cs"/>
                        </a:rPr>
                        <a:t>text</a:t>
                      </a:r>
                      <a:r>
                        <a:rPr lang="fr-FR" sz="1800" b="0" i="0" kern="1200" dirty="0">
                          <a:solidFill>
                            <a:schemeClr val="tx1"/>
                          </a:solidFill>
                          <a:effectLst/>
                          <a:latin typeface="+mn-lt"/>
                          <a:ea typeface="+mn-ea"/>
                          <a:cs typeface="+mn-cs"/>
                        </a:rPr>
                        <a:t> in a </a:t>
                      </a:r>
                      <a:r>
                        <a:rPr lang="fr-FR" sz="1800" b="0" i="0" kern="1200" dirty="0" err="1">
                          <a:solidFill>
                            <a:schemeClr val="tx1"/>
                          </a:solidFill>
                          <a:effectLst/>
                          <a:latin typeface="+mn-lt"/>
                          <a:ea typeface="+mn-ea"/>
                          <a:cs typeface="+mn-cs"/>
                        </a:rPr>
                        <a:t>italic</a:t>
                      </a:r>
                      <a:r>
                        <a:rPr lang="fr-FR" sz="1800" b="0" i="0" kern="1200" dirty="0">
                          <a:solidFill>
                            <a:schemeClr val="tx1"/>
                          </a:solidFill>
                          <a:effectLst/>
                          <a:latin typeface="+mn-lt"/>
                          <a:ea typeface="+mn-ea"/>
                          <a:cs typeface="+mn-cs"/>
                        </a:rPr>
                        <a:t> font</a:t>
                      </a:r>
                      <a:endParaRPr lang="en-US" dirty="0"/>
                    </a:p>
                  </a:txBody>
                  <a:tcPr/>
                </a:tc>
                <a:extLst>
                  <a:ext uri="{0D108BD9-81ED-4DB2-BD59-A6C34878D82A}">
                    <a16:rowId xmlns:a16="http://schemas.microsoft.com/office/drawing/2014/main" val="3090505775"/>
                  </a:ext>
                </a:extLst>
              </a:tr>
              <a:tr h="370840">
                <a:tc>
                  <a:txBody>
                    <a:bodyPr/>
                    <a:lstStyle/>
                    <a:p>
                      <a:r>
                        <a:rPr lang="en-US" dirty="0" err="1"/>
                        <a:t>WordWarp</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True, the text in the caption will display in multiple lines.</a:t>
                      </a:r>
                    </a:p>
                  </a:txBody>
                  <a:tcPr/>
                </a:tc>
                <a:extLst>
                  <a:ext uri="{0D108BD9-81ED-4DB2-BD59-A6C34878D82A}">
                    <a16:rowId xmlns:a16="http://schemas.microsoft.com/office/drawing/2014/main" val="3563671409"/>
                  </a:ext>
                </a:extLst>
              </a:tr>
            </a:tbl>
          </a:graphicData>
        </a:graphic>
      </p:graphicFrame>
    </p:spTree>
    <p:extLst>
      <p:ext uri="{BB962C8B-B14F-4D97-AF65-F5344CB8AC3E}">
        <p14:creationId xmlns:p14="http://schemas.microsoft.com/office/powerpoint/2010/main" val="40553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a:t>Label Methods: </a:t>
            </a:r>
          </a:p>
          <a:p>
            <a:endParaRPr lang="en-US" b="1" dirty="0"/>
          </a:p>
          <a:p>
            <a:endParaRPr lang="en-US" b="1" dirty="0"/>
          </a:p>
          <a:p>
            <a:r>
              <a:rPr lang="en-US" b="1" dirty="0"/>
              <a:t>Label Events: </a:t>
            </a:r>
          </a:p>
          <a:p>
            <a:pPr marL="45720" indent="0">
              <a:buNone/>
            </a:pPr>
            <a:endParaRPr lang="en-US" b="1" dirty="0"/>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7407143"/>
              </p:ext>
            </p:extLst>
          </p:nvPr>
        </p:nvGraphicFramePr>
        <p:xfrm>
          <a:off x="1014984" y="819404"/>
          <a:ext cx="10323576" cy="74168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Move</a:t>
                      </a:r>
                    </a:p>
                  </a:txBody>
                  <a:tcPr/>
                </a:tc>
                <a:tc>
                  <a:txBody>
                    <a:bodyPr/>
                    <a:lstStyle/>
                    <a:p>
                      <a:r>
                        <a:rPr lang="en-US" dirty="0"/>
                        <a:t>Moves the label</a:t>
                      </a:r>
                      <a:r>
                        <a:rPr lang="en-US" baseline="0" dirty="0"/>
                        <a:t> at run time</a:t>
                      </a:r>
                      <a:endParaRPr lang="en-US" dirty="0"/>
                    </a:p>
                  </a:txBody>
                  <a:tcPr/>
                </a:tc>
                <a:extLst>
                  <a:ext uri="{0D108BD9-81ED-4DB2-BD59-A6C34878D82A}">
                    <a16:rowId xmlns:a16="http://schemas.microsoft.com/office/drawing/2014/main" val="120558773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07621751"/>
              </p:ext>
            </p:extLst>
          </p:nvPr>
        </p:nvGraphicFramePr>
        <p:xfrm>
          <a:off x="905256" y="2318258"/>
          <a:ext cx="10323576" cy="148336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370840">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 </a:t>
                      </a:r>
                    </a:p>
                  </a:txBody>
                  <a:tcPr/>
                </a:tc>
                <a:tc>
                  <a:txBody>
                    <a:bodyPr/>
                    <a:lstStyle/>
                    <a:p>
                      <a:r>
                        <a:rPr lang="en-US" sz="1800" b="0" i="0" kern="1200" dirty="0">
                          <a:solidFill>
                            <a:schemeClr val="tx1"/>
                          </a:solidFill>
                          <a:effectLst/>
                          <a:latin typeface="+mn-lt"/>
                          <a:ea typeface="+mn-ea"/>
                          <a:cs typeface="+mn-cs"/>
                        </a:rPr>
                        <a:t>Event triggered when user clicks on a label.</a:t>
                      </a:r>
                      <a:endParaRPr lang="en-US" dirty="0"/>
                    </a:p>
                  </a:txBody>
                  <a:tcPr/>
                </a:tc>
                <a:extLst>
                  <a:ext uri="{0D108BD9-81ED-4DB2-BD59-A6C34878D82A}">
                    <a16:rowId xmlns:a16="http://schemas.microsoft.com/office/drawing/2014/main" val="348634257"/>
                  </a:ext>
                </a:extLst>
              </a:tr>
              <a:tr h="370840">
                <a:tc>
                  <a:txBody>
                    <a:bodyPr/>
                    <a:lstStyle/>
                    <a:p>
                      <a:r>
                        <a:rPr lang="en-US" dirty="0" err="1"/>
                        <a:t>DblClick</a:t>
                      </a:r>
                      <a:endParaRPr lang="en-US" dirty="0"/>
                    </a:p>
                  </a:txBody>
                  <a:tcPr/>
                </a:tc>
                <a:tc>
                  <a:txBody>
                    <a:bodyPr/>
                    <a:lstStyle/>
                    <a:p>
                      <a:r>
                        <a:rPr lang="en-US" sz="1800" b="0" i="0" kern="1200" dirty="0">
                          <a:solidFill>
                            <a:schemeClr val="tx1"/>
                          </a:solidFill>
                          <a:effectLst/>
                          <a:latin typeface="+mn-lt"/>
                          <a:ea typeface="+mn-ea"/>
                          <a:cs typeface="+mn-cs"/>
                        </a:rPr>
                        <a:t>Event triggered when user double-clicks on a label</a:t>
                      </a:r>
                      <a:endParaRPr lang="en-US" dirty="0"/>
                    </a:p>
                  </a:txBody>
                  <a:tcPr/>
                </a:tc>
                <a:extLst>
                  <a:ext uri="{0D108BD9-81ED-4DB2-BD59-A6C34878D82A}">
                    <a16:rowId xmlns:a16="http://schemas.microsoft.com/office/drawing/2014/main" val="1205587737"/>
                  </a:ext>
                </a:extLst>
              </a:tr>
              <a:tr h="370840">
                <a:tc>
                  <a:txBody>
                    <a:bodyPr/>
                    <a:lstStyle/>
                    <a:p>
                      <a:r>
                        <a:rPr lang="en-US" dirty="0"/>
                        <a:t>Change</a:t>
                      </a:r>
                    </a:p>
                  </a:txBody>
                  <a:tcPr/>
                </a:tc>
                <a:tc>
                  <a:txBody>
                    <a:bodyPr/>
                    <a:lstStyle/>
                    <a:p>
                      <a:r>
                        <a:rPr lang="en-US" dirty="0"/>
                        <a:t>Triggered when the text of the label is changed by the application.</a:t>
                      </a:r>
                      <a:endParaRPr lang="en-US" b="1" dirty="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11973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Check Box </a:t>
            </a:r>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 </a:t>
            </a:r>
            <a:r>
              <a:rPr lang="en-US" dirty="0"/>
              <a:t>Check boxes provide a way to make choices from a list of potential options.</a:t>
            </a:r>
          </a:p>
          <a:p>
            <a:r>
              <a:rPr lang="en-US" dirty="0"/>
              <a:t> Some, all, or none of the choices in a group may be selected</a:t>
            </a:r>
          </a:p>
          <a:p>
            <a:r>
              <a:rPr lang="en-US" dirty="0"/>
              <a:t>In any group of check boxes, any number of check boxes can be selected.</a:t>
            </a:r>
          </a:p>
          <a:p>
            <a:r>
              <a:rPr lang="en-US" dirty="0"/>
              <a:t>If check box is selected , its Value property becomes 1 otherwise it becomes 0.</a:t>
            </a:r>
          </a:p>
          <a:p>
            <a:r>
              <a:rPr lang="en-US" b="1" dirty="0"/>
              <a:t>Check Box  Properties: </a:t>
            </a:r>
          </a:p>
          <a:p>
            <a:endParaRPr lang="en-US" b="1" dirty="0"/>
          </a:p>
          <a:p>
            <a:endParaRPr lang="en-US" b="1" dirty="0"/>
          </a:p>
          <a:p>
            <a:endParaRPr lang="en-US" b="1" dirty="0"/>
          </a:p>
          <a:p>
            <a:endParaRPr lang="en-US" b="1" dirty="0"/>
          </a:p>
          <a:p>
            <a:r>
              <a:rPr lang="en-US" b="1" dirty="0"/>
              <a:t>Check Box  Events: </a:t>
            </a:r>
          </a:p>
          <a:p>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51637531"/>
              </p:ext>
            </p:extLst>
          </p:nvPr>
        </p:nvGraphicFramePr>
        <p:xfrm>
          <a:off x="950214" y="3212363"/>
          <a:ext cx="10834116" cy="175260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check box</a:t>
                      </a:r>
                      <a:endParaRPr lang="en-US" dirty="0"/>
                    </a:p>
                  </a:txBody>
                  <a:tcPr/>
                </a:tc>
                <a:extLst>
                  <a:ext uri="{0D108BD9-81ED-4DB2-BD59-A6C34878D82A}">
                    <a16:rowId xmlns:a16="http://schemas.microsoft.com/office/drawing/2014/main" val="348634257"/>
                  </a:ext>
                </a:extLst>
              </a:tr>
              <a:tr h="370840">
                <a:tc>
                  <a:txBody>
                    <a:bodyPr/>
                    <a:lstStyle/>
                    <a:p>
                      <a:r>
                        <a:rPr lang="en-US" dirty="0"/>
                        <a:t>Caption</a:t>
                      </a:r>
                    </a:p>
                  </a:txBody>
                  <a:tcPr/>
                </a:tc>
                <a:tc>
                  <a:txBody>
                    <a:bodyPr/>
                    <a:lstStyle/>
                    <a:p>
                      <a:r>
                        <a:rPr lang="en-US" sz="1800" b="0" i="0" kern="1200" dirty="0">
                          <a:solidFill>
                            <a:schemeClr val="tx1"/>
                          </a:solidFill>
                          <a:effectLst/>
                          <a:latin typeface="+mn-lt"/>
                          <a:ea typeface="+mn-ea"/>
                          <a:cs typeface="+mn-cs"/>
                        </a:rPr>
                        <a:t>Identifying text next to box</a:t>
                      </a:r>
                      <a:endParaRPr lang="en-US" dirty="0"/>
                    </a:p>
                  </a:txBody>
                  <a:tcPr/>
                </a:tc>
                <a:extLst>
                  <a:ext uri="{0D108BD9-81ED-4DB2-BD59-A6C34878D82A}">
                    <a16:rowId xmlns:a16="http://schemas.microsoft.com/office/drawing/2014/main" val="1205587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(Default Property)</a:t>
                      </a:r>
                    </a:p>
                  </a:txBody>
                  <a:tcPr/>
                </a:tc>
                <a:tc>
                  <a:txBody>
                    <a:bodyPr/>
                    <a:lstStyle/>
                    <a:p>
                      <a:r>
                        <a:rPr lang="en-US" sz="1800" b="0" i="0" kern="1200" dirty="0">
                          <a:solidFill>
                            <a:schemeClr val="tx1"/>
                          </a:solidFill>
                          <a:effectLst/>
                          <a:latin typeface="+mn-lt"/>
                          <a:ea typeface="+mn-ea"/>
                          <a:cs typeface="+mn-cs"/>
                        </a:rPr>
                        <a:t>Indicates if unchecked (0, </a:t>
                      </a:r>
                      <a:r>
                        <a:rPr lang="en-US" sz="1800" b="0" i="0" kern="1200" dirty="0" err="1">
                          <a:solidFill>
                            <a:schemeClr val="tx1"/>
                          </a:solidFill>
                          <a:effectLst/>
                          <a:latin typeface="+mn-lt"/>
                          <a:ea typeface="+mn-ea"/>
                          <a:cs typeface="+mn-cs"/>
                        </a:rPr>
                        <a:t>vbUnchecked</a:t>
                      </a:r>
                      <a:r>
                        <a:rPr lang="en-US" sz="1800" b="0" i="0" kern="1200" dirty="0">
                          <a:solidFill>
                            <a:schemeClr val="tx1"/>
                          </a:solidFill>
                          <a:effectLst/>
                          <a:latin typeface="+mn-lt"/>
                          <a:ea typeface="+mn-ea"/>
                          <a:cs typeface="+mn-cs"/>
                        </a:rPr>
                        <a:t>), checked (1,vbChecked), or grayed out (2, </a:t>
                      </a:r>
                      <a:r>
                        <a:rPr lang="en-US" sz="1800" b="0" i="0" kern="1200" dirty="0" err="1">
                          <a:solidFill>
                            <a:schemeClr val="tx1"/>
                          </a:solidFill>
                          <a:effectLst/>
                          <a:latin typeface="+mn-lt"/>
                          <a:ea typeface="+mn-ea"/>
                          <a:cs typeface="+mn-cs"/>
                        </a:rPr>
                        <a:t>vbGrayed</a:t>
                      </a:r>
                      <a:r>
                        <a:rPr lang="en-US" sz="1800" b="0" i="0" kern="1200" dirty="0">
                          <a:solidFill>
                            <a:schemeClr val="tx1"/>
                          </a:solidFill>
                          <a:effectLst/>
                          <a:latin typeface="+mn-lt"/>
                          <a:ea typeface="+mn-ea"/>
                          <a:cs typeface="+mn-cs"/>
                        </a:rPr>
                        <a:t>).</a:t>
                      </a:r>
                      <a:endParaRPr lang="en-US" dirty="0"/>
                    </a:p>
                  </a:txBody>
                  <a:tcPr/>
                </a:tc>
                <a:extLst>
                  <a:ext uri="{0D108BD9-81ED-4DB2-BD59-A6C34878D82A}">
                    <a16:rowId xmlns:a16="http://schemas.microsoft.com/office/drawing/2014/main" val="266620176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49317165"/>
              </p:ext>
            </p:extLst>
          </p:nvPr>
        </p:nvGraphicFramePr>
        <p:xfrm>
          <a:off x="950214" y="5650992"/>
          <a:ext cx="10323576" cy="73660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256794">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 </a:t>
                      </a:r>
                    </a:p>
                  </a:txBody>
                  <a:tcPr/>
                </a:tc>
                <a:tc>
                  <a:txBody>
                    <a:bodyPr/>
                    <a:lstStyle/>
                    <a:p>
                      <a:r>
                        <a:rPr lang="en-US" sz="1800" b="0" i="0" kern="1200" dirty="0">
                          <a:solidFill>
                            <a:schemeClr val="tx1"/>
                          </a:solidFill>
                          <a:effectLst/>
                          <a:latin typeface="+mn-lt"/>
                          <a:ea typeface="+mn-ea"/>
                          <a:cs typeface="+mn-cs"/>
                        </a:rPr>
                        <a:t>Triggered when a box is clicked. Value property is automatically changed by VB</a:t>
                      </a:r>
                      <a:endParaRPr lang="en-US" dirty="0"/>
                    </a:p>
                  </a:txBody>
                  <a:tcPr/>
                </a:tc>
                <a:extLst>
                  <a:ext uri="{0D108BD9-81ED-4DB2-BD59-A6C34878D82A}">
                    <a16:rowId xmlns:a16="http://schemas.microsoft.com/office/drawing/2014/main" val="348634257"/>
                  </a:ext>
                </a:extLst>
              </a:tr>
            </a:tbl>
          </a:graphicData>
        </a:graphic>
      </p:graphicFrame>
    </p:spTree>
    <p:extLst>
      <p:ext uri="{BB962C8B-B14F-4D97-AF65-F5344CB8AC3E}">
        <p14:creationId xmlns:p14="http://schemas.microsoft.com/office/powerpoint/2010/main" val="31209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dirty="0"/>
              <a:t>Features of Visual Basic (VB)</a:t>
            </a:r>
          </a:p>
        </p:txBody>
      </p:sp>
      <p:sp>
        <p:nvSpPr>
          <p:cNvPr id="3" name="Content Placeholder 2"/>
          <p:cNvSpPr>
            <a:spLocks noGrp="1"/>
          </p:cNvSpPr>
          <p:nvPr>
            <p:ph idx="1"/>
          </p:nvPr>
        </p:nvSpPr>
        <p:spPr>
          <a:xfrm>
            <a:off x="530352" y="877824"/>
            <a:ext cx="11018520" cy="4837176"/>
          </a:xfrm>
        </p:spPr>
        <p:txBody>
          <a:bodyPr>
            <a:normAutofit/>
          </a:bodyPr>
          <a:lstStyle/>
          <a:p>
            <a:endParaRPr lang="en-US" dirty="0"/>
          </a:p>
          <a:p>
            <a:r>
              <a:rPr lang="en-US" dirty="0"/>
              <a:t>Visual Basic (VB) contains various features that make it similar to other programming languages such as C, C++, and Java.</a:t>
            </a:r>
          </a:p>
          <a:p>
            <a:r>
              <a:rPr lang="en-US" dirty="0"/>
              <a:t>VB is a modern programming language and it is very powerful, simple for building the applications</a:t>
            </a:r>
          </a:p>
          <a:p>
            <a:r>
              <a:rPr lang="en-US" dirty="0"/>
              <a:t>Visual Basic (VB) is useful in developing windows, web and device applications.</a:t>
            </a:r>
          </a:p>
          <a:p>
            <a:r>
              <a:rPr lang="en-US" dirty="0"/>
              <a:t>VB provides a structured and extensible approach for error detection and recovery.</a:t>
            </a:r>
          </a:p>
          <a:p>
            <a:r>
              <a:rPr lang="en-US" dirty="0"/>
              <a:t>Visual Basic is a fully Event-driven and visual programming language.</a:t>
            </a:r>
          </a:p>
          <a:p>
            <a:endParaRPr lang="en-US" dirty="0"/>
          </a:p>
        </p:txBody>
      </p:sp>
    </p:spTree>
    <p:extLst>
      <p:ext uri="{BB962C8B-B14F-4D97-AF65-F5344CB8AC3E}">
        <p14:creationId xmlns:p14="http://schemas.microsoft.com/office/powerpoint/2010/main" val="167105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Option Button (Radio Button) </a:t>
            </a:r>
          </a:p>
        </p:txBody>
      </p:sp>
      <p:sp>
        <p:nvSpPr>
          <p:cNvPr id="3" name="Content Placeholder 2"/>
          <p:cNvSpPr>
            <a:spLocks noGrp="1"/>
          </p:cNvSpPr>
          <p:nvPr>
            <p:ph idx="1"/>
          </p:nvPr>
        </p:nvSpPr>
        <p:spPr>
          <a:xfrm>
            <a:off x="694944" y="676656"/>
            <a:ext cx="11128248" cy="5852160"/>
          </a:xfrm>
        </p:spPr>
        <p:txBody>
          <a:bodyPr>
            <a:normAutofit/>
          </a:bodyPr>
          <a:lstStyle/>
          <a:p>
            <a:r>
              <a:rPr lang="en-US" sz="2400" dirty="0"/>
              <a:t> </a:t>
            </a:r>
            <a:r>
              <a:rPr lang="en-US" dirty="0"/>
              <a:t>Option buttons provide the capability to make a mutually exclusive choice among a group of potential candidate choices.</a:t>
            </a:r>
          </a:p>
          <a:p>
            <a:r>
              <a:rPr lang="en-US" dirty="0"/>
              <a:t>Hence, option buttons work as a group, </a:t>
            </a:r>
            <a:r>
              <a:rPr lang="en-US" b="1" dirty="0"/>
              <a:t>only</a:t>
            </a:r>
            <a:r>
              <a:rPr lang="en-US" dirty="0"/>
              <a:t> </a:t>
            </a:r>
            <a:r>
              <a:rPr lang="en-US" b="1" dirty="0"/>
              <a:t>one</a:t>
            </a:r>
            <a:r>
              <a:rPr lang="en-US" dirty="0"/>
              <a:t> of which can have a True (or selected) value.</a:t>
            </a:r>
          </a:p>
          <a:p>
            <a:r>
              <a:rPr lang="en-US" dirty="0"/>
              <a:t>All related option buttons must be placed inside the frame and not on the form.</a:t>
            </a:r>
          </a:p>
          <a:p>
            <a:r>
              <a:rPr lang="en-US" b="1" dirty="0"/>
              <a:t>Option Button Properties: </a:t>
            </a:r>
          </a:p>
          <a:p>
            <a:endParaRPr lang="en-US" b="1" dirty="0"/>
          </a:p>
          <a:p>
            <a:endParaRPr lang="en-US" b="1" dirty="0"/>
          </a:p>
          <a:p>
            <a:endParaRPr lang="en-US" b="1" dirty="0"/>
          </a:p>
          <a:p>
            <a:endParaRPr lang="en-US" b="1" dirty="0"/>
          </a:p>
          <a:p>
            <a:r>
              <a:rPr lang="en-US" b="1" dirty="0"/>
              <a:t>Option Button  Events: </a:t>
            </a:r>
          </a:p>
          <a:p>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4051087693"/>
              </p:ext>
            </p:extLst>
          </p:nvPr>
        </p:nvGraphicFramePr>
        <p:xfrm>
          <a:off x="989076" y="2901467"/>
          <a:ext cx="10834116" cy="202692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option button</a:t>
                      </a:r>
                      <a:endParaRPr lang="en-US" dirty="0"/>
                    </a:p>
                  </a:txBody>
                  <a:tcPr/>
                </a:tc>
                <a:extLst>
                  <a:ext uri="{0D108BD9-81ED-4DB2-BD59-A6C34878D82A}">
                    <a16:rowId xmlns:a16="http://schemas.microsoft.com/office/drawing/2014/main" val="348634257"/>
                  </a:ext>
                </a:extLst>
              </a:tr>
              <a:tr h="370840">
                <a:tc>
                  <a:txBody>
                    <a:bodyPr/>
                    <a:lstStyle/>
                    <a:p>
                      <a:r>
                        <a:rPr lang="en-US" dirty="0"/>
                        <a:t>Caption</a:t>
                      </a:r>
                    </a:p>
                  </a:txBody>
                  <a:tcPr/>
                </a:tc>
                <a:tc>
                  <a:txBody>
                    <a:bodyPr/>
                    <a:lstStyle/>
                    <a:p>
                      <a:r>
                        <a:rPr lang="en-US" sz="1800" b="0" i="0" kern="1200" dirty="0">
                          <a:solidFill>
                            <a:schemeClr val="tx1"/>
                          </a:solidFill>
                          <a:effectLst/>
                          <a:latin typeface="+mn-lt"/>
                          <a:ea typeface="+mn-ea"/>
                          <a:cs typeface="+mn-cs"/>
                        </a:rPr>
                        <a:t>Identifying text next to option button</a:t>
                      </a:r>
                      <a:endParaRPr lang="en-US" dirty="0"/>
                    </a:p>
                  </a:txBody>
                  <a:tcPr/>
                </a:tc>
                <a:extLst>
                  <a:ext uri="{0D108BD9-81ED-4DB2-BD59-A6C34878D82A}">
                    <a16:rowId xmlns:a16="http://schemas.microsoft.com/office/drawing/2014/main" val="12055877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(Default Property)</a:t>
                      </a:r>
                    </a:p>
                  </a:txBody>
                  <a:tcPr/>
                </a:tc>
                <a:tc>
                  <a:txBody>
                    <a:bodyPr/>
                    <a:lstStyle/>
                    <a:p>
                      <a:r>
                        <a:rPr lang="en-US" sz="1800" b="0" i="0" kern="1200" dirty="0">
                          <a:solidFill>
                            <a:schemeClr val="tx1"/>
                          </a:solidFill>
                          <a:effectLst/>
                          <a:latin typeface="+mn-lt"/>
                          <a:ea typeface="+mn-ea"/>
                          <a:cs typeface="+mn-cs"/>
                        </a:rPr>
                        <a:t>Indicates if selected (True) or not (False). Only one option button in a group can be True. One button in each group of option buttons should always be initialized to True at design time.</a:t>
                      </a:r>
                      <a:endParaRPr lang="en-US" dirty="0"/>
                    </a:p>
                  </a:txBody>
                  <a:tcPr/>
                </a:tc>
                <a:extLst>
                  <a:ext uri="{0D108BD9-81ED-4DB2-BD59-A6C34878D82A}">
                    <a16:rowId xmlns:a16="http://schemas.microsoft.com/office/drawing/2014/main" val="266620176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32195572"/>
              </p:ext>
            </p:extLst>
          </p:nvPr>
        </p:nvGraphicFramePr>
        <p:xfrm>
          <a:off x="989076" y="5376672"/>
          <a:ext cx="10323576" cy="1005840"/>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256794">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 </a:t>
                      </a:r>
                    </a:p>
                  </a:txBody>
                  <a:tcPr/>
                </a:tc>
                <a:tc>
                  <a:txBody>
                    <a:bodyPr/>
                    <a:lstStyle/>
                    <a:p>
                      <a:r>
                        <a:rPr lang="en-US" sz="1800" b="0" i="0" kern="1200" dirty="0">
                          <a:solidFill>
                            <a:schemeClr val="tx1"/>
                          </a:solidFill>
                          <a:effectLst/>
                          <a:latin typeface="+mn-lt"/>
                          <a:ea typeface="+mn-ea"/>
                          <a:cs typeface="+mn-cs"/>
                        </a:rPr>
                        <a:t>Triggered when a option</a:t>
                      </a:r>
                      <a:r>
                        <a:rPr lang="en-US" sz="1800" b="0" i="0" kern="1200" baseline="0" dirty="0">
                          <a:solidFill>
                            <a:schemeClr val="tx1"/>
                          </a:solidFill>
                          <a:effectLst/>
                          <a:latin typeface="+mn-lt"/>
                          <a:ea typeface="+mn-ea"/>
                          <a:cs typeface="+mn-cs"/>
                        </a:rPr>
                        <a:t> button </a:t>
                      </a:r>
                      <a:r>
                        <a:rPr lang="en-US" sz="1800" b="0" i="0" kern="1200" dirty="0">
                          <a:solidFill>
                            <a:schemeClr val="tx1"/>
                          </a:solidFill>
                          <a:effectLst/>
                          <a:latin typeface="+mn-lt"/>
                          <a:ea typeface="+mn-ea"/>
                          <a:cs typeface="+mn-cs"/>
                        </a:rPr>
                        <a:t>is clicked. Value property is automatically changed by VB</a:t>
                      </a:r>
                      <a:endParaRPr lang="en-US" dirty="0"/>
                    </a:p>
                  </a:txBody>
                  <a:tcPr/>
                </a:tc>
                <a:extLst>
                  <a:ext uri="{0D108BD9-81ED-4DB2-BD59-A6C34878D82A}">
                    <a16:rowId xmlns:a16="http://schemas.microsoft.com/office/drawing/2014/main" val="348634257"/>
                  </a:ext>
                </a:extLst>
              </a:tr>
            </a:tbl>
          </a:graphicData>
        </a:graphic>
      </p:graphicFrame>
    </p:spTree>
    <p:extLst>
      <p:ext uri="{BB962C8B-B14F-4D97-AF65-F5344CB8AC3E}">
        <p14:creationId xmlns:p14="http://schemas.microsoft.com/office/powerpoint/2010/main" val="210165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List Box </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A list box displays a list of items from which the user can select one or more items.</a:t>
            </a:r>
          </a:p>
          <a:p>
            <a:r>
              <a:rPr lang="en-US" dirty="0"/>
              <a:t> If the number of items exceeds the number that can be displayed, a scroll bar is automatically added.</a:t>
            </a:r>
          </a:p>
          <a:p>
            <a:r>
              <a:rPr lang="en-US" b="1" dirty="0"/>
              <a:t>List Box Properties:</a:t>
            </a:r>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785244530"/>
              </p:ext>
            </p:extLst>
          </p:nvPr>
        </p:nvGraphicFramePr>
        <p:xfrm>
          <a:off x="950214" y="2425979"/>
          <a:ext cx="10834116" cy="387604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list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List</a:t>
                      </a:r>
                    </a:p>
                  </a:txBody>
                  <a:tcPr/>
                </a:tc>
                <a:tc>
                  <a:txBody>
                    <a:bodyPr/>
                    <a:lstStyle/>
                    <a:p>
                      <a:r>
                        <a:rPr lang="en-US" sz="1800" b="0" i="0" kern="1200" dirty="0">
                          <a:solidFill>
                            <a:schemeClr val="tx1"/>
                          </a:solidFill>
                          <a:effectLst/>
                          <a:latin typeface="+mn-lt"/>
                          <a:ea typeface="+mn-ea"/>
                          <a:cs typeface="+mn-cs"/>
                        </a:rPr>
                        <a:t>Array of items in list box</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ListCount</a:t>
                      </a:r>
                      <a:endParaRPr lang="en-US" b="0" dirty="0"/>
                    </a:p>
                  </a:txBody>
                  <a:tcPr/>
                </a:tc>
                <a:tc>
                  <a:txBody>
                    <a:bodyPr/>
                    <a:lstStyle/>
                    <a:p>
                      <a:r>
                        <a:rPr lang="en-US" sz="1800" b="0" i="0" kern="1200" dirty="0">
                          <a:solidFill>
                            <a:schemeClr val="tx1"/>
                          </a:solidFill>
                          <a:effectLst/>
                          <a:latin typeface="+mn-lt"/>
                          <a:ea typeface="+mn-ea"/>
                          <a:cs typeface="+mn-cs"/>
                        </a:rPr>
                        <a:t>Number of items in list.</a:t>
                      </a:r>
                      <a:endParaRPr lang="en-US" dirty="0"/>
                    </a:p>
                  </a:txBody>
                  <a:tcPr/>
                </a:tc>
                <a:extLst>
                  <a:ext uri="{0D108BD9-81ED-4DB2-BD59-A6C34878D82A}">
                    <a16:rowId xmlns:a16="http://schemas.microsoft.com/office/drawing/2014/main" val="2034600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ListIndex</a:t>
                      </a:r>
                      <a:endParaRPr lang="en-US" b="0" dirty="0"/>
                    </a:p>
                  </a:txBody>
                  <a:tcPr/>
                </a:tc>
                <a:tc>
                  <a:txBody>
                    <a:bodyPr/>
                    <a:lstStyle/>
                    <a:p>
                      <a:r>
                        <a:rPr lang="en-US" sz="1800" b="0" i="0" kern="1200" dirty="0">
                          <a:solidFill>
                            <a:schemeClr val="tx1"/>
                          </a:solidFill>
                          <a:effectLst/>
                          <a:latin typeface="+mn-lt"/>
                          <a:ea typeface="+mn-ea"/>
                          <a:cs typeface="+mn-cs"/>
                        </a:rPr>
                        <a:t>The number of the most recently selected item in list</a:t>
                      </a:r>
                      <a:endParaRPr lang="en-US" dirty="0"/>
                    </a:p>
                  </a:txBody>
                  <a:tcPr/>
                </a:tc>
                <a:extLst>
                  <a:ext uri="{0D108BD9-81ED-4DB2-BD59-A6C34878D82A}">
                    <a16:rowId xmlns:a16="http://schemas.microsoft.com/office/drawing/2014/main" val="162953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MultiSelect</a:t>
                      </a:r>
                      <a:endParaRPr lang="en-US" b="0" dirty="0"/>
                    </a:p>
                  </a:txBody>
                  <a:tcPr/>
                </a:tc>
                <a:tc>
                  <a:txBody>
                    <a:bodyPr/>
                    <a:lstStyle/>
                    <a:p>
                      <a:r>
                        <a:rPr lang="en-US" sz="1800" b="0" i="0" kern="1200" dirty="0">
                          <a:solidFill>
                            <a:schemeClr val="tx1"/>
                          </a:solidFill>
                          <a:effectLst/>
                          <a:latin typeface="+mn-lt"/>
                          <a:ea typeface="+mn-ea"/>
                          <a:cs typeface="+mn-cs"/>
                        </a:rPr>
                        <a:t>Controls how items may be selected (0-no multiple selection allowed, 1-multiple selection allowed, 2-group selection allowed)</a:t>
                      </a:r>
                      <a:endParaRPr lang="en-US" dirty="0"/>
                    </a:p>
                  </a:txBody>
                  <a:tcPr/>
                </a:tc>
                <a:extLst>
                  <a:ext uri="{0D108BD9-81ED-4DB2-BD59-A6C34878D82A}">
                    <a16:rowId xmlns:a16="http://schemas.microsoft.com/office/drawing/2014/main" val="321764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Selected</a:t>
                      </a:r>
                    </a:p>
                  </a:txBody>
                  <a:tcPr/>
                </a:tc>
                <a:tc>
                  <a:txBody>
                    <a:bodyPr/>
                    <a:lstStyle/>
                    <a:p>
                      <a:r>
                        <a:rPr lang="en-US" sz="1800" b="0" i="0" kern="1200" dirty="0">
                          <a:solidFill>
                            <a:schemeClr val="tx1"/>
                          </a:solidFill>
                          <a:effectLst/>
                          <a:latin typeface="+mn-lt"/>
                          <a:ea typeface="+mn-ea"/>
                          <a:cs typeface="+mn-cs"/>
                        </a:rPr>
                        <a:t>Array with elements set equal to True or </a:t>
                      </a:r>
                      <a:r>
                        <a:rPr lang="en-US" sz="1800" b="0" i="0" kern="1200" dirty="0" err="1">
                          <a:solidFill>
                            <a:schemeClr val="tx1"/>
                          </a:solidFill>
                          <a:effectLst/>
                          <a:latin typeface="+mn-lt"/>
                          <a:ea typeface="+mn-ea"/>
                          <a:cs typeface="+mn-cs"/>
                        </a:rPr>
                        <a:t>False,depending</a:t>
                      </a:r>
                      <a:r>
                        <a:rPr lang="en-US" sz="1800" b="0" i="0" kern="1200" dirty="0">
                          <a:solidFill>
                            <a:schemeClr val="tx1"/>
                          </a:solidFill>
                          <a:effectLst/>
                          <a:latin typeface="+mn-lt"/>
                          <a:ea typeface="+mn-ea"/>
                          <a:cs typeface="+mn-cs"/>
                        </a:rPr>
                        <a:t> on whether corresponding list item is selected.</a:t>
                      </a:r>
                      <a:endParaRPr lang="en-US" dirty="0"/>
                    </a:p>
                  </a:txBody>
                  <a:tcPr/>
                </a:tc>
                <a:extLst>
                  <a:ext uri="{0D108BD9-81ED-4DB2-BD59-A6C34878D82A}">
                    <a16:rowId xmlns:a16="http://schemas.microsoft.com/office/drawing/2014/main" val="3439796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Sorted</a:t>
                      </a:r>
                    </a:p>
                  </a:txBody>
                  <a:tcPr/>
                </a:tc>
                <a:tc>
                  <a:txBody>
                    <a:bodyPr/>
                    <a:lstStyle/>
                    <a:p>
                      <a:r>
                        <a:rPr lang="en-US" sz="1800" b="0" i="0" kern="1200" dirty="0">
                          <a:solidFill>
                            <a:schemeClr val="tx1"/>
                          </a:solidFill>
                          <a:effectLst/>
                          <a:latin typeface="+mn-lt"/>
                          <a:ea typeface="+mn-ea"/>
                          <a:cs typeface="+mn-cs"/>
                        </a:rPr>
                        <a:t>True means items are sorted in </a:t>
                      </a:r>
                      <a:r>
                        <a:rPr lang="en-US" sz="1800" b="0" i="0" kern="1200" dirty="0" err="1">
                          <a:solidFill>
                            <a:schemeClr val="tx1"/>
                          </a:solidFill>
                          <a:effectLst/>
                          <a:latin typeface="+mn-lt"/>
                          <a:ea typeface="+mn-ea"/>
                          <a:cs typeface="+mn-cs"/>
                        </a:rPr>
                        <a:t>Ascii</a:t>
                      </a:r>
                      <a:r>
                        <a:rPr lang="en-US" sz="1800" b="0" i="0" kern="1200" dirty="0">
                          <a:solidFill>
                            <a:schemeClr val="tx1"/>
                          </a:solidFill>
                          <a:effectLst/>
                          <a:latin typeface="+mn-lt"/>
                          <a:ea typeface="+mn-ea"/>
                          <a:cs typeface="+mn-cs"/>
                        </a:rPr>
                        <a:t> order, else items appear in order added.</a:t>
                      </a:r>
                      <a:endParaRPr lang="en-US" dirty="0"/>
                    </a:p>
                  </a:txBody>
                  <a:tcPr/>
                </a:tc>
                <a:extLst>
                  <a:ext uri="{0D108BD9-81ED-4DB2-BD59-A6C34878D82A}">
                    <a16:rowId xmlns:a16="http://schemas.microsoft.com/office/drawing/2014/main" val="3790619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Text</a:t>
                      </a:r>
                      <a:endParaRPr lang="en-US" b="0" dirty="0"/>
                    </a:p>
                  </a:txBody>
                  <a:tcPr/>
                </a:tc>
                <a:tc>
                  <a:txBody>
                    <a:bodyPr/>
                    <a:lstStyle/>
                    <a:p>
                      <a:r>
                        <a:rPr lang="en-US" sz="1800" b="0" i="0" kern="1200" dirty="0">
                          <a:solidFill>
                            <a:schemeClr val="tx1"/>
                          </a:solidFill>
                          <a:effectLst/>
                          <a:latin typeface="+mn-lt"/>
                          <a:ea typeface="+mn-ea"/>
                          <a:cs typeface="+mn-cs"/>
                        </a:rPr>
                        <a:t>Text of most recently selected item.</a:t>
                      </a:r>
                      <a:endParaRPr lang="en-US" dirty="0"/>
                    </a:p>
                  </a:txBody>
                  <a:tcPr/>
                </a:tc>
                <a:extLst>
                  <a:ext uri="{0D108BD9-81ED-4DB2-BD59-A6C34878D82A}">
                    <a16:rowId xmlns:a16="http://schemas.microsoft.com/office/drawing/2014/main" val="1962526107"/>
                  </a:ext>
                </a:extLst>
              </a:tr>
            </a:tbl>
          </a:graphicData>
        </a:graphic>
      </p:graphicFrame>
    </p:spTree>
    <p:extLst>
      <p:ext uri="{BB962C8B-B14F-4D97-AF65-F5344CB8AC3E}">
        <p14:creationId xmlns:p14="http://schemas.microsoft.com/office/powerpoint/2010/main" val="16756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a:t>List Box Methods:</a:t>
            </a:r>
          </a:p>
          <a:p>
            <a:endParaRPr lang="en-US" b="1" dirty="0"/>
          </a:p>
          <a:p>
            <a:endParaRPr lang="en-US" b="1" dirty="0"/>
          </a:p>
          <a:p>
            <a:endParaRPr lang="en-US" b="1" dirty="0"/>
          </a:p>
          <a:p>
            <a:endParaRPr lang="en-US" b="1" dirty="0"/>
          </a:p>
          <a:p>
            <a:r>
              <a:rPr lang="en-US" b="1" dirty="0"/>
              <a:t>List Box Events: </a:t>
            </a:r>
          </a:p>
          <a:p>
            <a:pPr marL="45720" indent="0">
              <a:buNone/>
            </a:pPr>
            <a:endParaRPr lang="en-US" b="1" dirty="0"/>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6838595"/>
              </p:ext>
            </p:extLst>
          </p:nvPr>
        </p:nvGraphicFramePr>
        <p:xfrm>
          <a:off x="1014984" y="819404"/>
          <a:ext cx="10323576" cy="138176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a:t>
                      </a:r>
                    </a:p>
                  </a:txBody>
                  <a:tcPr/>
                </a:tc>
                <a:tc>
                  <a:txBody>
                    <a:bodyPr/>
                    <a:lstStyle/>
                    <a:p>
                      <a:r>
                        <a:rPr lang="en-US" sz="1800" b="0" i="0" kern="1200" dirty="0">
                          <a:solidFill>
                            <a:schemeClr val="tx1"/>
                          </a:solidFill>
                          <a:effectLst/>
                          <a:latin typeface="+mn-lt"/>
                          <a:ea typeface="+mn-ea"/>
                          <a:cs typeface="+mn-cs"/>
                        </a:rPr>
                        <a:t>Event triggered when item in list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DblClick</a:t>
                      </a:r>
                      <a:endParaRPr lang="en-US" dirty="0"/>
                    </a:p>
                  </a:txBody>
                  <a:tcPr/>
                </a:tc>
                <a:tc>
                  <a:txBody>
                    <a:bodyPr/>
                    <a:lstStyle/>
                    <a:p>
                      <a:r>
                        <a:rPr lang="en-US" sz="1800" b="0" i="0" kern="1200" dirty="0">
                          <a:solidFill>
                            <a:schemeClr val="tx1"/>
                          </a:solidFill>
                          <a:effectLst/>
                          <a:latin typeface="+mn-lt"/>
                          <a:ea typeface="+mn-ea"/>
                          <a:cs typeface="+mn-cs"/>
                        </a:rPr>
                        <a:t>Event triggered when item in list is double-</a:t>
                      </a:r>
                      <a:r>
                        <a:rPr lang="en-US" sz="1800" b="0" i="0" kern="1200" dirty="0" err="1">
                          <a:solidFill>
                            <a:schemeClr val="tx1"/>
                          </a:solidFill>
                          <a:effectLst/>
                          <a:latin typeface="+mn-lt"/>
                          <a:ea typeface="+mn-ea"/>
                          <a:cs typeface="+mn-cs"/>
                        </a:rPr>
                        <a:t>clicked.Primary</a:t>
                      </a:r>
                      <a:r>
                        <a:rPr lang="en-US" sz="1800" b="0" i="0" kern="1200" dirty="0">
                          <a:solidFill>
                            <a:schemeClr val="tx1"/>
                          </a:solidFill>
                          <a:effectLst/>
                          <a:latin typeface="+mn-lt"/>
                          <a:ea typeface="+mn-ea"/>
                          <a:cs typeface="+mn-cs"/>
                        </a:rPr>
                        <a:t> way used to process selection.</a:t>
                      </a:r>
                      <a:endParaRPr lang="en-US" dirty="0"/>
                    </a:p>
                  </a:txBody>
                  <a:tcPr/>
                </a:tc>
                <a:extLst>
                  <a:ext uri="{0D108BD9-81ED-4DB2-BD59-A6C34878D82A}">
                    <a16:rowId xmlns:a16="http://schemas.microsoft.com/office/drawing/2014/main" val="20729124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08009466"/>
              </p:ext>
            </p:extLst>
          </p:nvPr>
        </p:nvGraphicFramePr>
        <p:xfrm>
          <a:off x="794420" y="3419856"/>
          <a:ext cx="10323576" cy="1626616"/>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514096">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sz="1800" b="0" i="0" kern="1200" dirty="0" err="1">
                          <a:solidFill>
                            <a:schemeClr val="tx1"/>
                          </a:solidFill>
                          <a:effectLst/>
                          <a:latin typeface="+mn-lt"/>
                          <a:ea typeface="+mn-ea"/>
                          <a:cs typeface="+mn-cs"/>
                        </a:rPr>
                        <a:t>AddItem</a:t>
                      </a:r>
                      <a:endParaRPr lang="en-US" dirty="0"/>
                    </a:p>
                  </a:txBody>
                  <a:tcPr/>
                </a:tc>
                <a:tc>
                  <a:txBody>
                    <a:bodyPr/>
                    <a:lstStyle/>
                    <a:p>
                      <a:r>
                        <a:rPr lang="en-US" sz="1800" b="0" i="0" kern="1200" dirty="0">
                          <a:solidFill>
                            <a:schemeClr val="tx1"/>
                          </a:solidFill>
                          <a:effectLst/>
                          <a:latin typeface="+mn-lt"/>
                          <a:ea typeface="+mn-ea"/>
                          <a:cs typeface="+mn-cs"/>
                        </a:rPr>
                        <a:t>Allows you to insert item in list</a:t>
                      </a:r>
                      <a:endParaRPr lang="en-US" dirty="0"/>
                    </a:p>
                  </a:txBody>
                  <a:tcPr/>
                </a:tc>
                <a:extLst>
                  <a:ext uri="{0D108BD9-81ED-4DB2-BD59-A6C34878D82A}">
                    <a16:rowId xmlns:a16="http://schemas.microsoft.com/office/drawing/2014/main" val="348634257"/>
                  </a:ext>
                </a:extLst>
              </a:tr>
              <a:tr h="370840">
                <a:tc>
                  <a:txBody>
                    <a:bodyPr/>
                    <a:lstStyle/>
                    <a:p>
                      <a:r>
                        <a:rPr lang="en-US" sz="1800" b="0" i="0" kern="1200" dirty="0">
                          <a:solidFill>
                            <a:schemeClr val="tx1"/>
                          </a:solidFill>
                          <a:effectLst/>
                          <a:latin typeface="+mn-lt"/>
                          <a:ea typeface="+mn-ea"/>
                          <a:cs typeface="+mn-cs"/>
                        </a:rPr>
                        <a:t>Clear </a:t>
                      </a:r>
                      <a:endParaRPr lang="en-US" dirty="0"/>
                    </a:p>
                  </a:txBody>
                  <a:tcPr/>
                </a:tc>
                <a:tc>
                  <a:txBody>
                    <a:bodyPr/>
                    <a:lstStyle/>
                    <a:p>
                      <a:r>
                        <a:rPr lang="en-US" sz="1800" b="0" i="0" kern="1200" dirty="0">
                          <a:solidFill>
                            <a:schemeClr val="tx1"/>
                          </a:solidFill>
                          <a:effectLst/>
                          <a:latin typeface="+mn-lt"/>
                          <a:ea typeface="+mn-ea"/>
                          <a:cs typeface="+mn-cs"/>
                        </a:rPr>
                        <a:t>Removes all items from list box.</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RemoveItem</a:t>
                      </a:r>
                      <a:endParaRPr lang="en-US" dirty="0"/>
                    </a:p>
                  </a:txBody>
                  <a:tcPr/>
                </a:tc>
                <a:tc>
                  <a:txBody>
                    <a:bodyPr/>
                    <a:lstStyle/>
                    <a:p>
                      <a:r>
                        <a:rPr lang="en-US" sz="1800" b="0" i="0" kern="1200">
                          <a:solidFill>
                            <a:schemeClr val="tx1"/>
                          </a:solidFill>
                          <a:effectLst/>
                          <a:latin typeface="+mn-lt"/>
                          <a:ea typeface="+mn-ea"/>
                          <a:cs typeface="+mn-cs"/>
                        </a:rPr>
                        <a:t>Removes item from list box, as identified by index of item to remove.</a:t>
                      </a:r>
                      <a:endParaRPr lang="en-US" b="1" dirty="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251568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Combo Box </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combo box is similar to the list box.</a:t>
            </a:r>
          </a:p>
          <a:p>
            <a:r>
              <a:rPr lang="en-US" dirty="0"/>
              <a:t> The differences are a combo box includes a text box on top of a list box and only allows selection of one item.</a:t>
            </a:r>
          </a:p>
          <a:p>
            <a:r>
              <a:rPr lang="en-US" dirty="0"/>
              <a:t>In some cases, the user can type in an alternate response.</a:t>
            </a:r>
          </a:p>
          <a:p>
            <a:r>
              <a:rPr lang="en-US" b="1" dirty="0"/>
              <a:t>Combo</a:t>
            </a:r>
            <a:r>
              <a:rPr lang="en-US" dirty="0"/>
              <a:t> </a:t>
            </a:r>
            <a:r>
              <a:rPr lang="en-US" b="1" dirty="0"/>
              <a:t>Box Properties:</a:t>
            </a:r>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820280877"/>
              </p:ext>
            </p:extLst>
          </p:nvPr>
        </p:nvGraphicFramePr>
        <p:xfrm>
          <a:off x="950214" y="2786197"/>
          <a:ext cx="10834116" cy="351028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dirty="0"/>
                        <a:t>Used to give</a:t>
                      </a:r>
                      <a:r>
                        <a:rPr lang="en-US" baseline="0" dirty="0"/>
                        <a:t> a name to a Combo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List</a:t>
                      </a:r>
                    </a:p>
                  </a:txBody>
                  <a:tcPr/>
                </a:tc>
                <a:tc>
                  <a:txBody>
                    <a:bodyPr/>
                    <a:lstStyle/>
                    <a:p>
                      <a:r>
                        <a:rPr lang="en-US" sz="1800" b="0" i="0" kern="1200" dirty="0">
                          <a:solidFill>
                            <a:schemeClr val="tx1"/>
                          </a:solidFill>
                          <a:effectLst/>
                          <a:latin typeface="+mn-lt"/>
                          <a:ea typeface="+mn-ea"/>
                          <a:cs typeface="+mn-cs"/>
                        </a:rPr>
                        <a:t>Array of items in list box</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ListCount</a:t>
                      </a:r>
                      <a:endParaRPr lang="en-US" b="0" dirty="0"/>
                    </a:p>
                  </a:txBody>
                  <a:tcPr/>
                </a:tc>
                <a:tc>
                  <a:txBody>
                    <a:bodyPr/>
                    <a:lstStyle/>
                    <a:p>
                      <a:r>
                        <a:rPr lang="en-US" sz="1800" b="0" i="0" kern="1200" dirty="0">
                          <a:solidFill>
                            <a:schemeClr val="tx1"/>
                          </a:solidFill>
                          <a:effectLst/>
                          <a:latin typeface="+mn-lt"/>
                          <a:ea typeface="+mn-ea"/>
                          <a:cs typeface="+mn-cs"/>
                        </a:rPr>
                        <a:t>Number of items in list.</a:t>
                      </a:r>
                      <a:endParaRPr lang="en-US" dirty="0"/>
                    </a:p>
                  </a:txBody>
                  <a:tcPr/>
                </a:tc>
                <a:extLst>
                  <a:ext uri="{0D108BD9-81ED-4DB2-BD59-A6C34878D82A}">
                    <a16:rowId xmlns:a16="http://schemas.microsoft.com/office/drawing/2014/main" val="2034600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ListIndex</a:t>
                      </a:r>
                      <a:endParaRPr lang="en-US" b="0" dirty="0"/>
                    </a:p>
                  </a:txBody>
                  <a:tcPr/>
                </a:tc>
                <a:tc>
                  <a:txBody>
                    <a:bodyPr/>
                    <a:lstStyle/>
                    <a:p>
                      <a:r>
                        <a:rPr lang="en-US" sz="1800" b="0" i="0" kern="1200" dirty="0">
                          <a:solidFill>
                            <a:schemeClr val="tx1"/>
                          </a:solidFill>
                          <a:effectLst/>
                          <a:latin typeface="+mn-lt"/>
                          <a:ea typeface="+mn-ea"/>
                          <a:cs typeface="+mn-cs"/>
                        </a:rPr>
                        <a:t>The number of the most recently selected item in list</a:t>
                      </a:r>
                      <a:endParaRPr lang="en-US" dirty="0"/>
                    </a:p>
                  </a:txBody>
                  <a:tcPr/>
                </a:tc>
                <a:extLst>
                  <a:ext uri="{0D108BD9-81ED-4DB2-BD59-A6C34878D82A}">
                    <a16:rowId xmlns:a16="http://schemas.microsoft.com/office/drawing/2014/main" val="1629533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Style</a:t>
                      </a:r>
                      <a:endParaRPr lang="en-US" b="0" dirty="0"/>
                    </a:p>
                  </a:txBody>
                  <a:tcPr/>
                </a:tc>
                <a:tc>
                  <a:txBody>
                    <a:bodyPr/>
                    <a:lstStyle/>
                    <a:p>
                      <a:r>
                        <a:rPr lang="en-US" sz="1800" b="0" i="0" kern="1200" dirty="0">
                          <a:solidFill>
                            <a:schemeClr val="tx1"/>
                          </a:solidFill>
                          <a:effectLst/>
                          <a:latin typeface="+mn-lt"/>
                          <a:ea typeface="+mn-ea"/>
                          <a:cs typeface="+mn-cs"/>
                        </a:rPr>
                        <a:t>Selects the combo box </a:t>
                      </a:r>
                      <a:r>
                        <a:rPr lang="en-US" sz="1800" b="0" i="0" kern="1200" dirty="0" err="1">
                          <a:solidFill>
                            <a:schemeClr val="tx1"/>
                          </a:solidFill>
                          <a:effectLst/>
                          <a:latin typeface="+mn-lt"/>
                          <a:ea typeface="+mn-ea"/>
                          <a:cs typeface="+mn-cs"/>
                        </a:rPr>
                        <a:t>form.Style</a:t>
                      </a:r>
                      <a:r>
                        <a:rPr lang="en-US" sz="1800" b="0" i="0" kern="1200" dirty="0">
                          <a:solidFill>
                            <a:schemeClr val="tx1"/>
                          </a:solidFill>
                          <a:effectLst/>
                          <a:latin typeface="+mn-lt"/>
                          <a:ea typeface="+mn-ea"/>
                          <a:cs typeface="+mn-cs"/>
                        </a:rPr>
                        <a:t> = 0, Dropdown combo; user can change </a:t>
                      </a:r>
                      <a:r>
                        <a:rPr lang="en-US" sz="1800" b="0" i="0" kern="1200" dirty="0" err="1">
                          <a:solidFill>
                            <a:schemeClr val="tx1"/>
                          </a:solidFill>
                          <a:effectLst/>
                          <a:latin typeface="+mn-lt"/>
                          <a:ea typeface="+mn-ea"/>
                          <a:cs typeface="+mn-cs"/>
                        </a:rPr>
                        <a:t>selection.Style</a:t>
                      </a:r>
                      <a:r>
                        <a:rPr lang="en-US" sz="1800" b="0" i="0" kern="1200" dirty="0">
                          <a:solidFill>
                            <a:schemeClr val="tx1"/>
                          </a:solidFill>
                          <a:effectLst/>
                          <a:latin typeface="+mn-lt"/>
                          <a:ea typeface="+mn-ea"/>
                          <a:cs typeface="+mn-cs"/>
                        </a:rPr>
                        <a:t> = 1, Simple combo; user can change selection. Style = 2, Dropdown combo; user cannot change selection.</a:t>
                      </a:r>
                      <a:endParaRPr lang="en-US" dirty="0"/>
                    </a:p>
                  </a:txBody>
                  <a:tcPr/>
                </a:tc>
                <a:extLst>
                  <a:ext uri="{0D108BD9-81ED-4DB2-BD59-A6C34878D82A}">
                    <a16:rowId xmlns:a16="http://schemas.microsoft.com/office/drawing/2014/main" val="3439796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Sorted</a:t>
                      </a:r>
                    </a:p>
                  </a:txBody>
                  <a:tcPr/>
                </a:tc>
                <a:tc>
                  <a:txBody>
                    <a:bodyPr/>
                    <a:lstStyle/>
                    <a:p>
                      <a:r>
                        <a:rPr lang="en-US" sz="1800" b="0" i="0" kern="1200" dirty="0">
                          <a:solidFill>
                            <a:schemeClr val="tx1"/>
                          </a:solidFill>
                          <a:effectLst/>
                          <a:latin typeface="+mn-lt"/>
                          <a:ea typeface="+mn-ea"/>
                          <a:cs typeface="+mn-cs"/>
                        </a:rPr>
                        <a:t>True means items are sorted in </a:t>
                      </a:r>
                      <a:r>
                        <a:rPr lang="en-US" sz="1800" b="0" i="0" kern="1200" dirty="0" err="1">
                          <a:solidFill>
                            <a:schemeClr val="tx1"/>
                          </a:solidFill>
                          <a:effectLst/>
                          <a:latin typeface="+mn-lt"/>
                          <a:ea typeface="+mn-ea"/>
                          <a:cs typeface="+mn-cs"/>
                        </a:rPr>
                        <a:t>Ascii</a:t>
                      </a:r>
                      <a:r>
                        <a:rPr lang="en-US" sz="1800" b="0" i="0" kern="1200" dirty="0">
                          <a:solidFill>
                            <a:schemeClr val="tx1"/>
                          </a:solidFill>
                          <a:effectLst/>
                          <a:latin typeface="+mn-lt"/>
                          <a:ea typeface="+mn-ea"/>
                          <a:cs typeface="+mn-cs"/>
                        </a:rPr>
                        <a:t> order, else items appear in order added.</a:t>
                      </a:r>
                      <a:endParaRPr lang="en-US" dirty="0"/>
                    </a:p>
                  </a:txBody>
                  <a:tcPr/>
                </a:tc>
                <a:extLst>
                  <a:ext uri="{0D108BD9-81ED-4DB2-BD59-A6C34878D82A}">
                    <a16:rowId xmlns:a16="http://schemas.microsoft.com/office/drawing/2014/main" val="3790619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Text</a:t>
                      </a:r>
                      <a:endParaRPr lang="en-US" b="0" dirty="0"/>
                    </a:p>
                  </a:txBody>
                  <a:tcPr/>
                </a:tc>
                <a:tc>
                  <a:txBody>
                    <a:bodyPr/>
                    <a:lstStyle/>
                    <a:p>
                      <a:r>
                        <a:rPr lang="en-US" sz="1800" b="0" i="0" kern="1200" dirty="0">
                          <a:solidFill>
                            <a:schemeClr val="tx1"/>
                          </a:solidFill>
                          <a:effectLst/>
                          <a:latin typeface="+mn-lt"/>
                          <a:ea typeface="+mn-ea"/>
                          <a:cs typeface="+mn-cs"/>
                        </a:rPr>
                        <a:t>Text of most recently selected item.</a:t>
                      </a:r>
                      <a:endParaRPr lang="en-US" dirty="0"/>
                    </a:p>
                  </a:txBody>
                  <a:tcPr/>
                </a:tc>
                <a:extLst>
                  <a:ext uri="{0D108BD9-81ED-4DB2-BD59-A6C34878D82A}">
                    <a16:rowId xmlns:a16="http://schemas.microsoft.com/office/drawing/2014/main" val="1962526107"/>
                  </a:ext>
                </a:extLst>
              </a:tr>
            </a:tbl>
          </a:graphicData>
        </a:graphic>
      </p:graphicFrame>
    </p:spTree>
    <p:extLst>
      <p:ext uri="{BB962C8B-B14F-4D97-AF65-F5344CB8AC3E}">
        <p14:creationId xmlns:p14="http://schemas.microsoft.com/office/powerpoint/2010/main" val="39426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a:t>Combo Box Methods:</a:t>
            </a:r>
          </a:p>
          <a:p>
            <a:endParaRPr lang="en-US" b="1" dirty="0"/>
          </a:p>
          <a:p>
            <a:endParaRPr lang="en-US" b="1" dirty="0"/>
          </a:p>
          <a:p>
            <a:endParaRPr lang="en-US" b="1" dirty="0"/>
          </a:p>
          <a:p>
            <a:endParaRPr lang="en-US" b="1" dirty="0"/>
          </a:p>
          <a:p>
            <a:r>
              <a:rPr lang="en-US" b="1" dirty="0"/>
              <a:t>Combo Box Events: </a:t>
            </a:r>
          </a:p>
          <a:p>
            <a:pPr marL="45720" indent="0">
              <a:buNone/>
            </a:pPr>
            <a:endParaRPr lang="en-US" b="1" dirty="0"/>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8202575"/>
              </p:ext>
            </p:extLst>
          </p:nvPr>
        </p:nvGraphicFramePr>
        <p:xfrm>
          <a:off x="1014984" y="819404"/>
          <a:ext cx="10323576" cy="138176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a:t>
                      </a:r>
                    </a:p>
                  </a:txBody>
                  <a:tcPr/>
                </a:tc>
                <a:tc>
                  <a:txBody>
                    <a:bodyPr/>
                    <a:lstStyle/>
                    <a:p>
                      <a:r>
                        <a:rPr lang="en-US" sz="1800" b="0" i="0" kern="1200" dirty="0">
                          <a:solidFill>
                            <a:schemeClr val="tx1"/>
                          </a:solidFill>
                          <a:effectLst/>
                          <a:latin typeface="+mn-lt"/>
                          <a:ea typeface="+mn-ea"/>
                          <a:cs typeface="+mn-cs"/>
                        </a:rPr>
                        <a:t>Event triggered when item in  list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DblClick</a:t>
                      </a:r>
                      <a:endParaRPr lang="en-US" dirty="0"/>
                    </a:p>
                  </a:txBody>
                  <a:tcPr/>
                </a:tc>
                <a:tc>
                  <a:txBody>
                    <a:bodyPr/>
                    <a:lstStyle/>
                    <a:p>
                      <a:r>
                        <a:rPr lang="en-US" sz="1800" b="0" i="0" kern="1200" dirty="0">
                          <a:solidFill>
                            <a:schemeClr val="tx1"/>
                          </a:solidFill>
                          <a:effectLst/>
                          <a:latin typeface="+mn-lt"/>
                          <a:ea typeface="+mn-ea"/>
                          <a:cs typeface="+mn-cs"/>
                        </a:rPr>
                        <a:t>Event triggered when item in list is double-</a:t>
                      </a:r>
                      <a:r>
                        <a:rPr lang="en-US" sz="1800" b="0" i="0" kern="1200" dirty="0" err="1">
                          <a:solidFill>
                            <a:schemeClr val="tx1"/>
                          </a:solidFill>
                          <a:effectLst/>
                          <a:latin typeface="+mn-lt"/>
                          <a:ea typeface="+mn-ea"/>
                          <a:cs typeface="+mn-cs"/>
                        </a:rPr>
                        <a:t>clicked.Primary</a:t>
                      </a:r>
                      <a:r>
                        <a:rPr lang="en-US" sz="1800" b="0" i="0" kern="1200" dirty="0">
                          <a:solidFill>
                            <a:schemeClr val="tx1"/>
                          </a:solidFill>
                          <a:effectLst/>
                          <a:latin typeface="+mn-lt"/>
                          <a:ea typeface="+mn-ea"/>
                          <a:cs typeface="+mn-cs"/>
                        </a:rPr>
                        <a:t> way used to process selection.</a:t>
                      </a:r>
                      <a:endParaRPr lang="en-US" dirty="0"/>
                    </a:p>
                  </a:txBody>
                  <a:tcPr/>
                </a:tc>
                <a:extLst>
                  <a:ext uri="{0D108BD9-81ED-4DB2-BD59-A6C34878D82A}">
                    <a16:rowId xmlns:a16="http://schemas.microsoft.com/office/drawing/2014/main" val="20729124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08009466"/>
              </p:ext>
            </p:extLst>
          </p:nvPr>
        </p:nvGraphicFramePr>
        <p:xfrm>
          <a:off x="794420" y="3419856"/>
          <a:ext cx="10323576" cy="1626616"/>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514096">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sz="1800" b="0" i="0" kern="1200" dirty="0" err="1">
                          <a:solidFill>
                            <a:schemeClr val="tx1"/>
                          </a:solidFill>
                          <a:effectLst/>
                          <a:latin typeface="+mn-lt"/>
                          <a:ea typeface="+mn-ea"/>
                          <a:cs typeface="+mn-cs"/>
                        </a:rPr>
                        <a:t>AddItem</a:t>
                      </a:r>
                      <a:endParaRPr lang="en-US" dirty="0"/>
                    </a:p>
                  </a:txBody>
                  <a:tcPr/>
                </a:tc>
                <a:tc>
                  <a:txBody>
                    <a:bodyPr/>
                    <a:lstStyle/>
                    <a:p>
                      <a:r>
                        <a:rPr lang="en-US" sz="1800" b="0" i="0" kern="1200" dirty="0">
                          <a:solidFill>
                            <a:schemeClr val="tx1"/>
                          </a:solidFill>
                          <a:effectLst/>
                          <a:latin typeface="+mn-lt"/>
                          <a:ea typeface="+mn-ea"/>
                          <a:cs typeface="+mn-cs"/>
                        </a:rPr>
                        <a:t>Allows you to insert item in list</a:t>
                      </a:r>
                      <a:endParaRPr lang="en-US" dirty="0"/>
                    </a:p>
                  </a:txBody>
                  <a:tcPr/>
                </a:tc>
                <a:extLst>
                  <a:ext uri="{0D108BD9-81ED-4DB2-BD59-A6C34878D82A}">
                    <a16:rowId xmlns:a16="http://schemas.microsoft.com/office/drawing/2014/main" val="348634257"/>
                  </a:ext>
                </a:extLst>
              </a:tr>
              <a:tr h="370840">
                <a:tc>
                  <a:txBody>
                    <a:bodyPr/>
                    <a:lstStyle/>
                    <a:p>
                      <a:r>
                        <a:rPr lang="en-US" sz="1800" b="0" i="0" kern="1200" dirty="0">
                          <a:solidFill>
                            <a:schemeClr val="tx1"/>
                          </a:solidFill>
                          <a:effectLst/>
                          <a:latin typeface="+mn-lt"/>
                          <a:ea typeface="+mn-ea"/>
                          <a:cs typeface="+mn-cs"/>
                        </a:rPr>
                        <a:t>Clear </a:t>
                      </a:r>
                      <a:endParaRPr lang="en-US" dirty="0"/>
                    </a:p>
                  </a:txBody>
                  <a:tcPr/>
                </a:tc>
                <a:tc>
                  <a:txBody>
                    <a:bodyPr/>
                    <a:lstStyle/>
                    <a:p>
                      <a:r>
                        <a:rPr lang="en-US" sz="1800" b="0" i="0" kern="1200" dirty="0">
                          <a:solidFill>
                            <a:schemeClr val="tx1"/>
                          </a:solidFill>
                          <a:effectLst/>
                          <a:latin typeface="+mn-lt"/>
                          <a:ea typeface="+mn-ea"/>
                          <a:cs typeface="+mn-cs"/>
                        </a:rPr>
                        <a:t>Removes all items from list box.</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RemoveItem</a:t>
                      </a:r>
                      <a:endParaRPr lang="en-US" dirty="0"/>
                    </a:p>
                  </a:txBody>
                  <a:tcPr/>
                </a:tc>
                <a:tc>
                  <a:txBody>
                    <a:bodyPr/>
                    <a:lstStyle/>
                    <a:p>
                      <a:r>
                        <a:rPr lang="en-US" sz="1800" b="0" i="0" kern="1200" dirty="0">
                          <a:solidFill>
                            <a:schemeClr val="tx1"/>
                          </a:solidFill>
                          <a:effectLst/>
                          <a:latin typeface="+mn-lt"/>
                          <a:ea typeface="+mn-ea"/>
                          <a:cs typeface="+mn-cs"/>
                        </a:rPr>
                        <a:t>Removes item from list box, as identified by index of item to remove.</a:t>
                      </a:r>
                      <a:endParaRPr lang="en-US" b="1" dirty="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282522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Picture Boxes</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picture box allows you to place graphics information on a form.</a:t>
            </a:r>
          </a:p>
          <a:p>
            <a:r>
              <a:rPr lang="en-US" dirty="0"/>
              <a:t>It is best suited for dynamic environments - for example, when doing animation.</a:t>
            </a:r>
          </a:p>
          <a:p>
            <a:r>
              <a:rPr lang="en-US" dirty="0"/>
              <a:t>They behave very much like small forms within a form, possessing most of the same properties as a form.</a:t>
            </a:r>
          </a:p>
          <a:p>
            <a:r>
              <a:rPr lang="en-US" b="1" dirty="0"/>
              <a:t>Picture Box Properties:</a:t>
            </a:r>
          </a:p>
          <a:p>
            <a:endParaRPr lang="en-US" b="1" dirty="0"/>
          </a:p>
          <a:p>
            <a:endParaRPr lang="en-US" b="1" dirty="0"/>
          </a:p>
          <a:p>
            <a:endParaRPr lang="en-US" b="1" dirty="0"/>
          </a:p>
          <a:p>
            <a:endParaRPr lang="en-US" sz="800" b="1" dirty="0"/>
          </a:p>
          <a:p>
            <a:r>
              <a:rPr lang="en-US" b="1" dirty="0"/>
              <a:t>Picture Box Events:</a:t>
            </a:r>
          </a:p>
          <a:p>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4028333249"/>
              </p:ext>
            </p:extLst>
          </p:nvPr>
        </p:nvGraphicFramePr>
        <p:xfrm>
          <a:off x="950214" y="2943216"/>
          <a:ext cx="10834116" cy="148336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sz="1800" b="0" i="0" kern="1200" dirty="0">
                          <a:solidFill>
                            <a:schemeClr val="tx1"/>
                          </a:solidFill>
                          <a:effectLst/>
                          <a:latin typeface="+mn-lt"/>
                          <a:ea typeface="+mn-ea"/>
                          <a:cs typeface="+mn-cs"/>
                        </a:rPr>
                        <a:t>Used to give name for the picture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Font</a:t>
                      </a:r>
                      <a:endParaRPr lang="en-US" b="0" dirty="0"/>
                    </a:p>
                  </a:txBody>
                  <a:tcPr/>
                </a:tc>
                <a:tc>
                  <a:txBody>
                    <a:bodyPr/>
                    <a:lstStyle/>
                    <a:p>
                      <a:r>
                        <a:rPr lang="en-US" sz="1800" b="0" i="0" kern="1200" dirty="0">
                          <a:solidFill>
                            <a:schemeClr val="tx1"/>
                          </a:solidFill>
                          <a:effectLst/>
                          <a:latin typeface="+mn-lt"/>
                          <a:ea typeface="+mn-ea"/>
                          <a:cs typeface="+mn-cs"/>
                        </a:rPr>
                        <a:t>Sets the font size, style, and size of any printing done in the picture box</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Picture</a:t>
                      </a:r>
                      <a:endParaRPr lang="en-US" b="0" dirty="0"/>
                    </a:p>
                  </a:txBody>
                  <a:tcPr/>
                </a:tc>
                <a:tc>
                  <a:txBody>
                    <a:bodyPr/>
                    <a:lstStyle/>
                    <a:p>
                      <a:r>
                        <a:rPr lang="en-US" sz="1800" b="0" i="0" kern="1200" dirty="0">
                          <a:solidFill>
                            <a:schemeClr val="tx1"/>
                          </a:solidFill>
                          <a:effectLst/>
                          <a:latin typeface="+mn-lt"/>
                          <a:ea typeface="+mn-ea"/>
                          <a:cs typeface="+mn-cs"/>
                        </a:rPr>
                        <a:t>Establishes the graphics file to display in the picture box</a:t>
                      </a:r>
                      <a:endParaRPr lang="en-US" dirty="0"/>
                    </a:p>
                  </a:txBody>
                  <a:tcPr/>
                </a:tc>
                <a:extLst>
                  <a:ext uri="{0D108BD9-81ED-4DB2-BD59-A6C34878D82A}">
                    <a16:rowId xmlns:a16="http://schemas.microsoft.com/office/drawing/2014/main" val="203460079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4882719"/>
              </p:ext>
            </p:extLst>
          </p:nvPr>
        </p:nvGraphicFramePr>
        <p:xfrm>
          <a:off x="830257" y="5400640"/>
          <a:ext cx="10323576" cy="111252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a:t>
                      </a:r>
                    </a:p>
                  </a:txBody>
                  <a:tcPr/>
                </a:tc>
                <a:tc>
                  <a:txBody>
                    <a:bodyPr/>
                    <a:lstStyle/>
                    <a:p>
                      <a:r>
                        <a:rPr lang="en-US" sz="1800" b="0" i="0" kern="1200" dirty="0">
                          <a:solidFill>
                            <a:schemeClr val="tx1"/>
                          </a:solidFill>
                          <a:effectLst/>
                          <a:latin typeface="+mn-lt"/>
                          <a:ea typeface="+mn-ea"/>
                          <a:cs typeface="+mn-cs"/>
                        </a:rPr>
                        <a:t>Triggered when a picture box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DblClick</a:t>
                      </a:r>
                      <a:endParaRPr lang="en-US" dirty="0"/>
                    </a:p>
                  </a:txBody>
                  <a:tcPr/>
                </a:tc>
                <a:tc>
                  <a:txBody>
                    <a:bodyPr/>
                    <a:lstStyle/>
                    <a:p>
                      <a:r>
                        <a:rPr lang="en-US" sz="1800" b="0" i="0" kern="1200" dirty="0">
                          <a:solidFill>
                            <a:schemeClr val="tx1"/>
                          </a:solidFill>
                          <a:effectLst/>
                          <a:latin typeface="+mn-lt"/>
                          <a:ea typeface="+mn-ea"/>
                          <a:cs typeface="+mn-cs"/>
                        </a:rPr>
                        <a:t>Triggered when a picture box is double- clicked.</a:t>
                      </a:r>
                      <a:endParaRPr lang="en-US" dirty="0"/>
                    </a:p>
                  </a:txBody>
                  <a:tcPr/>
                </a:tc>
                <a:extLst>
                  <a:ext uri="{0D108BD9-81ED-4DB2-BD59-A6C34878D82A}">
                    <a16:rowId xmlns:a16="http://schemas.microsoft.com/office/drawing/2014/main" val="207291246"/>
                  </a:ext>
                </a:extLst>
              </a:tr>
            </a:tbl>
          </a:graphicData>
        </a:graphic>
      </p:graphicFrame>
    </p:spTree>
    <p:extLst>
      <p:ext uri="{BB962C8B-B14F-4D97-AF65-F5344CB8AC3E}">
        <p14:creationId xmlns:p14="http://schemas.microsoft.com/office/powerpoint/2010/main" val="4172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Picture Boxes</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picture box allows you to place graphics information on a form.</a:t>
            </a:r>
          </a:p>
          <a:p>
            <a:r>
              <a:rPr lang="en-US" dirty="0"/>
              <a:t>It is best suited for dynamic environments - for example, when doing animation.</a:t>
            </a:r>
          </a:p>
          <a:p>
            <a:r>
              <a:rPr lang="en-US" dirty="0"/>
              <a:t>They behave very much like small forms within a form, possessing most of the same properties as a form.</a:t>
            </a:r>
          </a:p>
          <a:p>
            <a:r>
              <a:rPr lang="en-US" b="1" dirty="0"/>
              <a:t>Picture Box Properties:</a:t>
            </a:r>
          </a:p>
          <a:p>
            <a:endParaRPr lang="en-US" b="1" dirty="0"/>
          </a:p>
          <a:p>
            <a:endParaRPr lang="en-US" b="1" dirty="0"/>
          </a:p>
          <a:p>
            <a:endParaRPr lang="en-US" b="1" dirty="0"/>
          </a:p>
          <a:p>
            <a:endParaRPr lang="en-US" sz="800" b="1" dirty="0"/>
          </a:p>
          <a:p>
            <a:r>
              <a:rPr lang="en-US" b="1" dirty="0"/>
              <a:t>Picture Box Events:</a:t>
            </a:r>
          </a:p>
          <a:p>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816170307"/>
              </p:ext>
            </p:extLst>
          </p:nvPr>
        </p:nvGraphicFramePr>
        <p:xfrm>
          <a:off x="950214" y="2943216"/>
          <a:ext cx="10834116" cy="185420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sz="1800" b="0" i="0" kern="1200" dirty="0">
                          <a:solidFill>
                            <a:schemeClr val="tx1"/>
                          </a:solidFill>
                          <a:effectLst/>
                          <a:latin typeface="+mn-lt"/>
                          <a:ea typeface="+mn-ea"/>
                          <a:cs typeface="+mn-cs"/>
                        </a:rPr>
                        <a:t>Name of the picture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AutoSize</a:t>
                      </a:r>
                      <a:endParaRPr lang="en-US" b="0" dirty="0"/>
                    </a:p>
                  </a:txBody>
                  <a:tcPr/>
                </a:tc>
                <a:tc>
                  <a:txBody>
                    <a:bodyPr/>
                    <a:lstStyle/>
                    <a:p>
                      <a:r>
                        <a:rPr lang="en-US" sz="1800" b="0" i="0" kern="1200" dirty="0">
                          <a:solidFill>
                            <a:schemeClr val="tx1"/>
                          </a:solidFill>
                          <a:effectLst/>
                          <a:latin typeface="+mn-lt"/>
                          <a:ea typeface="+mn-ea"/>
                          <a:cs typeface="+mn-cs"/>
                        </a:rPr>
                        <a:t>If True, box adjusts its size to fit the displayed graphic</a:t>
                      </a:r>
                      <a:endParaRPr lang="en-US" dirty="0"/>
                    </a:p>
                  </a:txBody>
                  <a:tcPr/>
                </a:tc>
                <a:extLst>
                  <a:ext uri="{0D108BD9-81ED-4DB2-BD59-A6C34878D82A}">
                    <a16:rowId xmlns:a16="http://schemas.microsoft.com/office/drawing/2014/main" val="4235275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Font</a:t>
                      </a:r>
                      <a:endParaRPr lang="en-US" b="0" dirty="0"/>
                    </a:p>
                  </a:txBody>
                  <a:tcPr/>
                </a:tc>
                <a:tc>
                  <a:txBody>
                    <a:bodyPr/>
                    <a:lstStyle/>
                    <a:p>
                      <a:r>
                        <a:rPr lang="en-US" sz="1800" b="0" i="0" kern="1200" dirty="0">
                          <a:solidFill>
                            <a:schemeClr val="tx1"/>
                          </a:solidFill>
                          <a:effectLst/>
                          <a:latin typeface="+mn-lt"/>
                          <a:ea typeface="+mn-ea"/>
                          <a:cs typeface="+mn-cs"/>
                        </a:rPr>
                        <a:t>Sets the font size, style, and size of any printing done in the picture box</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Picture</a:t>
                      </a:r>
                      <a:endParaRPr lang="en-US" b="0" dirty="0"/>
                    </a:p>
                  </a:txBody>
                  <a:tcPr/>
                </a:tc>
                <a:tc>
                  <a:txBody>
                    <a:bodyPr/>
                    <a:lstStyle/>
                    <a:p>
                      <a:r>
                        <a:rPr lang="en-US" sz="1800" b="0" i="0" kern="1200" dirty="0">
                          <a:solidFill>
                            <a:schemeClr val="tx1"/>
                          </a:solidFill>
                          <a:effectLst/>
                          <a:latin typeface="+mn-lt"/>
                          <a:ea typeface="+mn-ea"/>
                          <a:cs typeface="+mn-cs"/>
                        </a:rPr>
                        <a:t>Establishes the graphics file to display in the picture box</a:t>
                      </a:r>
                      <a:endParaRPr lang="en-US" dirty="0"/>
                    </a:p>
                  </a:txBody>
                  <a:tcPr/>
                </a:tc>
                <a:extLst>
                  <a:ext uri="{0D108BD9-81ED-4DB2-BD59-A6C34878D82A}">
                    <a16:rowId xmlns:a16="http://schemas.microsoft.com/office/drawing/2014/main" val="203460079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4882719"/>
              </p:ext>
            </p:extLst>
          </p:nvPr>
        </p:nvGraphicFramePr>
        <p:xfrm>
          <a:off x="830257" y="5400640"/>
          <a:ext cx="10323576" cy="111252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a:t>
                      </a:r>
                    </a:p>
                  </a:txBody>
                  <a:tcPr/>
                </a:tc>
                <a:tc>
                  <a:txBody>
                    <a:bodyPr/>
                    <a:lstStyle/>
                    <a:p>
                      <a:r>
                        <a:rPr lang="en-US" sz="1800" b="0" i="0" kern="1200" dirty="0">
                          <a:solidFill>
                            <a:schemeClr val="tx1"/>
                          </a:solidFill>
                          <a:effectLst/>
                          <a:latin typeface="+mn-lt"/>
                          <a:ea typeface="+mn-ea"/>
                          <a:cs typeface="+mn-cs"/>
                        </a:rPr>
                        <a:t>Triggered when a picture box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DblClick</a:t>
                      </a:r>
                      <a:endParaRPr lang="en-US" dirty="0"/>
                    </a:p>
                  </a:txBody>
                  <a:tcPr/>
                </a:tc>
                <a:tc>
                  <a:txBody>
                    <a:bodyPr/>
                    <a:lstStyle/>
                    <a:p>
                      <a:r>
                        <a:rPr lang="en-US" sz="1800" b="0" i="0" kern="1200" dirty="0">
                          <a:solidFill>
                            <a:schemeClr val="tx1"/>
                          </a:solidFill>
                          <a:effectLst/>
                          <a:latin typeface="+mn-lt"/>
                          <a:ea typeface="+mn-ea"/>
                          <a:cs typeface="+mn-cs"/>
                        </a:rPr>
                        <a:t>Triggered when a picture box is double- clicked.</a:t>
                      </a:r>
                      <a:endParaRPr lang="en-US" dirty="0"/>
                    </a:p>
                  </a:txBody>
                  <a:tcPr/>
                </a:tc>
                <a:extLst>
                  <a:ext uri="{0D108BD9-81ED-4DB2-BD59-A6C34878D82A}">
                    <a16:rowId xmlns:a16="http://schemas.microsoft.com/office/drawing/2014/main" val="207291246"/>
                  </a:ext>
                </a:extLst>
              </a:tr>
            </a:tbl>
          </a:graphicData>
        </a:graphic>
      </p:graphicFrame>
    </p:spTree>
    <p:extLst>
      <p:ext uri="{BB962C8B-B14F-4D97-AF65-F5344CB8AC3E}">
        <p14:creationId xmlns:p14="http://schemas.microsoft.com/office/powerpoint/2010/main" val="14560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Image Tool</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image box holds a picture.</a:t>
            </a:r>
          </a:p>
          <a:p>
            <a:r>
              <a:rPr lang="en-US" dirty="0"/>
              <a:t>Set the Picture property to an image file with extension .JPG, .BMP, .GIF, .CUR or .WMF</a:t>
            </a:r>
          </a:p>
          <a:p>
            <a:r>
              <a:rPr lang="en-US" b="1" dirty="0"/>
              <a:t>Image Tool Box Properties:</a:t>
            </a:r>
          </a:p>
          <a:p>
            <a:endParaRPr lang="en-US" b="1" dirty="0"/>
          </a:p>
          <a:p>
            <a:endParaRPr lang="en-US" b="1" dirty="0"/>
          </a:p>
          <a:p>
            <a:endParaRPr lang="en-US" b="1" dirty="0"/>
          </a:p>
          <a:p>
            <a:endParaRPr lang="en-US" sz="800" b="1" dirty="0"/>
          </a:p>
          <a:p>
            <a:r>
              <a:rPr lang="en-US" b="1" dirty="0"/>
              <a:t>Image Tool Events:</a:t>
            </a:r>
          </a:p>
          <a:p>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436224580"/>
              </p:ext>
            </p:extLst>
          </p:nvPr>
        </p:nvGraphicFramePr>
        <p:xfrm>
          <a:off x="842010" y="2111548"/>
          <a:ext cx="10834116" cy="175260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sz="1800" b="0" i="0" kern="1200" dirty="0">
                          <a:solidFill>
                            <a:schemeClr val="tx1"/>
                          </a:solidFill>
                          <a:effectLst/>
                          <a:latin typeface="+mn-lt"/>
                          <a:ea typeface="+mn-ea"/>
                          <a:cs typeface="+mn-cs"/>
                        </a:rPr>
                        <a:t>Name of the picture box</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mn-lt"/>
                          <a:ea typeface="+mn-ea"/>
                          <a:cs typeface="+mn-cs"/>
                        </a:rPr>
                        <a:t>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effectLst/>
                          <a:latin typeface="+mn-lt"/>
                          <a:ea typeface="+mn-ea"/>
                          <a:cs typeface="+mn-cs"/>
                        </a:rPr>
                        <a:t> (Default Property)</a:t>
                      </a:r>
                      <a:endParaRPr lang="en-US" b="1" dirty="0"/>
                    </a:p>
                  </a:txBody>
                  <a:tcPr/>
                </a:tc>
                <a:tc>
                  <a:txBody>
                    <a:bodyPr/>
                    <a:lstStyle/>
                    <a:p>
                      <a:r>
                        <a:rPr lang="en-US" sz="1800" b="0" i="0" kern="1200" dirty="0">
                          <a:solidFill>
                            <a:schemeClr val="tx1"/>
                          </a:solidFill>
                          <a:effectLst/>
                          <a:latin typeface="+mn-lt"/>
                          <a:ea typeface="+mn-ea"/>
                          <a:cs typeface="+mn-cs"/>
                        </a:rPr>
                        <a:t>Establishes the graphics file to display in the image box</a:t>
                      </a:r>
                      <a:endParaRPr lang="en-US" dirty="0"/>
                    </a:p>
                  </a:txBody>
                  <a:tcPr/>
                </a:tc>
                <a:extLst>
                  <a:ext uri="{0D108BD9-81ED-4DB2-BD59-A6C34878D82A}">
                    <a16:rowId xmlns:a16="http://schemas.microsoft.com/office/drawing/2014/main" val="42352752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Stretch</a:t>
                      </a:r>
                      <a:endParaRPr lang="en-US" b="0" dirty="0"/>
                    </a:p>
                  </a:txBody>
                  <a:tcPr/>
                </a:tc>
                <a:tc>
                  <a:txBody>
                    <a:bodyPr/>
                    <a:lstStyle/>
                    <a:p>
                      <a:r>
                        <a:rPr lang="en-US" sz="1800" b="0" i="0" kern="1200" dirty="0">
                          <a:solidFill>
                            <a:schemeClr val="tx1"/>
                          </a:solidFill>
                          <a:effectLst/>
                          <a:latin typeface="+mn-lt"/>
                          <a:ea typeface="+mn-ea"/>
                          <a:cs typeface="+mn-cs"/>
                        </a:rPr>
                        <a:t>Specifies whether a picture is</a:t>
                      </a:r>
                      <a:r>
                        <a:rPr lang="en-US" sz="1800" b="0" i="0" kern="1200" baseline="0" dirty="0">
                          <a:solidFill>
                            <a:schemeClr val="tx1"/>
                          </a:solidFill>
                          <a:effectLst/>
                          <a:latin typeface="+mn-lt"/>
                          <a:ea typeface="+mn-ea"/>
                          <a:cs typeface="+mn-cs"/>
                        </a:rPr>
                        <a:t> to be resized to fit the size of the image control</a:t>
                      </a:r>
                      <a:endParaRPr lang="en-US" dirty="0"/>
                    </a:p>
                  </a:txBody>
                  <a:tcPr/>
                </a:tc>
                <a:extLst>
                  <a:ext uri="{0D108BD9-81ED-4DB2-BD59-A6C34878D82A}">
                    <a16:rowId xmlns:a16="http://schemas.microsoft.com/office/drawing/2014/main" val="266620176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5351543"/>
              </p:ext>
            </p:extLst>
          </p:nvPr>
        </p:nvGraphicFramePr>
        <p:xfrm>
          <a:off x="842010" y="4640222"/>
          <a:ext cx="10323576" cy="74168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a:t>
                      </a:r>
                    </a:p>
                  </a:txBody>
                  <a:tcPr/>
                </a:tc>
                <a:tc>
                  <a:txBody>
                    <a:bodyPr/>
                    <a:lstStyle/>
                    <a:p>
                      <a:r>
                        <a:rPr lang="en-US" sz="1800" b="0" i="0" kern="1200" dirty="0">
                          <a:solidFill>
                            <a:schemeClr val="tx1"/>
                          </a:solidFill>
                          <a:effectLst/>
                          <a:latin typeface="+mn-lt"/>
                          <a:ea typeface="+mn-ea"/>
                          <a:cs typeface="+mn-cs"/>
                        </a:rPr>
                        <a:t>Triggered when a image control is clicked</a:t>
                      </a:r>
                      <a:endParaRPr lang="en-US" dirty="0"/>
                    </a:p>
                  </a:txBody>
                  <a:tcPr/>
                </a:tc>
                <a:extLst>
                  <a:ext uri="{0D108BD9-81ED-4DB2-BD59-A6C34878D82A}">
                    <a16:rowId xmlns:a16="http://schemas.microsoft.com/office/drawing/2014/main" val="1205587737"/>
                  </a:ext>
                </a:extLst>
              </a:tr>
            </a:tbl>
          </a:graphicData>
        </a:graphic>
      </p:graphicFrame>
    </p:spTree>
    <p:extLst>
      <p:ext uri="{BB962C8B-B14F-4D97-AF65-F5344CB8AC3E}">
        <p14:creationId xmlns:p14="http://schemas.microsoft.com/office/powerpoint/2010/main" val="8059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Frames</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Frames provide a way of grouping related controls on a form. And, in the case of option buttons, frames affect how such buttons operate.</a:t>
            </a:r>
          </a:p>
          <a:p>
            <a:r>
              <a:rPr lang="en-US" dirty="0"/>
              <a:t> Option buttons within a frame work as a group, independently of option buttons in other frames.</a:t>
            </a:r>
          </a:p>
          <a:p>
            <a:r>
              <a:rPr lang="en-US" dirty="0"/>
              <a:t>Option buttons on the form, and not in frames, work as another independent group.</a:t>
            </a:r>
          </a:p>
          <a:p>
            <a:r>
              <a:rPr lang="en-US" dirty="0"/>
              <a:t>That is, the form is itself a frame by default.</a:t>
            </a:r>
          </a:p>
          <a:p>
            <a:r>
              <a:rPr lang="en-US" dirty="0"/>
              <a:t>It is important to note that an independent group of option buttons is defined by physical location within frames, not according to naming convention.</a:t>
            </a:r>
          </a:p>
          <a:p>
            <a:r>
              <a:rPr lang="en-US" dirty="0"/>
              <a:t>That is, a control array of option buttons does not work as an independent group just because it is a control array.</a:t>
            </a:r>
          </a:p>
          <a:p>
            <a:r>
              <a:rPr lang="en-US" dirty="0"/>
              <a:t>It would only work as a group if it were the only group of option buttons within a frame or on the form.</a:t>
            </a:r>
          </a:p>
          <a:p>
            <a:endParaRPr lang="en-US" b="1" dirty="0"/>
          </a:p>
          <a:p>
            <a:endParaRPr lang="en-US" b="1" dirty="0"/>
          </a:p>
        </p:txBody>
      </p:sp>
    </p:spTree>
    <p:extLst>
      <p:ext uri="{BB962C8B-B14F-4D97-AF65-F5344CB8AC3E}">
        <p14:creationId xmlns:p14="http://schemas.microsoft.com/office/powerpoint/2010/main" val="32053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Shape Tool</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The shape tool can create circles, ovals, squares, rectangles, and rounded squares and rectangles.</a:t>
            </a:r>
          </a:p>
          <a:p>
            <a:r>
              <a:rPr lang="en-US" dirty="0"/>
              <a:t>Colors can be used and various fill patterns are </a:t>
            </a:r>
            <a:r>
              <a:rPr lang="en-US" dirty="0" err="1"/>
              <a:t>available.•</a:t>
            </a:r>
            <a:r>
              <a:rPr lang="en-US" b="1" dirty="0" err="1"/>
              <a:t>Shape</a:t>
            </a:r>
            <a:r>
              <a:rPr lang="en-US" b="1" dirty="0"/>
              <a:t> Tool Properties:</a:t>
            </a:r>
          </a:p>
          <a:p>
            <a:endParaRPr lang="en-US" b="1" dirty="0"/>
          </a:p>
          <a:p>
            <a:endParaRPr lang="en-US" b="1" dirty="0"/>
          </a:p>
          <a:p>
            <a:endParaRPr lang="en-US" b="1" dirty="0"/>
          </a:p>
          <a:p>
            <a:endParaRPr lang="en-US" sz="800" b="1" dirty="0"/>
          </a:p>
          <a:p>
            <a:pPr marL="45720" indent="0">
              <a:buNone/>
            </a:pPr>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472796787"/>
              </p:ext>
            </p:extLst>
          </p:nvPr>
        </p:nvGraphicFramePr>
        <p:xfrm>
          <a:off x="193964" y="1917980"/>
          <a:ext cx="11914909" cy="4246880"/>
        </p:xfrm>
        <a:graphic>
          <a:graphicData uri="http://schemas.openxmlformats.org/drawingml/2006/table">
            <a:tbl>
              <a:tblPr firstRow="1" bandRow="1">
                <a:tableStyleId>{5DA37D80-6434-44D0-A028-1B22A696006F}</a:tableStyleId>
              </a:tblPr>
              <a:tblGrid>
                <a:gridCol w="1782618">
                  <a:extLst>
                    <a:ext uri="{9D8B030D-6E8A-4147-A177-3AD203B41FA5}">
                      <a16:colId xmlns:a16="http://schemas.microsoft.com/office/drawing/2014/main" val="3673132500"/>
                    </a:ext>
                  </a:extLst>
                </a:gridCol>
                <a:gridCol w="10132291">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sz="1800" b="0" i="0" kern="1200" dirty="0">
                          <a:solidFill>
                            <a:schemeClr val="tx1"/>
                          </a:solidFill>
                          <a:effectLst/>
                          <a:latin typeface="+mn-lt"/>
                          <a:ea typeface="+mn-ea"/>
                          <a:cs typeface="+mn-cs"/>
                        </a:rPr>
                        <a:t>Name of the shape tool</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BackColor</a:t>
                      </a:r>
                      <a:endParaRPr lang="en-US" b="0" dirty="0"/>
                    </a:p>
                  </a:txBody>
                  <a:tcPr/>
                </a:tc>
                <a:tc>
                  <a:txBody>
                    <a:bodyPr/>
                    <a:lstStyle/>
                    <a:p>
                      <a:r>
                        <a:rPr lang="en-US" sz="1800" b="0" i="0" kern="1200" dirty="0">
                          <a:solidFill>
                            <a:schemeClr val="tx1"/>
                          </a:solidFill>
                          <a:effectLst/>
                          <a:latin typeface="+mn-lt"/>
                          <a:ea typeface="+mn-ea"/>
                          <a:cs typeface="+mn-cs"/>
                        </a:rPr>
                        <a:t>Determines the background color of the shape (only used when </a:t>
                      </a:r>
                      <a:r>
                        <a:rPr lang="en-US" sz="1800" b="0" i="0" kern="1200" dirty="0" err="1">
                          <a:solidFill>
                            <a:schemeClr val="tx1"/>
                          </a:solidFill>
                          <a:effectLst/>
                          <a:latin typeface="+mn-lt"/>
                          <a:ea typeface="+mn-ea"/>
                          <a:cs typeface="+mn-cs"/>
                        </a:rPr>
                        <a:t>FillStyle</a:t>
                      </a:r>
                      <a:r>
                        <a:rPr lang="en-US" sz="1800" b="0" i="0" kern="1200" dirty="0">
                          <a:solidFill>
                            <a:schemeClr val="tx1"/>
                          </a:solidFill>
                          <a:effectLst/>
                          <a:latin typeface="+mn-lt"/>
                          <a:ea typeface="+mn-ea"/>
                          <a:cs typeface="+mn-cs"/>
                        </a:rPr>
                        <a:t> not Solid.</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BackStyle</a:t>
                      </a:r>
                      <a:endParaRPr lang="en-US" b="0" dirty="0"/>
                    </a:p>
                  </a:txBody>
                  <a:tcPr/>
                </a:tc>
                <a:tc>
                  <a:txBody>
                    <a:bodyPr/>
                    <a:lstStyle/>
                    <a:p>
                      <a:r>
                        <a:rPr lang="en-US" sz="1800" b="0" i="0" kern="1200" dirty="0">
                          <a:solidFill>
                            <a:schemeClr val="tx1"/>
                          </a:solidFill>
                          <a:effectLst/>
                          <a:latin typeface="+mn-lt"/>
                          <a:ea typeface="+mn-ea"/>
                          <a:cs typeface="+mn-cs"/>
                        </a:rPr>
                        <a:t>Determines whether the background is transparent or opaque.</a:t>
                      </a:r>
                      <a:endParaRPr lang="en-US" dirty="0"/>
                    </a:p>
                  </a:txBody>
                  <a:tcPr/>
                </a:tc>
                <a:extLst>
                  <a:ext uri="{0D108BD9-81ED-4DB2-BD59-A6C34878D82A}">
                    <a16:rowId xmlns:a16="http://schemas.microsoft.com/office/drawing/2014/main" val="2034600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BorderColor</a:t>
                      </a:r>
                      <a:endParaRPr lang="en-US" b="0" dirty="0"/>
                    </a:p>
                  </a:txBody>
                  <a:tcPr/>
                </a:tc>
                <a:tc>
                  <a:txBody>
                    <a:bodyPr/>
                    <a:lstStyle/>
                    <a:p>
                      <a:r>
                        <a:rPr lang="en-US" sz="1800" b="0" i="0" kern="1200" dirty="0">
                          <a:solidFill>
                            <a:schemeClr val="tx1"/>
                          </a:solidFill>
                          <a:effectLst/>
                          <a:latin typeface="+mn-lt"/>
                          <a:ea typeface="+mn-ea"/>
                          <a:cs typeface="+mn-cs"/>
                        </a:rPr>
                        <a:t>Determines the color of the shapes outline.</a:t>
                      </a:r>
                    </a:p>
                  </a:txBody>
                  <a:tcPr/>
                </a:tc>
                <a:extLst>
                  <a:ext uri="{0D108BD9-81ED-4DB2-BD59-A6C34878D82A}">
                    <a16:rowId xmlns:a16="http://schemas.microsoft.com/office/drawing/2014/main" val="2749791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BorderStyle</a:t>
                      </a:r>
                      <a:endParaRPr lang="en-US" b="0" dirty="0"/>
                    </a:p>
                  </a:txBody>
                  <a:tcPr/>
                </a:tc>
                <a:tc>
                  <a:txBody>
                    <a:bodyPr/>
                    <a:lstStyle/>
                    <a:p>
                      <a:r>
                        <a:rPr lang="en-US" sz="1800" b="0" i="0" kern="1200" dirty="0">
                          <a:solidFill>
                            <a:schemeClr val="tx1"/>
                          </a:solidFill>
                          <a:effectLst/>
                          <a:latin typeface="+mn-lt"/>
                          <a:ea typeface="+mn-ea"/>
                          <a:cs typeface="+mn-cs"/>
                        </a:rPr>
                        <a:t>Determines the style o the shapes outline. The border can be transparent, solid, dashed, dotted, and combinations.</a:t>
                      </a:r>
                      <a:endParaRPr lang="en-US" dirty="0"/>
                    </a:p>
                  </a:txBody>
                  <a:tcPr/>
                </a:tc>
                <a:extLst>
                  <a:ext uri="{0D108BD9-81ED-4DB2-BD59-A6C34878D82A}">
                    <a16:rowId xmlns:a16="http://schemas.microsoft.com/office/drawing/2014/main" val="1823113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BorderWidth</a:t>
                      </a:r>
                      <a:r>
                        <a:rPr lang="en-US" sz="1800" b="0" i="0" kern="1200" dirty="0">
                          <a:solidFill>
                            <a:schemeClr val="tx1"/>
                          </a:solidFill>
                          <a:effectLst/>
                          <a:latin typeface="+mn-lt"/>
                          <a:ea typeface="+mn-ea"/>
                          <a:cs typeface="+mn-cs"/>
                        </a:rPr>
                        <a:t> </a:t>
                      </a:r>
                      <a:endParaRPr lang="en-US" b="0" dirty="0"/>
                    </a:p>
                  </a:txBody>
                  <a:tcPr/>
                </a:tc>
                <a:tc>
                  <a:txBody>
                    <a:bodyPr/>
                    <a:lstStyle/>
                    <a:p>
                      <a:r>
                        <a:rPr lang="en-US" sz="1800" b="0" i="0" kern="1200" dirty="0">
                          <a:solidFill>
                            <a:schemeClr val="tx1"/>
                          </a:solidFill>
                          <a:effectLst/>
                          <a:latin typeface="+mn-lt"/>
                          <a:ea typeface="+mn-ea"/>
                          <a:cs typeface="+mn-cs"/>
                        </a:rPr>
                        <a:t>Determines the width of the shape border line.</a:t>
                      </a:r>
                    </a:p>
                  </a:txBody>
                  <a:tcPr/>
                </a:tc>
                <a:extLst>
                  <a:ext uri="{0D108BD9-81ED-4DB2-BD59-A6C34878D82A}">
                    <a16:rowId xmlns:a16="http://schemas.microsoft.com/office/drawing/2014/main" val="2145746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FillColor</a:t>
                      </a:r>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Defines the interior color of the shape</a:t>
                      </a:r>
                      <a:endParaRPr lang="en-US" dirty="0"/>
                    </a:p>
                  </a:txBody>
                  <a:tcPr/>
                </a:tc>
                <a:extLst>
                  <a:ext uri="{0D108BD9-81ED-4DB2-BD59-A6C34878D82A}">
                    <a16:rowId xmlns:a16="http://schemas.microsoft.com/office/drawing/2014/main" val="2004323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FillStyle</a:t>
                      </a:r>
                      <a:endParaRPr lang="en-US" b="0" dirty="0"/>
                    </a:p>
                  </a:txBody>
                  <a:tcPr/>
                </a:tc>
                <a:tc>
                  <a:txBody>
                    <a:bodyPr/>
                    <a:lstStyle/>
                    <a:p>
                      <a:r>
                        <a:rPr lang="en-US" sz="1800" b="0" i="0" kern="1200" dirty="0">
                          <a:solidFill>
                            <a:schemeClr val="tx1"/>
                          </a:solidFill>
                          <a:effectLst/>
                          <a:latin typeface="+mn-lt"/>
                          <a:ea typeface="+mn-ea"/>
                          <a:cs typeface="+mn-cs"/>
                        </a:rPr>
                        <a:t>Determines the interior pattern of a shape. Some choices are: solid, transparent, cross, etc.</a:t>
                      </a:r>
                      <a:endParaRPr lang="en-US" dirty="0"/>
                    </a:p>
                  </a:txBody>
                  <a:tcPr/>
                </a:tc>
                <a:extLst>
                  <a:ext uri="{0D108BD9-81ED-4DB2-BD59-A6C34878D82A}">
                    <a16:rowId xmlns:a16="http://schemas.microsoft.com/office/drawing/2014/main" val="1121305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Shape</a:t>
                      </a:r>
                      <a:endParaRPr lang="en-US" b="0" dirty="0"/>
                    </a:p>
                  </a:txBody>
                  <a:tcPr/>
                </a:tc>
                <a:tc>
                  <a:txBody>
                    <a:bodyPr/>
                    <a:lstStyle/>
                    <a:p>
                      <a:r>
                        <a:rPr lang="en-US" sz="1800" b="0" i="0" kern="1200" dirty="0">
                          <a:solidFill>
                            <a:schemeClr val="tx1"/>
                          </a:solidFill>
                          <a:effectLst/>
                          <a:latin typeface="+mn-lt"/>
                          <a:ea typeface="+mn-ea"/>
                          <a:cs typeface="+mn-cs"/>
                        </a:rPr>
                        <a:t>Determines whether the shape is a square, rectangle, circle, or some other choice</a:t>
                      </a:r>
                    </a:p>
                    <a:p>
                      <a:r>
                        <a:rPr lang="en-US" sz="1800" b="0" i="0" kern="1200" dirty="0">
                          <a:solidFill>
                            <a:schemeClr val="tx1"/>
                          </a:solidFill>
                          <a:effectLst/>
                          <a:latin typeface="+mn-lt"/>
                          <a:ea typeface="+mn-ea"/>
                          <a:cs typeface="+mn-cs"/>
                        </a:rPr>
                        <a:t>0-Recatnagle, 1 – Square</a:t>
                      </a:r>
                      <a:r>
                        <a:rPr lang="en-US" sz="1800" b="0" i="0" kern="1200" baseline="0" dirty="0">
                          <a:solidFill>
                            <a:schemeClr val="tx1"/>
                          </a:solidFill>
                          <a:effectLst/>
                          <a:latin typeface="+mn-lt"/>
                          <a:ea typeface="+mn-ea"/>
                          <a:cs typeface="+mn-cs"/>
                        </a:rPr>
                        <a:t> , 2-Oval , 3- Circle, 4- Rounded Rectangle , 5 Rounded Square</a:t>
                      </a:r>
                      <a:endParaRPr lang="en-US" dirty="0"/>
                    </a:p>
                  </a:txBody>
                  <a:tcPr/>
                </a:tc>
                <a:extLst>
                  <a:ext uri="{0D108BD9-81ED-4DB2-BD59-A6C34878D82A}">
                    <a16:rowId xmlns:a16="http://schemas.microsoft.com/office/drawing/2014/main" val="2309767014"/>
                  </a:ext>
                </a:extLst>
              </a:tr>
            </a:tbl>
          </a:graphicData>
        </a:graphic>
      </p:graphicFrame>
    </p:spTree>
    <p:extLst>
      <p:ext uri="{BB962C8B-B14F-4D97-AF65-F5344CB8AC3E}">
        <p14:creationId xmlns:p14="http://schemas.microsoft.com/office/powerpoint/2010/main" val="243339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dirty="0"/>
              <a:t> Programming Language</a:t>
            </a:r>
          </a:p>
        </p:txBody>
      </p:sp>
      <p:sp>
        <p:nvSpPr>
          <p:cNvPr id="3" name="Content Placeholder 2"/>
          <p:cNvSpPr>
            <a:spLocks noGrp="1"/>
          </p:cNvSpPr>
          <p:nvPr>
            <p:ph idx="1"/>
          </p:nvPr>
        </p:nvSpPr>
        <p:spPr>
          <a:xfrm>
            <a:off x="530352" y="877824"/>
            <a:ext cx="11018520" cy="4837176"/>
          </a:xfrm>
        </p:spPr>
        <p:txBody>
          <a:bodyPr>
            <a:normAutofit/>
          </a:bodyPr>
          <a:lstStyle/>
          <a:p>
            <a:r>
              <a:rPr lang="en-US" dirty="0"/>
              <a:t>A computer or a system is operated by given a set of rules and instruction to perform some task. </a:t>
            </a:r>
          </a:p>
          <a:p>
            <a:r>
              <a:rPr lang="en-US" dirty="0"/>
              <a:t>These set of rules and instructions are able to control the working of computer or any automated and/or manipulated machine.</a:t>
            </a:r>
          </a:p>
          <a:p>
            <a:r>
              <a:rPr lang="en-US" dirty="0"/>
              <a:t> To control the computer system using these sequential set of grammatical rules are known as programming language.</a:t>
            </a:r>
          </a:p>
          <a:p>
            <a:r>
              <a:rPr lang="en-US" dirty="0"/>
              <a:t>In other words, a programming language is an artificial language that can be used to write programs that control the behavior of a machine, particularly a computer.</a:t>
            </a:r>
          </a:p>
          <a:p>
            <a:r>
              <a:rPr lang="en-US" dirty="0"/>
              <a:t>Programming languages are defined by rules which describe their structure and meaning respectively.</a:t>
            </a:r>
          </a:p>
          <a:p>
            <a:r>
              <a:rPr lang="en-US" dirty="0"/>
              <a:t>Many programming languages have some form of written specification of their syntax.</a:t>
            </a:r>
          </a:p>
        </p:txBody>
      </p:sp>
    </p:spTree>
    <p:extLst>
      <p:ext uri="{BB962C8B-B14F-4D97-AF65-F5344CB8AC3E}">
        <p14:creationId xmlns:p14="http://schemas.microsoft.com/office/powerpoint/2010/main" val="58373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Line Tool</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Like the shape control, the line control is a graphical control.</a:t>
            </a:r>
          </a:p>
          <a:p>
            <a:r>
              <a:rPr lang="en-US" dirty="0"/>
              <a:t>Line is use it to display horizontal, vertical, or diagonal lines in a form.</a:t>
            </a:r>
          </a:p>
          <a:p>
            <a:r>
              <a:rPr lang="en-US" dirty="0"/>
              <a:t> We can use these controls at design time as a design element or at runtime to alter the original line you drew.</a:t>
            </a:r>
          </a:p>
          <a:p>
            <a:r>
              <a:rPr lang="en-US" b="1" dirty="0"/>
              <a:t>Line Tool Properties:</a:t>
            </a:r>
          </a:p>
          <a:p>
            <a:endParaRPr lang="en-US" b="1" dirty="0"/>
          </a:p>
          <a:p>
            <a:endParaRPr lang="en-US" b="1" dirty="0"/>
          </a:p>
          <a:p>
            <a:endParaRPr lang="en-US" b="1" dirty="0"/>
          </a:p>
          <a:p>
            <a:endParaRPr lang="en-US" sz="800" b="1" dirty="0"/>
          </a:p>
          <a:p>
            <a:pPr marL="45720" indent="0">
              <a:buNone/>
            </a:pPr>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329837937"/>
              </p:ext>
            </p:extLst>
          </p:nvPr>
        </p:nvGraphicFramePr>
        <p:xfrm>
          <a:off x="950214" y="3007871"/>
          <a:ext cx="10834116" cy="276352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sz="1800" b="0" i="0" kern="1200" dirty="0">
                          <a:solidFill>
                            <a:schemeClr val="tx1"/>
                          </a:solidFill>
                          <a:effectLst/>
                          <a:latin typeface="+mn-lt"/>
                          <a:ea typeface="+mn-ea"/>
                          <a:cs typeface="+mn-cs"/>
                        </a:rPr>
                        <a:t>Name of the line tool</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BorderColor</a:t>
                      </a:r>
                      <a:endParaRPr lang="en-US" b="0" dirty="0"/>
                    </a:p>
                  </a:txBody>
                  <a:tcPr/>
                </a:tc>
                <a:tc>
                  <a:txBody>
                    <a:bodyPr/>
                    <a:lstStyle/>
                    <a:p>
                      <a:r>
                        <a:rPr lang="en-US" sz="1800" b="0" i="0" kern="1200" dirty="0">
                          <a:solidFill>
                            <a:schemeClr val="tx1"/>
                          </a:solidFill>
                          <a:effectLst/>
                          <a:latin typeface="+mn-lt"/>
                          <a:ea typeface="+mn-ea"/>
                          <a:cs typeface="+mn-cs"/>
                        </a:rPr>
                        <a:t>Determines the line color</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BorderStyle</a:t>
                      </a:r>
                      <a:r>
                        <a:rPr lang="en-US" sz="1800" b="0" i="0" kern="1200" dirty="0">
                          <a:solidFill>
                            <a:schemeClr val="tx1"/>
                          </a:solidFill>
                          <a:effectLst/>
                          <a:latin typeface="+mn-lt"/>
                          <a:ea typeface="+mn-ea"/>
                          <a:cs typeface="+mn-cs"/>
                        </a:rPr>
                        <a:t> </a:t>
                      </a:r>
                      <a:endParaRPr lang="en-US" b="0" dirty="0"/>
                    </a:p>
                  </a:txBody>
                  <a:tcPr/>
                </a:tc>
                <a:tc>
                  <a:txBody>
                    <a:bodyPr/>
                    <a:lstStyle/>
                    <a:p>
                      <a:r>
                        <a:rPr lang="en-US" sz="1800" b="0" i="0" kern="1200" dirty="0">
                          <a:solidFill>
                            <a:schemeClr val="tx1"/>
                          </a:solidFill>
                          <a:effectLst/>
                          <a:latin typeface="+mn-lt"/>
                          <a:ea typeface="+mn-ea"/>
                          <a:cs typeface="+mn-cs"/>
                        </a:rPr>
                        <a:t>Determines the line shape. Lines can be transparent, solid, dashed, dotted, and combinations.</a:t>
                      </a:r>
                      <a:endParaRPr lang="en-US" dirty="0"/>
                    </a:p>
                  </a:txBody>
                  <a:tcPr/>
                </a:tc>
                <a:extLst>
                  <a:ext uri="{0D108BD9-81ED-4DB2-BD59-A6C34878D82A}">
                    <a16:rowId xmlns:a16="http://schemas.microsoft.com/office/drawing/2014/main" val="20346007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BorderWidth</a:t>
                      </a:r>
                      <a:endParaRPr lang="en-US" b="0" dirty="0"/>
                    </a:p>
                  </a:txBody>
                  <a:tcPr/>
                </a:tc>
                <a:tc>
                  <a:txBody>
                    <a:bodyPr/>
                    <a:lstStyle/>
                    <a:p>
                      <a:r>
                        <a:rPr lang="en-US" sz="1800" b="0" i="0" kern="1200">
                          <a:solidFill>
                            <a:schemeClr val="tx1"/>
                          </a:solidFill>
                          <a:effectLst/>
                          <a:latin typeface="+mn-lt"/>
                          <a:ea typeface="+mn-ea"/>
                          <a:cs typeface="+mn-cs"/>
                        </a:rPr>
                        <a:t>Determines line width.</a:t>
                      </a:r>
                      <a:endParaRPr lang="en-US"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2749791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mn-lt"/>
                          <a:ea typeface="+mn-ea"/>
                          <a:cs typeface="+mn-cs"/>
                        </a:rPr>
                        <a:t>BorderStyle</a:t>
                      </a:r>
                      <a:endParaRPr lang="en-US" b="0" dirty="0"/>
                    </a:p>
                  </a:txBody>
                  <a:tcPr/>
                </a:tc>
                <a:tc>
                  <a:txBody>
                    <a:bodyPr/>
                    <a:lstStyle/>
                    <a:p>
                      <a:r>
                        <a:rPr lang="en-US" sz="1800" b="0" i="0" kern="1200" dirty="0">
                          <a:solidFill>
                            <a:schemeClr val="tx1"/>
                          </a:solidFill>
                          <a:effectLst/>
                          <a:latin typeface="+mn-lt"/>
                          <a:ea typeface="+mn-ea"/>
                          <a:cs typeface="+mn-cs"/>
                        </a:rPr>
                        <a:t>Determines the style o the shapes outline. The border can be transparent, solid, dashed, dotted, and combinations.</a:t>
                      </a:r>
                      <a:endParaRPr lang="en-US" dirty="0"/>
                    </a:p>
                  </a:txBody>
                  <a:tcPr/>
                </a:tc>
                <a:extLst>
                  <a:ext uri="{0D108BD9-81ED-4DB2-BD59-A6C34878D82A}">
                    <a16:rowId xmlns:a16="http://schemas.microsoft.com/office/drawing/2014/main" val="1823113923"/>
                  </a:ext>
                </a:extLst>
              </a:tr>
            </a:tbl>
          </a:graphicData>
        </a:graphic>
      </p:graphicFrame>
    </p:spTree>
    <p:extLst>
      <p:ext uri="{BB962C8B-B14F-4D97-AF65-F5344CB8AC3E}">
        <p14:creationId xmlns:p14="http://schemas.microsoft.com/office/powerpoint/2010/main" val="341325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The Timer Tool</a:t>
            </a:r>
          </a:p>
        </p:txBody>
      </p:sp>
      <p:sp>
        <p:nvSpPr>
          <p:cNvPr id="3" name="Content Placeholder 2"/>
          <p:cNvSpPr>
            <a:spLocks noGrp="1"/>
          </p:cNvSpPr>
          <p:nvPr>
            <p:ph idx="1"/>
          </p:nvPr>
        </p:nvSpPr>
        <p:spPr>
          <a:xfrm>
            <a:off x="694944" y="676656"/>
            <a:ext cx="11128248" cy="5852160"/>
          </a:xfrm>
        </p:spPr>
        <p:txBody>
          <a:bodyPr>
            <a:normAutofit/>
          </a:bodyPr>
          <a:lstStyle/>
          <a:p>
            <a:r>
              <a:rPr lang="en-US" dirty="0"/>
              <a:t>You use a timer control when you want to execute code at specific intervals.</a:t>
            </a:r>
          </a:p>
          <a:p>
            <a:r>
              <a:rPr lang="en-US" dirty="0"/>
              <a:t> Many times, especially in using graphics, we want to repeat certain operations at regular intervals.</a:t>
            </a:r>
          </a:p>
          <a:p>
            <a:r>
              <a:rPr lang="en-US" dirty="0"/>
              <a:t>The timer tool allows such repetition. The timer tool does not appear on the form while the application is running.</a:t>
            </a:r>
          </a:p>
          <a:p>
            <a:r>
              <a:rPr lang="en-US" b="1" dirty="0"/>
              <a:t>Timer Tool Properties:</a:t>
            </a:r>
          </a:p>
          <a:p>
            <a:endParaRPr lang="en-US" b="1" dirty="0"/>
          </a:p>
          <a:p>
            <a:endParaRPr lang="en-US" b="1" dirty="0"/>
          </a:p>
          <a:p>
            <a:endParaRPr lang="en-US" b="1" dirty="0"/>
          </a:p>
          <a:p>
            <a:endParaRPr lang="en-US" sz="800" b="1" dirty="0"/>
          </a:p>
          <a:p>
            <a:pPr marL="45720" indent="0">
              <a:buNone/>
            </a:pPr>
            <a:endParaRPr lang="en-US" b="1"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121176251"/>
              </p:ext>
            </p:extLst>
          </p:nvPr>
        </p:nvGraphicFramePr>
        <p:xfrm>
          <a:off x="950214" y="3192598"/>
          <a:ext cx="10834116" cy="1752600"/>
        </p:xfrm>
        <a:graphic>
          <a:graphicData uri="http://schemas.openxmlformats.org/drawingml/2006/table">
            <a:tbl>
              <a:tblPr firstRow="1" bandRow="1">
                <a:tableStyleId>{5DA37D80-6434-44D0-A028-1B22A696006F}</a:tableStyleId>
              </a:tblPr>
              <a:tblGrid>
                <a:gridCol w="2444331">
                  <a:extLst>
                    <a:ext uri="{9D8B030D-6E8A-4147-A177-3AD203B41FA5}">
                      <a16:colId xmlns:a16="http://schemas.microsoft.com/office/drawing/2014/main" val="3673132500"/>
                    </a:ext>
                  </a:extLst>
                </a:gridCol>
                <a:gridCol w="8389785">
                  <a:extLst>
                    <a:ext uri="{9D8B030D-6E8A-4147-A177-3AD203B41FA5}">
                      <a16:colId xmlns:a16="http://schemas.microsoft.com/office/drawing/2014/main" val="107681085"/>
                    </a:ext>
                  </a:extLst>
                </a:gridCol>
              </a:tblGrid>
              <a:tr h="370840">
                <a:tc>
                  <a:txBody>
                    <a:bodyPr/>
                    <a:lstStyle/>
                    <a:p>
                      <a:r>
                        <a:rPr lang="en-US" dirty="0"/>
                        <a:t>Property</a:t>
                      </a:r>
                    </a:p>
                  </a:txBody>
                  <a:tcPr/>
                </a:tc>
                <a:tc>
                  <a:txBody>
                    <a:bodyPr/>
                    <a:lstStyle/>
                    <a:p>
                      <a:r>
                        <a:rPr lang="en-US" dirty="0"/>
                        <a:t>Description </a:t>
                      </a:r>
                    </a:p>
                  </a:txBody>
                  <a:tcPr/>
                </a:tc>
                <a:extLst>
                  <a:ext uri="{0D108BD9-81ED-4DB2-BD59-A6C34878D82A}">
                    <a16:rowId xmlns:a16="http://schemas.microsoft.com/office/drawing/2014/main" val="3700946035"/>
                  </a:ext>
                </a:extLst>
              </a:tr>
              <a:tr h="370840">
                <a:tc>
                  <a:txBody>
                    <a:bodyPr/>
                    <a:lstStyle/>
                    <a:p>
                      <a:r>
                        <a:rPr lang="en-US" dirty="0"/>
                        <a:t>Name</a:t>
                      </a:r>
                    </a:p>
                  </a:txBody>
                  <a:tcPr/>
                </a:tc>
                <a:tc>
                  <a:txBody>
                    <a:bodyPr/>
                    <a:lstStyle/>
                    <a:p>
                      <a:r>
                        <a:rPr lang="en-US" sz="1800" b="0" i="0" kern="1200" dirty="0">
                          <a:solidFill>
                            <a:schemeClr val="tx1"/>
                          </a:solidFill>
                          <a:effectLst/>
                          <a:latin typeface="+mn-lt"/>
                          <a:ea typeface="+mn-ea"/>
                          <a:cs typeface="+mn-cs"/>
                        </a:rPr>
                        <a:t>Name of the timer</a:t>
                      </a:r>
                      <a:r>
                        <a:rPr lang="en-US" sz="1800" b="0" i="0" kern="1200" baseline="0" dirty="0">
                          <a:solidFill>
                            <a:schemeClr val="tx1"/>
                          </a:solidFill>
                          <a:effectLst/>
                          <a:latin typeface="+mn-lt"/>
                          <a:ea typeface="+mn-ea"/>
                          <a:cs typeface="+mn-cs"/>
                        </a:rPr>
                        <a:t> </a:t>
                      </a:r>
                      <a:r>
                        <a:rPr lang="en-US" sz="1800" b="0" i="0" kern="1200" dirty="0">
                          <a:solidFill>
                            <a:schemeClr val="tx1"/>
                          </a:solidFill>
                          <a:effectLst/>
                          <a:latin typeface="+mn-lt"/>
                          <a:ea typeface="+mn-ea"/>
                          <a:cs typeface="+mn-cs"/>
                        </a:rPr>
                        <a:t>tool</a:t>
                      </a:r>
                      <a:endParaRPr lang="en-US" dirty="0"/>
                    </a:p>
                  </a:txBody>
                  <a:tcPr/>
                </a:tc>
                <a:extLst>
                  <a:ext uri="{0D108BD9-81ED-4DB2-BD59-A6C34878D82A}">
                    <a16:rowId xmlns:a16="http://schemas.microsoft.com/office/drawing/2014/main" val="348634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Enabled </a:t>
                      </a:r>
                      <a:endParaRPr lang="en-US" b="0" dirty="0"/>
                    </a:p>
                  </a:txBody>
                  <a:tcPr/>
                </a:tc>
                <a:tc>
                  <a:txBody>
                    <a:bodyPr/>
                    <a:lstStyle/>
                    <a:p>
                      <a:r>
                        <a:rPr lang="en-US" sz="1800" b="0" i="0" kern="1200" dirty="0">
                          <a:solidFill>
                            <a:schemeClr val="tx1"/>
                          </a:solidFill>
                          <a:effectLst/>
                          <a:latin typeface="+mn-lt"/>
                          <a:ea typeface="+mn-ea"/>
                          <a:cs typeface="+mn-cs"/>
                        </a:rPr>
                        <a:t>Used to turn the timer on and off. When on, it continues to operate until the Enabled property is set to False</a:t>
                      </a:r>
                      <a:endParaRPr lang="en-US" dirty="0"/>
                    </a:p>
                  </a:txBody>
                  <a:tcPr/>
                </a:tc>
                <a:extLst>
                  <a:ext uri="{0D108BD9-81ED-4DB2-BD59-A6C34878D82A}">
                    <a16:rowId xmlns:a16="http://schemas.microsoft.com/office/drawing/2014/main" val="2666201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Interval</a:t>
                      </a:r>
                      <a:endParaRPr lang="en-US" b="0" dirty="0"/>
                    </a:p>
                  </a:txBody>
                  <a:tcPr/>
                </a:tc>
                <a:tc>
                  <a:txBody>
                    <a:bodyPr/>
                    <a:lstStyle/>
                    <a:p>
                      <a:r>
                        <a:rPr lang="en-US" sz="1800" b="0" i="0" kern="1200" dirty="0">
                          <a:solidFill>
                            <a:schemeClr val="tx1"/>
                          </a:solidFill>
                          <a:effectLst/>
                          <a:latin typeface="+mn-lt"/>
                          <a:ea typeface="+mn-ea"/>
                          <a:cs typeface="+mn-cs"/>
                        </a:rPr>
                        <a:t>Number of milliseconds between each invocation of the Timer Event</a:t>
                      </a:r>
                      <a:endParaRPr lang="en-US" dirty="0"/>
                    </a:p>
                  </a:txBody>
                  <a:tcPr/>
                </a:tc>
                <a:extLst>
                  <a:ext uri="{0D108BD9-81ED-4DB2-BD59-A6C34878D82A}">
                    <a16:rowId xmlns:a16="http://schemas.microsoft.com/office/drawing/2014/main" val="2034600791"/>
                  </a:ext>
                </a:extLst>
              </a:tr>
            </a:tbl>
          </a:graphicData>
        </a:graphic>
      </p:graphicFrame>
    </p:spTree>
    <p:extLst>
      <p:ext uri="{BB962C8B-B14F-4D97-AF65-F5344CB8AC3E}">
        <p14:creationId xmlns:p14="http://schemas.microsoft.com/office/powerpoint/2010/main" val="417274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944" y="310896"/>
            <a:ext cx="11128248" cy="6217920"/>
          </a:xfrm>
        </p:spPr>
        <p:txBody>
          <a:bodyPr>
            <a:normAutofit/>
          </a:bodyPr>
          <a:lstStyle/>
          <a:p>
            <a:r>
              <a:rPr lang="en-US" b="1" dirty="0"/>
              <a:t>Combo Box Methods:</a:t>
            </a:r>
          </a:p>
          <a:p>
            <a:endParaRPr lang="en-US" b="1" dirty="0"/>
          </a:p>
          <a:p>
            <a:endParaRPr lang="en-US" b="1" dirty="0"/>
          </a:p>
          <a:p>
            <a:endParaRPr lang="en-US" b="1" dirty="0"/>
          </a:p>
          <a:p>
            <a:endParaRPr lang="en-US" b="1" dirty="0"/>
          </a:p>
          <a:p>
            <a:r>
              <a:rPr lang="en-US" b="1" dirty="0"/>
              <a:t>Combo Box Events: </a:t>
            </a:r>
          </a:p>
          <a:p>
            <a:pPr marL="45720" indent="0">
              <a:buNone/>
            </a:pPr>
            <a:endParaRPr lang="en-US" b="1" dirty="0"/>
          </a:p>
          <a:p>
            <a:pPr marL="45720" indent="0">
              <a:buNone/>
            </a:pPr>
            <a:endParaRPr lang="en-US" b="1" dirty="0"/>
          </a:p>
          <a:p>
            <a:pPr marL="45720" indent="0">
              <a:buNone/>
            </a:pPr>
            <a:r>
              <a:rPr lang="en-US" b="1" dirty="0"/>
              <a:t>	</a:t>
            </a:r>
            <a:endParaRPr lang="en-US" dirty="0"/>
          </a:p>
          <a:p>
            <a:pPr marL="45720" indent="0">
              <a:buNone/>
            </a:pPr>
            <a:endParaRPr lang="en-US" dirty="0"/>
          </a:p>
          <a:p>
            <a:pPr marL="4572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8202575"/>
              </p:ext>
            </p:extLst>
          </p:nvPr>
        </p:nvGraphicFramePr>
        <p:xfrm>
          <a:off x="1014984" y="819404"/>
          <a:ext cx="10323576" cy="1381760"/>
        </p:xfrm>
        <a:graphic>
          <a:graphicData uri="http://schemas.openxmlformats.org/drawingml/2006/table">
            <a:tbl>
              <a:tblPr firstRow="1" bandRow="1">
                <a:tableStyleId>{5DA37D80-6434-44D0-A028-1B22A696006F}</a:tableStyleId>
              </a:tblPr>
              <a:tblGrid>
                <a:gridCol w="1536192">
                  <a:extLst>
                    <a:ext uri="{9D8B030D-6E8A-4147-A177-3AD203B41FA5}">
                      <a16:colId xmlns:a16="http://schemas.microsoft.com/office/drawing/2014/main" val="3673132500"/>
                    </a:ext>
                  </a:extLst>
                </a:gridCol>
                <a:gridCol w="8787384">
                  <a:extLst>
                    <a:ext uri="{9D8B030D-6E8A-4147-A177-3AD203B41FA5}">
                      <a16:colId xmlns:a16="http://schemas.microsoft.com/office/drawing/2014/main" val="107681085"/>
                    </a:ext>
                  </a:extLst>
                </a:gridCol>
              </a:tblGrid>
              <a:tr h="370840">
                <a:tc>
                  <a:txBody>
                    <a:bodyPr/>
                    <a:lstStyle/>
                    <a:p>
                      <a:r>
                        <a:rPr lang="en-US" dirty="0"/>
                        <a:t>Method</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dirty="0"/>
                        <a:t>Click</a:t>
                      </a:r>
                    </a:p>
                  </a:txBody>
                  <a:tcPr/>
                </a:tc>
                <a:tc>
                  <a:txBody>
                    <a:bodyPr/>
                    <a:lstStyle/>
                    <a:p>
                      <a:r>
                        <a:rPr lang="en-US" sz="1800" b="0" i="0" kern="1200" dirty="0">
                          <a:solidFill>
                            <a:schemeClr val="tx1"/>
                          </a:solidFill>
                          <a:effectLst/>
                          <a:latin typeface="+mn-lt"/>
                          <a:ea typeface="+mn-ea"/>
                          <a:cs typeface="+mn-cs"/>
                        </a:rPr>
                        <a:t>Event triggered when item in  list is clicked</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DblClick</a:t>
                      </a:r>
                      <a:endParaRPr lang="en-US" dirty="0"/>
                    </a:p>
                  </a:txBody>
                  <a:tcPr/>
                </a:tc>
                <a:tc>
                  <a:txBody>
                    <a:bodyPr/>
                    <a:lstStyle/>
                    <a:p>
                      <a:r>
                        <a:rPr lang="en-US" sz="1800" b="0" i="0" kern="1200" dirty="0">
                          <a:solidFill>
                            <a:schemeClr val="tx1"/>
                          </a:solidFill>
                          <a:effectLst/>
                          <a:latin typeface="+mn-lt"/>
                          <a:ea typeface="+mn-ea"/>
                          <a:cs typeface="+mn-cs"/>
                        </a:rPr>
                        <a:t>Event triggered when item in list is double-</a:t>
                      </a:r>
                      <a:r>
                        <a:rPr lang="en-US" sz="1800" b="0" i="0" kern="1200" dirty="0" err="1">
                          <a:solidFill>
                            <a:schemeClr val="tx1"/>
                          </a:solidFill>
                          <a:effectLst/>
                          <a:latin typeface="+mn-lt"/>
                          <a:ea typeface="+mn-ea"/>
                          <a:cs typeface="+mn-cs"/>
                        </a:rPr>
                        <a:t>clicked.Primary</a:t>
                      </a:r>
                      <a:r>
                        <a:rPr lang="en-US" sz="1800" b="0" i="0" kern="1200" dirty="0">
                          <a:solidFill>
                            <a:schemeClr val="tx1"/>
                          </a:solidFill>
                          <a:effectLst/>
                          <a:latin typeface="+mn-lt"/>
                          <a:ea typeface="+mn-ea"/>
                          <a:cs typeface="+mn-cs"/>
                        </a:rPr>
                        <a:t> way used to process selection.</a:t>
                      </a:r>
                      <a:endParaRPr lang="en-US" dirty="0"/>
                    </a:p>
                  </a:txBody>
                  <a:tcPr/>
                </a:tc>
                <a:extLst>
                  <a:ext uri="{0D108BD9-81ED-4DB2-BD59-A6C34878D82A}">
                    <a16:rowId xmlns:a16="http://schemas.microsoft.com/office/drawing/2014/main" val="20729124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08009466"/>
              </p:ext>
            </p:extLst>
          </p:nvPr>
        </p:nvGraphicFramePr>
        <p:xfrm>
          <a:off x="794420" y="3419856"/>
          <a:ext cx="10323576" cy="1626616"/>
        </p:xfrm>
        <a:graphic>
          <a:graphicData uri="http://schemas.openxmlformats.org/drawingml/2006/table">
            <a:tbl>
              <a:tblPr firstRow="1" bandRow="1">
                <a:tableStyleId>{5DA37D80-6434-44D0-A028-1B22A696006F}</a:tableStyleId>
              </a:tblPr>
              <a:tblGrid>
                <a:gridCol w="1627632">
                  <a:extLst>
                    <a:ext uri="{9D8B030D-6E8A-4147-A177-3AD203B41FA5}">
                      <a16:colId xmlns:a16="http://schemas.microsoft.com/office/drawing/2014/main" val="3673132500"/>
                    </a:ext>
                  </a:extLst>
                </a:gridCol>
                <a:gridCol w="8695944">
                  <a:extLst>
                    <a:ext uri="{9D8B030D-6E8A-4147-A177-3AD203B41FA5}">
                      <a16:colId xmlns:a16="http://schemas.microsoft.com/office/drawing/2014/main" val="107681085"/>
                    </a:ext>
                  </a:extLst>
                </a:gridCol>
              </a:tblGrid>
              <a:tr h="514096">
                <a:tc>
                  <a:txBody>
                    <a:bodyPr/>
                    <a:lstStyle/>
                    <a:p>
                      <a:r>
                        <a:rPr lang="en-US" dirty="0"/>
                        <a:t>Events</a:t>
                      </a:r>
                    </a:p>
                  </a:txBody>
                  <a:tcPr/>
                </a:tc>
                <a:tc>
                  <a:txBody>
                    <a:bodyPr/>
                    <a:lstStyle/>
                    <a:p>
                      <a:r>
                        <a:rPr lang="en-US" dirty="0"/>
                        <a:t>Description</a:t>
                      </a:r>
                    </a:p>
                  </a:txBody>
                  <a:tcPr/>
                </a:tc>
                <a:extLst>
                  <a:ext uri="{0D108BD9-81ED-4DB2-BD59-A6C34878D82A}">
                    <a16:rowId xmlns:a16="http://schemas.microsoft.com/office/drawing/2014/main" val="3700946035"/>
                  </a:ext>
                </a:extLst>
              </a:tr>
              <a:tr h="370840">
                <a:tc>
                  <a:txBody>
                    <a:bodyPr/>
                    <a:lstStyle/>
                    <a:p>
                      <a:r>
                        <a:rPr lang="en-US" sz="1800" b="0" i="0" kern="1200" dirty="0" err="1">
                          <a:solidFill>
                            <a:schemeClr val="tx1"/>
                          </a:solidFill>
                          <a:effectLst/>
                          <a:latin typeface="+mn-lt"/>
                          <a:ea typeface="+mn-ea"/>
                          <a:cs typeface="+mn-cs"/>
                        </a:rPr>
                        <a:t>AddItem</a:t>
                      </a:r>
                      <a:endParaRPr lang="en-US" dirty="0"/>
                    </a:p>
                  </a:txBody>
                  <a:tcPr/>
                </a:tc>
                <a:tc>
                  <a:txBody>
                    <a:bodyPr/>
                    <a:lstStyle/>
                    <a:p>
                      <a:r>
                        <a:rPr lang="en-US" sz="1800" b="0" i="0" kern="1200" dirty="0">
                          <a:solidFill>
                            <a:schemeClr val="tx1"/>
                          </a:solidFill>
                          <a:effectLst/>
                          <a:latin typeface="+mn-lt"/>
                          <a:ea typeface="+mn-ea"/>
                          <a:cs typeface="+mn-cs"/>
                        </a:rPr>
                        <a:t>Allows you to insert item in list</a:t>
                      </a:r>
                      <a:endParaRPr lang="en-US" dirty="0"/>
                    </a:p>
                  </a:txBody>
                  <a:tcPr/>
                </a:tc>
                <a:extLst>
                  <a:ext uri="{0D108BD9-81ED-4DB2-BD59-A6C34878D82A}">
                    <a16:rowId xmlns:a16="http://schemas.microsoft.com/office/drawing/2014/main" val="348634257"/>
                  </a:ext>
                </a:extLst>
              </a:tr>
              <a:tr h="370840">
                <a:tc>
                  <a:txBody>
                    <a:bodyPr/>
                    <a:lstStyle/>
                    <a:p>
                      <a:r>
                        <a:rPr lang="en-US" sz="1800" b="0" i="0" kern="1200" dirty="0">
                          <a:solidFill>
                            <a:schemeClr val="tx1"/>
                          </a:solidFill>
                          <a:effectLst/>
                          <a:latin typeface="+mn-lt"/>
                          <a:ea typeface="+mn-ea"/>
                          <a:cs typeface="+mn-cs"/>
                        </a:rPr>
                        <a:t>Clear </a:t>
                      </a:r>
                      <a:endParaRPr lang="en-US" dirty="0"/>
                    </a:p>
                  </a:txBody>
                  <a:tcPr/>
                </a:tc>
                <a:tc>
                  <a:txBody>
                    <a:bodyPr/>
                    <a:lstStyle/>
                    <a:p>
                      <a:r>
                        <a:rPr lang="en-US" sz="1800" b="0" i="0" kern="1200" dirty="0">
                          <a:solidFill>
                            <a:schemeClr val="tx1"/>
                          </a:solidFill>
                          <a:effectLst/>
                          <a:latin typeface="+mn-lt"/>
                          <a:ea typeface="+mn-ea"/>
                          <a:cs typeface="+mn-cs"/>
                        </a:rPr>
                        <a:t>Removes all items from list box.</a:t>
                      </a:r>
                      <a:endParaRPr lang="en-US" dirty="0"/>
                    </a:p>
                  </a:txBody>
                  <a:tcPr/>
                </a:tc>
                <a:extLst>
                  <a:ext uri="{0D108BD9-81ED-4DB2-BD59-A6C34878D82A}">
                    <a16:rowId xmlns:a16="http://schemas.microsoft.com/office/drawing/2014/main" val="1205587737"/>
                  </a:ext>
                </a:extLst>
              </a:tr>
              <a:tr h="370840">
                <a:tc>
                  <a:txBody>
                    <a:bodyPr/>
                    <a:lstStyle/>
                    <a:p>
                      <a:r>
                        <a:rPr lang="en-US" sz="1800" b="0" i="0" kern="1200" dirty="0" err="1">
                          <a:solidFill>
                            <a:schemeClr val="tx1"/>
                          </a:solidFill>
                          <a:effectLst/>
                          <a:latin typeface="+mn-lt"/>
                          <a:ea typeface="+mn-ea"/>
                          <a:cs typeface="+mn-cs"/>
                        </a:rPr>
                        <a:t>RemoveItem</a:t>
                      </a:r>
                      <a:endParaRPr lang="en-US" dirty="0"/>
                    </a:p>
                  </a:txBody>
                  <a:tcPr/>
                </a:tc>
                <a:tc>
                  <a:txBody>
                    <a:bodyPr/>
                    <a:lstStyle/>
                    <a:p>
                      <a:r>
                        <a:rPr lang="en-US" sz="1800" b="0" i="0" kern="1200" dirty="0">
                          <a:solidFill>
                            <a:schemeClr val="tx1"/>
                          </a:solidFill>
                          <a:effectLst/>
                          <a:latin typeface="+mn-lt"/>
                          <a:ea typeface="+mn-ea"/>
                          <a:cs typeface="+mn-cs"/>
                        </a:rPr>
                        <a:t>Removes item from list box, as identified by index of item to remove.</a:t>
                      </a:r>
                      <a:endParaRPr lang="en-US" b="1" dirty="0"/>
                    </a:p>
                  </a:txBody>
                  <a:tcPr/>
                </a:tc>
                <a:extLst>
                  <a:ext uri="{0D108BD9-81ED-4DB2-BD59-A6C34878D82A}">
                    <a16:rowId xmlns:a16="http://schemas.microsoft.com/office/drawing/2014/main" val="2666201763"/>
                  </a:ext>
                </a:extLst>
              </a:tr>
            </a:tbl>
          </a:graphicData>
        </a:graphic>
      </p:graphicFrame>
    </p:spTree>
    <p:extLst>
      <p:ext uri="{BB962C8B-B14F-4D97-AF65-F5344CB8AC3E}">
        <p14:creationId xmlns:p14="http://schemas.microsoft.com/office/powerpoint/2010/main" val="51193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408" y="64008"/>
            <a:ext cx="10015728" cy="612648"/>
          </a:xfrm>
        </p:spPr>
        <p:txBody>
          <a:bodyPr>
            <a:normAutofit/>
          </a:bodyPr>
          <a:lstStyle/>
          <a:p>
            <a:r>
              <a:rPr lang="en-US" dirty="0"/>
              <a:t>Naming Conventions</a:t>
            </a:r>
          </a:p>
        </p:txBody>
      </p:sp>
      <p:sp>
        <p:nvSpPr>
          <p:cNvPr id="3" name="Content Placeholder 2"/>
          <p:cNvSpPr>
            <a:spLocks noGrp="1"/>
          </p:cNvSpPr>
          <p:nvPr>
            <p:ph idx="1"/>
          </p:nvPr>
        </p:nvSpPr>
        <p:spPr>
          <a:xfrm>
            <a:off x="512064" y="740664"/>
            <a:ext cx="11201400" cy="4974336"/>
          </a:xfrm>
        </p:spPr>
        <p:txBody>
          <a:bodyPr/>
          <a:lstStyle/>
          <a:p>
            <a:pPr marL="45720" indent="0">
              <a:buNone/>
            </a:pPr>
            <a:r>
              <a:rPr lang="en-US" dirty="0"/>
              <a:t>Following rules are used to name a variable, constant, procedures and arguments in VB</a:t>
            </a:r>
          </a:p>
          <a:p>
            <a:r>
              <a:rPr lang="en-US" dirty="0"/>
              <a:t> The name must being with a letter or the alphabet.</a:t>
            </a:r>
          </a:p>
          <a:p>
            <a:r>
              <a:rPr lang="en-US" dirty="0"/>
              <a:t>  The name must consist only of letters, digits, and the underscore character. (No punctuation marks are allowed.) </a:t>
            </a:r>
          </a:p>
          <a:p>
            <a:r>
              <a:rPr lang="en-US" dirty="0"/>
              <a:t>It should not contain any blank space.</a:t>
            </a:r>
          </a:p>
          <a:p>
            <a:r>
              <a:rPr lang="en-US" dirty="0"/>
              <a:t>The name can be as long as 255 characters but in practice it must not be more than 40 characters long.</a:t>
            </a:r>
          </a:p>
          <a:p>
            <a:r>
              <a:rPr lang="en-US" dirty="0"/>
              <a:t>Keyword can not be used as variable name.</a:t>
            </a:r>
          </a:p>
          <a:p>
            <a:r>
              <a:rPr lang="en-US" dirty="0"/>
              <a:t>While naming a control use the first three characters as a prefix.</a:t>
            </a:r>
          </a:p>
          <a:p>
            <a:r>
              <a:rPr lang="en-US" dirty="0"/>
              <a:t> </a:t>
            </a:r>
            <a:r>
              <a:rPr lang="en-US" altLang="en-US" dirty="0">
                <a:solidFill>
                  <a:srgbClr val="171717"/>
                </a:solidFill>
                <a:latin typeface="Segoe UI" panose="020B0502040204020203" pitchFamily="34" charset="0"/>
                <a:cs typeface="Segoe UI" panose="020B0502040204020203" pitchFamily="34" charset="0"/>
              </a:rPr>
              <a:t>Begin each separate word in a name with a capital letter, as in </a:t>
            </a:r>
            <a:r>
              <a:rPr lang="en-US" altLang="en-US" dirty="0" err="1">
                <a:solidFill>
                  <a:srgbClr val="171717"/>
                </a:solidFill>
                <a:latin typeface="Segoe UI" panose="020B0502040204020203" pitchFamily="34" charset="0"/>
                <a:cs typeface="Segoe UI" panose="020B0502040204020203" pitchFamily="34" charset="0"/>
              </a:rPr>
              <a:t>FirstName</a:t>
            </a:r>
            <a:r>
              <a:rPr lang="en-US" altLang="en-US" dirty="0">
                <a:solidFill>
                  <a:srgbClr val="171717"/>
                </a:solidFill>
                <a:latin typeface="Segoe UI" panose="020B0502040204020203" pitchFamily="34" charset="0"/>
                <a:cs typeface="Segoe UI" panose="020B0502040204020203" pitchFamily="34" charset="0"/>
              </a:rPr>
              <a:t>, </a:t>
            </a:r>
            <a:r>
              <a:rPr lang="en-US" altLang="en-US" dirty="0" err="1">
                <a:solidFill>
                  <a:srgbClr val="171717"/>
                </a:solidFill>
                <a:latin typeface="Segoe UI" panose="020B0502040204020203" pitchFamily="34" charset="0"/>
                <a:cs typeface="Segoe UI" panose="020B0502040204020203" pitchFamily="34" charset="0"/>
              </a:rPr>
              <a:t>LastName</a:t>
            </a:r>
            <a:r>
              <a:rPr lang="en-US" altLang="en-US" dirty="0">
                <a:solidFill>
                  <a:srgbClr val="171717"/>
                </a:solidFill>
                <a:latin typeface="Segoe UI" panose="020B0502040204020203" pitchFamily="34" charset="0"/>
                <a:cs typeface="Segoe UI" panose="020B0502040204020203" pitchFamily="34" charset="0"/>
              </a:rPr>
              <a:t> , </a:t>
            </a:r>
            <a:r>
              <a:rPr lang="en-US" altLang="en-US" dirty="0" err="1">
                <a:solidFill>
                  <a:srgbClr val="171717"/>
                </a:solidFill>
                <a:latin typeface="Segoe UI" panose="020B0502040204020203" pitchFamily="34" charset="0"/>
                <a:cs typeface="Segoe UI" panose="020B0502040204020203" pitchFamily="34" charset="0"/>
              </a:rPr>
              <a:t>TotalMarks</a:t>
            </a:r>
            <a:r>
              <a:rPr lang="en-US" altLang="en-US" dirty="0">
                <a:solidFill>
                  <a:srgbClr val="171717"/>
                </a:solidFill>
                <a:latin typeface="Segoe UI" panose="020B0502040204020203" pitchFamily="34" charset="0"/>
                <a:cs typeface="Segoe UI" panose="020B0502040204020203" pitchFamily="34" charset="0"/>
              </a:rPr>
              <a:t> etc.</a:t>
            </a:r>
            <a:r>
              <a:rPr lang="en-US" altLang="en-US" sz="1100" dirty="0">
                <a:solidFill>
                  <a:schemeClr val="tx1"/>
                </a:solidFill>
              </a:rPr>
              <a:t> </a:t>
            </a:r>
            <a:endParaRPr lang="en-US" altLang="en-US" sz="3200" dirty="0">
              <a:solidFill>
                <a:schemeClr val="tx1"/>
              </a:solidFill>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28223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265176"/>
            <a:ext cx="10311383" cy="429768"/>
          </a:xfrm>
        </p:spPr>
        <p:txBody>
          <a:bodyPr>
            <a:normAutofit fontScale="90000"/>
          </a:bodyPr>
          <a:lstStyle/>
          <a:p>
            <a:r>
              <a:rPr lang="en-US" dirty="0"/>
              <a:t>Object Naming Conventions on VB</a:t>
            </a:r>
          </a:p>
        </p:txBody>
      </p:sp>
      <p:sp>
        <p:nvSpPr>
          <p:cNvPr id="3" name="Content Placeholder 2"/>
          <p:cNvSpPr>
            <a:spLocks noGrp="1"/>
          </p:cNvSpPr>
          <p:nvPr>
            <p:ph idx="1"/>
          </p:nvPr>
        </p:nvSpPr>
        <p:spPr>
          <a:xfrm>
            <a:off x="438912" y="841248"/>
            <a:ext cx="10411968" cy="4873752"/>
          </a:xfrm>
        </p:spPr>
        <p:txBody>
          <a:bodyPr>
            <a:normAutofit/>
          </a:bodyPr>
          <a:lstStyle/>
          <a:p>
            <a:pPr marL="45720" indent="0">
              <a:buNone/>
            </a:pPr>
            <a:endParaRPr lang="en-US" dirty="0"/>
          </a:p>
          <a:p>
            <a:pPr marL="4572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5848058"/>
              </p:ext>
            </p:extLst>
          </p:nvPr>
        </p:nvGraphicFramePr>
        <p:xfrm>
          <a:off x="1099312" y="841248"/>
          <a:ext cx="8127999" cy="5562600"/>
        </p:xfrm>
        <a:graphic>
          <a:graphicData uri="http://schemas.openxmlformats.org/drawingml/2006/table">
            <a:tbl>
              <a:tblPr firstRow="1" bandRow="1">
                <a:tableStyleId>{5DA37D80-6434-44D0-A028-1B22A696006F}</a:tableStyleId>
              </a:tblPr>
              <a:tblGrid>
                <a:gridCol w="2709333">
                  <a:extLst>
                    <a:ext uri="{9D8B030D-6E8A-4147-A177-3AD203B41FA5}">
                      <a16:colId xmlns:a16="http://schemas.microsoft.com/office/drawing/2014/main" val="1111220411"/>
                    </a:ext>
                  </a:extLst>
                </a:gridCol>
                <a:gridCol w="2709333">
                  <a:extLst>
                    <a:ext uri="{9D8B030D-6E8A-4147-A177-3AD203B41FA5}">
                      <a16:colId xmlns:a16="http://schemas.microsoft.com/office/drawing/2014/main" val="2607060416"/>
                    </a:ext>
                  </a:extLst>
                </a:gridCol>
                <a:gridCol w="2709333">
                  <a:extLst>
                    <a:ext uri="{9D8B030D-6E8A-4147-A177-3AD203B41FA5}">
                      <a16:colId xmlns:a16="http://schemas.microsoft.com/office/drawing/2014/main" val="2096961397"/>
                    </a:ext>
                  </a:extLst>
                </a:gridCol>
              </a:tblGrid>
              <a:tr h="370840">
                <a:tc>
                  <a:txBody>
                    <a:bodyPr/>
                    <a:lstStyle/>
                    <a:p>
                      <a:r>
                        <a:rPr lang="en-US" dirty="0"/>
                        <a:t>Object</a:t>
                      </a:r>
                    </a:p>
                  </a:txBody>
                  <a:tcPr/>
                </a:tc>
                <a:tc>
                  <a:txBody>
                    <a:bodyPr/>
                    <a:lstStyle/>
                    <a:p>
                      <a:r>
                        <a:rPr lang="en-US" dirty="0"/>
                        <a:t>Prefix</a:t>
                      </a:r>
                    </a:p>
                  </a:txBody>
                  <a:tcPr/>
                </a:tc>
                <a:tc>
                  <a:txBody>
                    <a:bodyPr/>
                    <a:lstStyle/>
                    <a:p>
                      <a:r>
                        <a:rPr lang="en-US" dirty="0"/>
                        <a:t>Example</a:t>
                      </a:r>
                    </a:p>
                  </a:txBody>
                  <a:tcPr/>
                </a:tc>
                <a:extLst>
                  <a:ext uri="{0D108BD9-81ED-4DB2-BD59-A6C34878D82A}">
                    <a16:rowId xmlns:a16="http://schemas.microsoft.com/office/drawing/2014/main" val="2455585742"/>
                  </a:ext>
                </a:extLst>
              </a:tr>
              <a:tr h="370840">
                <a:tc>
                  <a:txBody>
                    <a:bodyPr/>
                    <a:lstStyle/>
                    <a:p>
                      <a:r>
                        <a:rPr lang="en-US" dirty="0"/>
                        <a:t>Form</a:t>
                      </a:r>
                    </a:p>
                  </a:txBody>
                  <a:tcPr/>
                </a:tc>
                <a:tc>
                  <a:txBody>
                    <a:bodyPr/>
                    <a:lstStyle/>
                    <a:p>
                      <a:r>
                        <a:rPr lang="en-US" dirty="0" err="1"/>
                        <a:t>frm</a:t>
                      </a:r>
                      <a:endParaRPr lang="en-US" dirty="0"/>
                    </a:p>
                  </a:txBody>
                  <a:tcPr/>
                </a:tc>
                <a:tc>
                  <a:txBody>
                    <a:bodyPr/>
                    <a:lstStyle/>
                    <a:p>
                      <a:r>
                        <a:rPr lang="en-US" dirty="0" err="1"/>
                        <a:t>frmMain</a:t>
                      </a:r>
                      <a:endParaRPr lang="en-US" dirty="0"/>
                    </a:p>
                  </a:txBody>
                  <a:tcPr/>
                </a:tc>
                <a:extLst>
                  <a:ext uri="{0D108BD9-81ED-4DB2-BD59-A6C34878D82A}">
                    <a16:rowId xmlns:a16="http://schemas.microsoft.com/office/drawing/2014/main" val="109809132"/>
                  </a:ext>
                </a:extLst>
              </a:tr>
              <a:tr h="370840">
                <a:tc>
                  <a:txBody>
                    <a:bodyPr/>
                    <a:lstStyle/>
                    <a:p>
                      <a:r>
                        <a:rPr lang="en-US" dirty="0" err="1"/>
                        <a:t>Lablel</a:t>
                      </a:r>
                      <a:endParaRPr lang="en-US" dirty="0"/>
                    </a:p>
                  </a:txBody>
                  <a:tcPr/>
                </a:tc>
                <a:tc>
                  <a:txBody>
                    <a:bodyPr/>
                    <a:lstStyle/>
                    <a:p>
                      <a:r>
                        <a:rPr lang="en-US" dirty="0" err="1"/>
                        <a:t>lbl</a:t>
                      </a:r>
                      <a:endParaRPr lang="en-US" dirty="0"/>
                    </a:p>
                  </a:txBody>
                  <a:tcPr/>
                </a:tc>
                <a:tc>
                  <a:txBody>
                    <a:bodyPr/>
                    <a:lstStyle/>
                    <a:p>
                      <a:r>
                        <a:rPr lang="en-US" dirty="0" err="1"/>
                        <a:t>lblName</a:t>
                      </a:r>
                      <a:endParaRPr lang="en-US" dirty="0"/>
                    </a:p>
                  </a:txBody>
                  <a:tcPr/>
                </a:tc>
                <a:extLst>
                  <a:ext uri="{0D108BD9-81ED-4DB2-BD59-A6C34878D82A}">
                    <a16:rowId xmlns:a16="http://schemas.microsoft.com/office/drawing/2014/main" val="2449684988"/>
                  </a:ext>
                </a:extLst>
              </a:tr>
              <a:tr h="370840">
                <a:tc>
                  <a:txBody>
                    <a:bodyPr/>
                    <a:lstStyle/>
                    <a:p>
                      <a:r>
                        <a:rPr lang="en-US" dirty="0"/>
                        <a:t>Text Box</a:t>
                      </a:r>
                    </a:p>
                  </a:txBody>
                  <a:tcPr/>
                </a:tc>
                <a:tc>
                  <a:txBody>
                    <a:bodyPr/>
                    <a:lstStyle/>
                    <a:p>
                      <a:r>
                        <a:rPr lang="en-US" dirty="0"/>
                        <a:t>txt</a:t>
                      </a:r>
                    </a:p>
                  </a:txBody>
                  <a:tcPr/>
                </a:tc>
                <a:tc>
                  <a:txBody>
                    <a:bodyPr/>
                    <a:lstStyle/>
                    <a:p>
                      <a:r>
                        <a:rPr lang="en-US" dirty="0" err="1"/>
                        <a:t>txtName</a:t>
                      </a:r>
                      <a:endParaRPr lang="en-US" dirty="0"/>
                    </a:p>
                  </a:txBody>
                  <a:tcPr/>
                </a:tc>
                <a:extLst>
                  <a:ext uri="{0D108BD9-81ED-4DB2-BD59-A6C34878D82A}">
                    <a16:rowId xmlns:a16="http://schemas.microsoft.com/office/drawing/2014/main" val="1958742462"/>
                  </a:ext>
                </a:extLst>
              </a:tr>
              <a:tr h="370840">
                <a:tc>
                  <a:txBody>
                    <a:bodyPr/>
                    <a:lstStyle/>
                    <a:p>
                      <a:r>
                        <a:rPr lang="en-US" dirty="0"/>
                        <a:t>Command</a:t>
                      </a:r>
                      <a:r>
                        <a:rPr lang="en-US" baseline="0" dirty="0"/>
                        <a:t> Button</a:t>
                      </a:r>
                      <a:endParaRPr lang="en-US" dirty="0"/>
                    </a:p>
                  </a:txBody>
                  <a:tcPr/>
                </a:tc>
                <a:tc>
                  <a:txBody>
                    <a:bodyPr/>
                    <a:lstStyle/>
                    <a:p>
                      <a:r>
                        <a:rPr lang="en-US" dirty="0" err="1"/>
                        <a:t>cmd</a:t>
                      </a:r>
                      <a:endParaRPr lang="en-US" dirty="0"/>
                    </a:p>
                  </a:txBody>
                  <a:tcPr/>
                </a:tc>
                <a:tc>
                  <a:txBody>
                    <a:bodyPr/>
                    <a:lstStyle/>
                    <a:p>
                      <a:r>
                        <a:rPr lang="en-US" dirty="0" err="1"/>
                        <a:t>cmdSave</a:t>
                      </a:r>
                      <a:endParaRPr lang="en-US" dirty="0"/>
                    </a:p>
                  </a:txBody>
                  <a:tcPr/>
                </a:tc>
                <a:extLst>
                  <a:ext uri="{0D108BD9-81ED-4DB2-BD59-A6C34878D82A}">
                    <a16:rowId xmlns:a16="http://schemas.microsoft.com/office/drawing/2014/main" val="79702903"/>
                  </a:ext>
                </a:extLst>
              </a:tr>
              <a:tr h="370840">
                <a:tc>
                  <a:txBody>
                    <a:bodyPr/>
                    <a:lstStyle/>
                    <a:p>
                      <a:r>
                        <a:rPr lang="en-US" dirty="0"/>
                        <a:t>Check Box</a:t>
                      </a:r>
                    </a:p>
                  </a:txBody>
                  <a:tcPr/>
                </a:tc>
                <a:tc>
                  <a:txBody>
                    <a:bodyPr/>
                    <a:lstStyle/>
                    <a:p>
                      <a:r>
                        <a:rPr lang="en-US" dirty="0" err="1"/>
                        <a:t>chk</a:t>
                      </a:r>
                      <a:endParaRPr lang="en-US" dirty="0"/>
                    </a:p>
                  </a:txBody>
                  <a:tcPr/>
                </a:tc>
                <a:tc>
                  <a:txBody>
                    <a:bodyPr/>
                    <a:lstStyle/>
                    <a:p>
                      <a:r>
                        <a:rPr lang="en-US" dirty="0" err="1"/>
                        <a:t>chkLanguage</a:t>
                      </a:r>
                      <a:endParaRPr lang="en-US" dirty="0"/>
                    </a:p>
                  </a:txBody>
                  <a:tcPr/>
                </a:tc>
                <a:extLst>
                  <a:ext uri="{0D108BD9-81ED-4DB2-BD59-A6C34878D82A}">
                    <a16:rowId xmlns:a16="http://schemas.microsoft.com/office/drawing/2014/main" val="1847121261"/>
                  </a:ext>
                </a:extLst>
              </a:tr>
              <a:tr h="370840">
                <a:tc>
                  <a:txBody>
                    <a:bodyPr/>
                    <a:lstStyle/>
                    <a:p>
                      <a:r>
                        <a:rPr lang="en-US" dirty="0"/>
                        <a:t>Option Button</a:t>
                      </a:r>
                    </a:p>
                  </a:txBody>
                  <a:tcPr/>
                </a:tc>
                <a:tc>
                  <a:txBody>
                    <a:bodyPr/>
                    <a:lstStyle/>
                    <a:p>
                      <a:r>
                        <a:rPr lang="en-US" dirty="0"/>
                        <a:t>opt</a:t>
                      </a:r>
                    </a:p>
                  </a:txBody>
                  <a:tcPr/>
                </a:tc>
                <a:tc>
                  <a:txBody>
                    <a:bodyPr/>
                    <a:lstStyle/>
                    <a:p>
                      <a:r>
                        <a:rPr lang="en-US" dirty="0" err="1"/>
                        <a:t>optMale</a:t>
                      </a:r>
                      <a:endParaRPr lang="en-US" dirty="0"/>
                    </a:p>
                  </a:txBody>
                  <a:tcPr/>
                </a:tc>
                <a:extLst>
                  <a:ext uri="{0D108BD9-81ED-4DB2-BD59-A6C34878D82A}">
                    <a16:rowId xmlns:a16="http://schemas.microsoft.com/office/drawing/2014/main" val="2590153995"/>
                  </a:ext>
                </a:extLst>
              </a:tr>
              <a:tr h="370840">
                <a:tc>
                  <a:txBody>
                    <a:bodyPr/>
                    <a:lstStyle/>
                    <a:p>
                      <a:r>
                        <a:rPr lang="en-US" dirty="0"/>
                        <a:t>Combo Box</a:t>
                      </a:r>
                    </a:p>
                  </a:txBody>
                  <a:tcPr/>
                </a:tc>
                <a:tc>
                  <a:txBody>
                    <a:bodyPr/>
                    <a:lstStyle/>
                    <a:p>
                      <a:r>
                        <a:rPr lang="en-US" dirty="0" err="1"/>
                        <a:t>cbo</a:t>
                      </a:r>
                      <a:endParaRPr lang="en-US" dirty="0"/>
                    </a:p>
                  </a:txBody>
                  <a:tcPr/>
                </a:tc>
                <a:tc>
                  <a:txBody>
                    <a:bodyPr/>
                    <a:lstStyle/>
                    <a:p>
                      <a:r>
                        <a:rPr lang="en-US" dirty="0" err="1"/>
                        <a:t>cboCounty</a:t>
                      </a:r>
                      <a:endParaRPr lang="en-US" dirty="0"/>
                    </a:p>
                  </a:txBody>
                  <a:tcPr/>
                </a:tc>
                <a:extLst>
                  <a:ext uri="{0D108BD9-81ED-4DB2-BD59-A6C34878D82A}">
                    <a16:rowId xmlns:a16="http://schemas.microsoft.com/office/drawing/2014/main" val="2193986589"/>
                  </a:ext>
                </a:extLst>
              </a:tr>
              <a:tr h="370840">
                <a:tc>
                  <a:txBody>
                    <a:bodyPr/>
                    <a:lstStyle/>
                    <a:p>
                      <a:r>
                        <a:rPr lang="en-US" dirty="0"/>
                        <a:t>List Box</a:t>
                      </a:r>
                    </a:p>
                  </a:txBody>
                  <a:tcPr/>
                </a:tc>
                <a:tc>
                  <a:txBody>
                    <a:bodyPr/>
                    <a:lstStyle/>
                    <a:p>
                      <a:r>
                        <a:rPr lang="en-US" dirty="0" err="1"/>
                        <a:t>lst</a:t>
                      </a:r>
                      <a:endParaRPr lang="en-US" dirty="0"/>
                    </a:p>
                  </a:txBody>
                  <a:tcPr/>
                </a:tc>
                <a:tc>
                  <a:txBody>
                    <a:bodyPr/>
                    <a:lstStyle/>
                    <a:p>
                      <a:r>
                        <a:rPr lang="en-US" dirty="0" err="1"/>
                        <a:t>lstHobbies</a:t>
                      </a:r>
                      <a:endParaRPr lang="en-US" dirty="0"/>
                    </a:p>
                  </a:txBody>
                  <a:tcPr/>
                </a:tc>
                <a:extLst>
                  <a:ext uri="{0D108BD9-81ED-4DB2-BD59-A6C34878D82A}">
                    <a16:rowId xmlns:a16="http://schemas.microsoft.com/office/drawing/2014/main" val="1239197240"/>
                  </a:ext>
                </a:extLst>
              </a:tr>
              <a:tr h="370840">
                <a:tc>
                  <a:txBody>
                    <a:bodyPr/>
                    <a:lstStyle/>
                    <a:p>
                      <a:r>
                        <a:rPr lang="en-US" dirty="0"/>
                        <a:t>Image</a:t>
                      </a:r>
                    </a:p>
                  </a:txBody>
                  <a:tcPr/>
                </a:tc>
                <a:tc>
                  <a:txBody>
                    <a:bodyPr/>
                    <a:lstStyle/>
                    <a:p>
                      <a:r>
                        <a:rPr lang="en-US" dirty="0" err="1"/>
                        <a:t>img</a:t>
                      </a:r>
                      <a:endParaRPr lang="en-US" dirty="0"/>
                    </a:p>
                  </a:txBody>
                  <a:tcPr/>
                </a:tc>
                <a:tc>
                  <a:txBody>
                    <a:bodyPr/>
                    <a:lstStyle/>
                    <a:p>
                      <a:r>
                        <a:rPr lang="en-US" dirty="0" err="1"/>
                        <a:t>imgIcon</a:t>
                      </a:r>
                      <a:endParaRPr lang="en-US" dirty="0"/>
                    </a:p>
                  </a:txBody>
                  <a:tcPr/>
                </a:tc>
                <a:extLst>
                  <a:ext uri="{0D108BD9-81ED-4DB2-BD59-A6C34878D82A}">
                    <a16:rowId xmlns:a16="http://schemas.microsoft.com/office/drawing/2014/main" val="1579281495"/>
                  </a:ext>
                </a:extLst>
              </a:tr>
              <a:tr h="370840">
                <a:tc>
                  <a:txBody>
                    <a:bodyPr/>
                    <a:lstStyle/>
                    <a:p>
                      <a:r>
                        <a:rPr lang="en-US" dirty="0"/>
                        <a:t>Picture Box</a:t>
                      </a:r>
                    </a:p>
                  </a:txBody>
                  <a:tcPr/>
                </a:tc>
                <a:tc>
                  <a:txBody>
                    <a:bodyPr/>
                    <a:lstStyle/>
                    <a:p>
                      <a:r>
                        <a:rPr lang="en-US" dirty="0"/>
                        <a:t>pic</a:t>
                      </a:r>
                    </a:p>
                  </a:txBody>
                  <a:tcPr/>
                </a:tc>
                <a:tc>
                  <a:txBody>
                    <a:bodyPr/>
                    <a:lstStyle/>
                    <a:p>
                      <a:r>
                        <a:rPr lang="en-US" dirty="0" err="1"/>
                        <a:t>picStudent</a:t>
                      </a:r>
                      <a:endParaRPr lang="en-US" dirty="0"/>
                    </a:p>
                  </a:txBody>
                  <a:tcPr/>
                </a:tc>
                <a:extLst>
                  <a:ext uri="{0D108BD9-81ED-4DB2-BD59-A6C34878D82A}">
                    <a16:rowId xmlns:a16="http://schemas.microsoft.com/office/drawing/2014/main" val="220306255"/>
                  </a:ext>
                </a:extLst>
              </a:tr>
              <a:tr h="370840">
                <a:tc>
                  <a:txBody>
                    <a:bodyPr/>
                    <a:lstStyle/>
                    <a:p>
                      <a:r>
                        <a:rPr lang="en-US" dirty="0"/>
                        <a:t>Frame</a:t>
                      </a:r>
                    </a:p>
                  </a:txBody>
                  <a:tcPr/>
                </a:tc>
                <a:tc>
                  <a:txBody>
                    <a:bodyPr/>
                    <a:lstStyle/>
                    <a:p>
                      <a:r>
                        <a:rPr lang="en-US" dirty="0" err="1"/>
                        <a:t>fra</a:t>
                      </a:r>
                      <a:endParaRPr lang="en-US" dirty="0"/>
                    </a:p>
                  </a:txBody>
                  <a:tcPr/>
                </a:tc>
                <a:tc>
                  <a:txBody>
                    <a:bodyPr/>
                    <a:lstStyle/>
                    <a:p>
                      <a:r>
                        <a:rPr lang="en-US" dirty="0" err="1"/>
                        <a:t>fraGender</a:t>
                      </a:r>
                      <a:endParaRPr lang="en-US" dirty="0"/>
                    </a:p>
                  </a:txBody>
                  <a:tcPr/>
                </a:tc>
                <a:extLst>
                  <a:ext uri="{0D108BD9-81ED-4DB2-BD59-A6C34878D82A}">
                    <a16:rowId xmlns:a16="http://schemas.microsoft.com/office/drawing/2014/main" val="287593436"/>
                  </a:ext>
                </a:extLst>
              </a:tr>
              <a:tr h="370840">
                <a:tc>
                  <a:txBody>
                    <a:bodyPr/>
                    <a:lstStyle/>
                    <a:p>
                      <a:r>
                        <a:rPr lang="en-US" dirty="0"/>
                        <a:t>Line</a:t>
                      </a:r>
                    </a:p>
                  </a:txBody>
                  <a:tcPr/>
                </a:tc>
                <a:tc>
                  <a:txBody>
                    <a:bodyPr/>
                    <a:lstStyle/>
                    <a:p>
                      <a:r>
                        <a:rPr lang="en-US" dirty="0" err="1"/>
                        <a:t>lin</a:t>
                      </a:r>
                      <a:endParaRPr lang="en-US" dirty="0"/>
                    </a:p>
                  </a:txBody>
                  <a:tcPr/>
                </a:tc>
                <a:tc>
                  <a:txBody>
                    <a:bodyPr/>
                    <a:lstStyle/>
                    <a:p>
                      <a:r>
                        <a:rPr lang="en-US" dirty="0" err="1"/>
                        <a:t>linVertical</a:t>
                      </a:r>
                      <a:endParaRPr lang="en-US" dirty="0"/>
                    </a:p>
                  </a:txBody>
                  <a:tcPr/>
                </a:tc>
                <a:extLst>
                  <a:ext uri="{0D108BD9-81ED-4DB2-BD59-A6C34878D82A}">
                    <a16:rowId xmlns:a16="http://schemas.microsoft.com/office/drawing/2014/main" val="2336804782"/>
                  </a:ext>
                </a:extLst>
              </a:tr>
              <a:tr h="370840">
                <a:tc>
                  <a:txBody>
                    <a:bodyPr/>
                    <a:lstStyle/>
                    <a:p>
                      <a:r>
                        <a:rPr lang="en-US" dirty="0"/>
                        <a:t>Shape</a:t>
                      </a:r>
                    </a:p>
                  </a:txBody>
                  <a:tcPr/>
                </a:tc>
                <a:tc>
                  <a:txBody>
                    <a:bodyPr/>
                    <a:lstStyle/>
                    <a:p>
                      <a:r>
                        <a:rPr lang="en-US" dirty="0" err="1"/>
                        <a:t>shp</a:t>
                      </a:r>
                      <a:endParaRPr lang="en-US" dirty="0"/>
                    </a:p>
                  </a:txBody>
                  <a:tcPr/>
                </a:tc>
                <a:tc>
                  <a:txBody>
                    <a:bodyPr/>
                    <a:lstStyle/>
                    <a:p>
                      <a:r>
                        <a:rPr lang="en-US" dirty="0" err="1"/>
                        <a:t>shpCircle</a:t>
                      </a:r>
                      <a:endParaRPr lang="en-US" dirty="0"/>
                    </a:p>
                  </a:txBody>
                  <a:tcPr/>
                </a:tc>
                <a:extLst>
                  <a:ext uri="{0D108BD9-81ED-4DB2-BD59-A6C34878D82A}">
                    <a16:rowId xmlns:a16="http://schemas.microsoft.com/office/drawing/2014/main" val="372501213"/>
                  </a:ext>
                </a:extLst>
              </a:tr>
              <a:tr h="370840">
                <a:tc>
                  <a:txBody>
                    <a:bodyPr/>
                    <a:lstStyle/>
                    <a:p>
                      <a:r>
                        <a:rPr lang="en-US" dirty="0"/>
                        <a:t>Menu</a:t>
                      </a:r>
                    </a:p>
                  </a:txBody>
                  <a:tcPr/>
                </a:tc>
                <a:tc>
                  <a:txBody>
                    <a:bodyPr/>
                    <a:lstStyle/>
                    <a:p>
                      <a:r>
                        <a:rPr lang="en-US" dirty="0" err="1"/>
                        <a:t>mnu</a:t>
                      </a:r>
                      <a:endParaRPr lang="en-US" dirty="0"/>
                    </a:p>
                  </a:txBody>
                  <a:tcPr/>
                </a:tc>
                <a:tc>
                  <a:txBody>
                    <a:bodyPr/>
                    <a:lstStyle/>
                    <a:p>
                      <a:r>
                        <a:rPr lang="en-US" dirty="0" err="1"/>
                        <a:t>mnuFile</a:t>
                      </a:r>
                      <a:endParaRPr lang="en-US" dirty="0"/>
                    </a:p>
                  </a:txBody>
                  <a:tcPr/>
                </a:tc>
                <a:extLst>
                  <a:ext uri="{0D108BD9-81ED-4DB2-BD59-A6C34878D82A}">
                    <a16:rowId xmlns:a16="http://schemas.microsoft.com/office/drawing/2014/main" val="2054209344"/>
                  </a:ext>
                </a:extLst>
              </a:tr>
            </a:tbl>
          </a:graphicData>
        </a:graphic>
      </p:graphicFrame>
    </p:spTree>
    <p:extLst>
      <p:ext uri="{BB962C8B-B14F-4D97-AF65-F5344CB8AC3E}">
        <p14:creationId xmlns:p14="http://schemas.microsoft.com/office/powerpoint/2010/main" val="74283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265176"/>
            <a:ext cx="10311383" cy="429768"/>
          </a:xfrm>
        </p:spPr>
        <p:txBody>
          <a:bodyPr>
            <a:normAutofit fontScale="90000"/>
          </a:bodyPr>
          <a:lstStyle/>
          <a:p>
            <a:r>
              <a:rPr lang="en-US" dirty="0"/>
              <a:t>Modes in VB</a:t>
            </a:r>
          </a:p>
        </p:txBody>
      </p:sp>
      <p:sp>
        <p:nvSpPr>
          <p:cNvPr id="3" name="Content Placeholder 2"/>
          <p:cNvSpPr>
            <a:spLocks noGrp="1"/>
          </p:cNvSpPr>
          <p:nvPr>
            <p:ph idx="1"/>
          </p:nvPr>
        </p:nvSpPr>
        <p:spPr>
          <a:xfrm>
            <a:off x="438912" y="841248"/>
            <a:ext cx="11192256" cy="5605272"/>
          </a:xfrm>
        </p:spPr>
        <p:txBody>
          <a:bodyPr>
            <a:normAutofit/>
          </a:bodyPr>
          <a:lstStyle/>
          <a:p>
            <a:pPr marL="45720" indent="0">
              <a:buNone/>
            </a:pPr>
            <a:r>
              <a:rPr lang="en-US" dirty="0"/>
              <a:t>Visual Basic has three modes</a:t>
            </a:r>
          </a:p>
          <a:p>
            <a:r>
              <a:rPr lang="en-US" b="1" dirty="0"/>
              <a:t>Design Time :- </a:t>
            </a:r>
          </a:p>
          <a:p>
            <a:pPr marL="45720" indent="0" algn="just">
              <a:buNone/>
            </a:pPr>
            <a:r>
              <a:rPr lang="en-US" dirty="0"/>
              <a:t>The IDE is in design mode when we are writing code or designing a form. The error occurs in the IDE and before compiling the program are called Design Time Errors. Syntax Errors are detected at this stage.</a:t>
            </a:r>
            <a:endParaRPr lang="en-US" b="1" dirty="0"/>
          </a:p>
          <a:p>
            <a:r>
              <a:rPr lang="en-US" b="1" dirty="0"/>
              <a:t>Run Time :-</a:t>
            </a:r>
          </a:p>
          <a:p>
            <a:pPr marL="45720" indent="0" algn="just">
              <a:buNone/>
            </a:pPr>
            <a:r>
              <a:rPr lang="en-US" dirty="0"/>
              <a:t>Run mode occurs when a procedure is running. To run (or execute) a procedure, just place the cursor anywhere within the procedure code and hit the F5 key (or select Run from the Run menu). Certain errors that can be detected only on running the program are called Run time errors.</a:t>
            </a:r>
            <a:endParaRPr lang="en-US" b="1" dirty="0"/>
          </a:p>
          <a:p>
            <a:r>
              <a:rPr lang="en-US" b="1" dirty="0"/>
              <a:t>Break Time :-</a:t>
            </a:r>
          </a:p>
          <a:p>
            <a:pPr marL="45720" indent="0">
              <a:buNone/>
            </a:pPr>
            <a:r>
              <a:rPr lang="en-US" dirty="0"/>
              <a:t>Break mode is entered when a running procedure stops because of either an error in the code. In particular, if an error occurs, VB will stop execution and display an error dialog box with an error message.</a:t>
            </a:r>
            <a:endParaRPr lang="en-US" b="1" dirty="0"/>
          </a:p>
        </p:txBody>
      </p:sp>
    </p:spTree>
    <p:extLst>
      <p:ext uri="{BB962C8B-B14F-4D97-AF65-F5344CB8AC3E}">
        <p14:creationId xmlns:p14="http://schemas.microsoft.com/office/powerpoint/2010/main" val="284797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496" y="265176"/>
            <a:ext cx="10311383" cy="429768"/>
          </a:xfrm>
        </p:spPr>
        <p:txBody>
          <a:bodyPr>
            <a:normAutofit fontScale="90000"/>
          </a:bodyPr>
          <a:lstStyle/>
          <a:p>
            <a:r>
              <a:rPr lang="en-US" dirty="0"/>
              <a:t>Errors in VB</a:t>
            </a:r>
          </a:p>
        </p:txBody>
      </p:sp>
      <p:sp>
        <p:nvSpPr>
          <p:cNvPr id="3" name="Content Placeholder 2"/>
          <p:cNvSpPr>
            <a:spLocks noGrp="1"/>
          </p:cNvSpPr>
          <p:nvPr>
            <p:ph idx="1"/>
          </p:nvPr>
        </p:nvSpPr>
        <p:spPr>
          <a:xfrm>
            <a:off x="438912" y="841248"/>
            <a:ext cx="11192256" cy="5605272"/>
          </a:xfrm>
        </p:spPr>
        <p:txBody>
          <a:bodyPr>
            <a:normAutofit lnSpcReduction="10000"/>
          </a:bodyPr>
          <a:lstStyle/>
          <a:p>
            <a:pPr marL="45720" indent="0">
              <a:buNone/>
            </a:pPr>
            <a:r>
              <a:rPr lang="en-US" dirty="0"/>
              <a:t>Three types of errors can be occurred while running a VB project</a:t>
            </a:r>
          </a:p>
          <a:p>
            <a:r>
              <a:rPr lang="en-US" b="1" dirty="0"/>
              <a:t>Compile Time Error (Syntax Error):- </a:t>
            </a:r>
          </a:p>
          <a:p>
            <a:pPr marL="0" lvl="0" indent="0" algn="just" eaLnBrk="0" fontAlgn="base" hangingPunct="0">
              <a:lnSpc>
                <a:spcPct val="100000"/>
              </a:lnSpc>
              <a:spcBef>
                <a:spcPct val="0"/>
              </a:spcBef>
              <a:spcAft>
                <a:spcPct val="0"/>
              </a:spcAft>
              <a:buSzTx/>
              <a:buNone/>
            </a:pPr>
            <a:r>
              <a:rPr lang="en-US" altLang="en-US" dirty="0"/>
              <a:t>These are grammatical errors in the formulation of statements and are picked up by the interpreter while you are typing in the code.</a:t>
            </a:r>
          </a:p>
          <a:p>
            <a:r>
              <a:rPr lang="en-US" b="1" dirty="0"/>
              <a:t>Run Time Errors:-</a:t>
            </a:r>
          </a:p>
          <a:p>
            <a:pPr marL="45720" indent="0" algn="just">
              <a:buNone/>
            </a:pPr>
            <a:r>
              <a:rPr lang="en-US" dirty="0"/>
              <a:t>These are errors that cannot be detected until the program is running. The syntax of the statements is correct, but on execution they cause a situation to arise that results in a crash or an undefined value. </a:t>
            </a:r>
            <a:r>
              <a:rPr lang="en-US" i="1" dirty="0"/>
              <a:t>Run-time errors</a:t>
            </a:r>
            <a:r>
              <a:rPr lang="en-US" dirty="0"/>
              <a:t> are those that appear only after you compile and run your code. These involve code that may appear to be correct in that it has no syntax errors, but that will not execute</a:t>
            </a:r>
          </a:p>
          <a:p>
            <a:pPr marL="45720" indent="0" algn="just">
              <a:buNone/>
            </a:pPr>
            <a:r>
              <a:rPr lang="en-US" b="1" dirty="0"/>
              <a:t>Logical Errors:-</a:t>
            </a:r>
          </a:p>
          <a:p>
            <a:pPr marL="0" lvl="0" indent="0" algn="just" eaLnBrk="0" fontAlgn="base" hangingPunct="0">
              <a:lnSpc>
                <a:spcPct val="100000"/>
              </a:lnSpc>
              <a:spcBef>
                <a:spcPct val="0"/>
              </a:spcBef>
              <a:spcAft>
                <a:spcPct val="0"/>
              </a:spcAft>
              <a:buSzTx/>
              <a:buNone/>
            </a:pPr>
            <a:r>
              <a:rPr lang="en-US" altLang="en-US" dirty="0"/>
              <a:t>These are errors that cause the program to behave incorrectly. These are human generated errors. In this program will execute but will give wrong result.  ‘&lt;’ instead of ‘&lt;=’, use of ‘and’ instead of ‘or’, or omission of a crucial step in the processing. Logic errors can not be detected by the complier but must be tracked down by the programmer. This is why careful testing is so important. </a:t>
            </a:r>
          </a:p>
        </p:txBody>
      </p:sp>
    </p:spTree>
    <p:extLst>
      <p:ext uri="{BB962C8B-B14F-4D97-AF65-F5344CB8AC3E}">
        <p14:creationId xmlns:p14="http://schemas.microsoft.com/office/powerpoint/2010/main" val="224220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dirty="0"/>
              <a:t>Classification of Programming Language</a:t>
            </a:r>
          </a:p>
        </p:txBody>
      </p:sp>
      <p:sp>
        <p:nvSpPr>
          <p:cNvPr id="3" name="Content Placeholder 2"/>
          <p:cNvSpPr>
            <a:spLocks noGrp="1"/>
          </p:cNvSpPr>
          <p:nvPr>
            <p:ph idx="1"/>
          </p:nvPr>
        </p:nvSpPr>
        <p:spPr>
          <a:xfrm>
            <a:off x="530352" y="877824"/>
            <a:ext cx="11018520" cy="4837176"/>
          </a:xfrm>
        </p:spPr>
        <p:txBody>
          <a:bodyPr>
            <a:normAutofit/>
          </a:bodyPr>
          <a:lstStyle/>
          <a:p>
            <a:r>
              <a:rPr lang="en-US" b="1" dirty="0"/>
              <a:t>Procedural-Oriented language (3GL)</a:t>
            </a:r>
            <a:endParaRPr lang="en-US" dirty="0"/>
          </a:p>
          <a:p>
            <a:pPr marL="45720" indent="0" algn="just">
              <a:buNone/>
            </a:pPr>
            <a:r>
              <a:rPr lang="en-US" dirty="0"/>
              <a:t>Procedural Programming is a methodology for modeling the problem being solved, by determining the steps and the order of those steps that must be followed in order to reach a desired outcome or specific program state. The procedural programming language is used to execute a sequence of statements which lead to a result. These languages are designed to express the logic and the procedure of a problem to be solved. It includes languages such as Pascal, COBOL, C, FORTAN, etc.</a:t>
            </a:r>
          </a:p>
          <a:p>
            <a:r>
              <a:rPr lang="en-US" b="1" dirty="0"/>
              <a:t>Object-oriented Programming Language</a:t>
            </a:r>
          </a:p>
          <a:p>
            <a:pPr marL="45720" indent="0" algn="just">
              <a:buNone/>
            </a:pPr>
            <a:r>
              <a:rPr lang="en-US" dirty="0"/>
              <a:t>This programming language  views the world as a group of objects that have internal data and external accessing parts of that data. The aim this programming language  is to think about the fault by separating it into a collection of objects that offer services which can be used to solve a specific problem. One of the main principle of object oriented programming language  is encapsulation that everything an object will need must be inside of the object. E.g. C++, C#, Java and Visual Basic</a:t>
            </a:r>
          </a:p>
          <a:p>
            <a:pPr marL="45720" indent="0" algn="just">
              <a:buNone/>
            </a:pPr>
            <a:endParaRPr lang="en-US" dirty="0"/>
          </a:p>
        </p:txBody>
      </p:sp>
    </p:spTree>
    <p:extLst>
      <p:ext uri="{BB962C8B-B14F-4D97-AF65-F5344CB8AC3E}">
        <p14:creationId xmlns:p14="http://schemas.microsoft.com/office/powerpoint/2010/main" val="7511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dirty="0"/>
              <a:t>Classification of Programming Language</a:t>
            </a:r>
          </a:p>
        </p:txBody>
      </p:sp>
      <p:sp>
        <p:nvSpPr>
          <p:cNvPr id="3" name="Content Placeholder 2"/>
          <p:cNvSpPr>
            <a:spLocks noGrp="1"/>
          </p:cNvSpPr>
          <p:nvPr>
            <p:ph idx="1"/>
          </p:nvPr>
        </p:nvSpPr>
        <p:spPr>
          <a:xfrm>
            <a:off x="530352" y="877824"/>
            <a:ext cx="11018520" cy="4837176"/>
          </a:xfrm>
        </p:spPr>
        <p:txBody>
          <a:bodyPr>
            <a:normAutofit/>
          </a:bodyPr>
          <a:lstStyle/>
          <a:p>
            <a:endParaRPr lang="en-US" b="1" dirty="0"/>
          </a:p>
          <a:p>
            <a:r>
              <a:rPr lang="en-US" b="1" dirty="0"/>
              <a:t>Event Driven Programming Language </a:t>
            </a:r>
          </a:p>
          <a:p>
            <a:pPr marL="45720" indent="0" algn="just">
              <a:buNone/>
            </a:pPr>
            <a:r>
              <a:rPr lang="en-US" dirty="0"/>
              <a:t>Event-driven programming focuses on events. Eventually, the flow of program depends upon events. It does not follow a sequential logic. Event-driven programming depends upon an event loop that is always listening for the new incoming events. The working of event-driven programming is dependent upon events. E.g. Visual Basic, Java, Visual C++</a:t>
            </a:r>
          </a:p>
          <a:p>
            <a:pPr marL="45720" indent="0">
              <a:buNone/>
            </a:pPr>
            <a:br>
              <a:rPr lang="en-US" dirty="0"/>
            </a:br>
            <a:endParaRPr lang="en-US" dirty="0"/>
          </a:p>
        </p:txBody>
      </p:sp>
    </p:spTree>
    <p:extLst>
      <p:ext uri="{BB962C8B-B14F-4D97-AF65-F5344CB8AC3E}">
        <p14:creationId xmlns:p14="http://schemas.microsoft.com/office/powerpoint/2010/main" val="1947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dirty="0"/>
              <a:t>Components of Visual Basic</a:t>
            </a:r>
          </a:p>
        </p:txBody>
      </p:sp>
      <p:sp>
        <p:nvSpPr>
          <p:cNvPr id="3" name="Content Placeholder 2"/>
          <p:cNvSpPr>
            <a:spLocks noGrp="1"/>
          </p:cNvSpPr>
          <p:nvPr>
            <p:ph idx="1"/>
          </p:nvPr>
        </p:nvSpPr>
        <p:spPr>
          <a:xfrm>
            <a:off x="530352" y="877824"/>
            <a:ext cx="11018520" cy="5285232"/>
          </a:xfrm>
        </p:spPr>
        <p:txBody>
          <a:bodyPr>
            <a:normAutofit fontScale="92500" lnSpcReduction="20000"/>
          </a:bodyPr>
          <a:lstStyle/>
          <a:p>
            <a:pPr algn="just"/>
            <a:r>
              <a:rPr lang="en-US" b="1" dirty="0"/>
              <a:t>Object</a:t>
            </a:r>
          </a:p>
          <a:p>
            <a:pPr marL="45720" indent="0" algn="just">
              <a:buNone/>
            </a:pPr>
            <a:r>
              <a:rPr lang="en-US" dirty="0"/>
              <a:t>An object is a type of user interface element you create on a Visual Basic form by using a toolbox control. In fact, in Visual Basic, the form itself is an object. Every Visual Basic control consists of three important elements −</a:t>
            </a:r>
          </a:p>
          <a:p>
            <a:pPr algn="just"/>
            <a:r>
              <a:rPr lang="en-US" b="1" dirty="0"/>
              <a:t>Properties</a:t>
            </a:r>
            <a:r>
              <a:rPr lang="en-US" dirty="0"/>
              <a:t> :</a:t>
            </a:r>
          </a:p>
          <a:p>
            <a:pPr marL="0" lvl="1" indent="0" algn="just">
              <a:buNone/>
            </a:pPr>
            <a:r>
              <a:rPr lang="en-US" dirty="0"/>
              <a:t> </a:t>
            </a:r>
            <a:r>
              <a:rPr lang="en-US" sz="2100" dirty="0"/>
              <a:t>A property is an attribute of an object that defines one of the object's characteristics, such as size, color, or screen location, or an aspect of its behavior, such as whether it is enabled or visible. To change the characteristics of an object,  we can change the values of its properties.</a:t>
            </a:r>
          </a:p>
          <a:p>
            <a:pPr algn="just"/>
            <a:r>
              <a:rPr lang="en-US" b="1" dirty="0"/>
              <a:t>Methods</a:t>
            </a:r>
            <a:r>
              <a:rPr lang="en-US" dirty="0"/>
              <a:t> :</a:t>
            </a:r>
          </a:p>
          <a:p>
            <a:pPr marL="45720" indent="0" algn="just">
              <a:buNone/>
            </a:pPr>
            <a:r>
              <a:rPr lang="en-US" dirty="0"/>
              <a:t>A </a:t>
            </a:r>
            <a:r>
              <a:rPr lang="en-US" i="1" dirty="0"/>
              <a:t>method</a:t>
            </a:r>
            <a:r>
              <a:rPr lang="en-US" dirty="0"/>
              <a:t> is an action that an object can perform. For example, </a:t>
            </a:r>
            <a:r>
              <a:rPr lang="en-US" dirty="0">
                <a:hlinkClick r:id="rId2"/>
              </a:rPr>
              <a:t>Add</a:t>
            </a:r>
            <a:r>
              <a:rPr lang="en-US" dirty="0"/>
              <a:t> is a method of the </a:t>
            </a:r>
            <a:r>
              <a:rPr lang="en-US" dirty="0" err="1">
                <a:hlinkClick r:id="rId3"/>
              </a:rPr>
              <a:t>ComboBox</a:t>
            </a:r>
            <a:r>
              <a:rPr lang="en-US" dirty="0"/>
              <a:t> object that adds a new entry to a combo box.</a:t>
            </a:r>
          </a:p>
          <a:p>
            <a:pPr algn="just"/>
            <a:r>
              <a:rPr lang="en-US" b="1" dirty="0"/>
              <a:t>Events</a:t>
            </a:r>
            <a:r>
              <a:rPr lang="en-US" dirty="0"/>
              <a:t> :</a:t>
            </a:r>
          </a:p>
          <a:p>
            <a:pPr marL="45720" indent="0" algn="just">
              <a:buNone/>
            </a:pPr>
            <a:r>
              <a:rPr lang="en-US" dirty="0"/>
              <a:t>An event is an action recognized by an object, such as clicking the mouse or pressing a key, and for which you can write code to respond. Events can occur as a result of a user action or program code, or they can be caused by the system. Code that signals an event is said to </a:t>
            </a:r>
            <a:r>
              <a:rPr lang="en-US" i="1" dirty="0"/>
              <a:t>raise</a:t>
            </a:r>
            <a:r>
              <a:rPr lang="en-US" dirty="0"/>
              <a:t> the event, and code that responds to it is said to </a:t>
            </a:r>
            <a:r>
              <a:rPr lang="en-US" i="1" dirty="0"/>
              <a:t>handle</a:t>
            </a:r>
            <a:r>
              <a:rPr lang="en-US" dirty="0"/>
              <a:t> it.</a:t>
            </a:r>
          </a:p>
        </p:txBody>
      </p:sp>
    </p:spTree>
    <p:extLst>
      <p:ext uri="{BB962C8B-B14F-4D97-AF65-F5344CB8AC3E}">
        <p14:creationId xmlns:p14="http://schemas.microsoft.com/office/powerpoint/2010/main" val="359233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612648"/>
          </a:xfrm>
        </p:spPr>
        <p:txBody>
          <a:bodyPr/>
          <a:lstStyle/>
          <a:p>
            <a:r>
              <a:rPr lang="en-US" dirty="0"/>
              <a:t>How to write a VB Project</a:t>
            </a:r>
          </a:p>
        </p:txBody>
      </p:sp>
      <p:sp>
        <p:nvSpPr>
          <p:cNvPr id="3" name="Content Placeholder 2"/>
          <p:cNvSpPr>
            <a:spLocks noGrp="1"/>
          </p:cNvSpPr>
          <p:nvPr>
            <p:ph idx="1"/>
          </p:nvPr>
        </p:nvSpPr>
        <p:spPr>
          <a:xfrm>
            <a:off x="530352" y="877824"/>
            <a:ext cx="11018520" cy="4837176"/>
          </a:xfrm>
        </p:spPr>
        <p:txBody>
          <a:bodyPr>
            <a:normAutofit/>
          </a:bodyPr>
          <a:lstStyle/>
          <a:p>
            <a:pPr marL="45720" indent="0">
              <a:buNone/>
            </a:pPr>
            <a:r>
              <a:rPr lang="en-US" dirty="0"/>
              <a:t>There are three steps</a:t>
            </a:r>
          </a:p>
          <a:p>
            <a:r>
              <a:rPr lang="en-US" b="1" dirty="0"/>
              <a:t>Step 1 : Design the user interface</a:t>
            </a:r>
          </a:p>
          <a:p>
            <a:pPr marL="45720" indent="0" algn="just">
              <a:buNone/>
            </a:pPr>
            <a:r>
              <a:rPr lang="en-US" dirty="0"/>
              <a:t>The complete set of screen and images used in a program is called a user interface. It also contains menus, command buttons , text boxes option buttons etc.</a:t>
            </a:r>
          </a:p>
          <a:p>
            <a:r>
              <a:rPr lang="en-US" b="1" dirty="0"/>
              <a:t>Step 2 : Define the properties</a:t>
            </a:r>
          </a:p>
          <a:p>
            <a:pPr marL="45720" indent="0">
              <a:buNone/>
            </a:pPr>
            <a:r>
              <a:rPr lang="en-US" dirty="0"/>
              <a:t>For each object, assign the properties that can be set  or changed during the design of the form.</a:t>
            </a:r>
          </a:p>
          <a:p>
            <a:r>
              <a:rPr lang="en-US" b="1" dirty="0"/>
              <a:t>Step 3 : Write the code</a:t>
            </a:r>
          </a:p>
          <a:p>
            <a:pPr marL="45720" indent="0">
              <a:buNone/>
            </a:pPr>
            <a:r>
              <a:rPr lang="en-US" dirty="0"/>
              <a:t>This step involved writing the code for procedures and events that will execute when the project runs. </a:t>
            </a:r>
          </a:p>
        </p:txBody>
      </p:sp>
    </p:spTree>
    <p:extLst>
      <p:ext uri="{BB962C8B-B14F-4D97-AF65-F5344CB8AC3E}">
        <p14:creationId xmlns:p14="http://schemas.microsoft.com/office/powerpoint/2010/main" val="416373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732" y="0"/>
            <a:ext cx="9509759" cy="612648"/>
          </a:xfrm>
        </p:spPr>
        <p:txBody>
          <a:bodyPr/>
          <a:lstStyle/>
          <a:p>
            <a:r>
              <a:rPr lang="en-US" dirty="0"/>
              <a:t>Types of files in  a VB Project</a:t>
            </a:r>
          </a:p>
        </p:txBody>
      </p:sp>
      <p:sp>
        <p:nvSpPr>
          <p:cNvPr id="3" name="Content Placeholder 2"/>
          <p:cNvSpPr>
            <a:spLocks noGrp="1"/>
          </p:cNvSpPr>
          <p:nvPr>
            <p:ph idx="1"/>
          </p:nvPr>
        </p:nvSpPr>
        <p:spPr>
          <a:xfrm>
            <a:off x="530352" y="877824"/>
            <a:ext cx="11018520" cy="4837176"/>
          </a:xfrm>
        </p:spPr>
        <p:txBody>
          <a:bodyPr>
            <a:normAutofit fontScale="92500" lnSpcReduction="10000"/>
          </a:bodyPr>
          <a:lstStyle/>
          <a:p>
            <a:pPr marL="45720" indent="0" algn="just">
              <a:buNone/>
            </a:pPr>
            <a:r>
              <a:rPr lang="en-US" dirty="0"/>
              <a:t>Visual Project consist various files as follows:</a:t>
            </a:r>
          </a:p>
          <a:p>
            <a:pPr algn="just"/>
            <a:r>
              <a:rPr lang="en-US" b="1" dirty="0"/>
              <a:t> .</a:t>
            </a:r>
            <a:r>
              <a:rPr lang="en-US" b="1" dirty="0" err="1"/>
              <a:t>vbp</a:t>
            </a:r>
            <a:r>
              <a:rPr lang="en-US" b="1" dirty="0"/>
              <a:t> file: </a:t>
            </a:r>
            <a:r>
              <a:rPr lang="en-US" dirty="0"/>
              <a:t>This file is called the project file, is a small text file that holds the names of the other files in the project, as well as some information </a:t>
            </a:r>
            <a:r>
              <a:rPr lang="en-US" sz="2100" dirty="0"/>
              <a:t>about </a:t>
            </a:r>
            <a:r>
              <a:rPr lang="en-US" dirty="0"/>
              <a:t>the VB environment.</a:t>
            </a:r>
          </a:p>
          <a:p>
            <a:pPr algn="just"/>
            <a:r>
              <a:rPr lang="en-US" b="1" dirty="0"/>
              <a:t>.</a:t>
            </a:r>
            <a:r>
              <a:rPr lang="en-US" b="1" dirty="0" err="1"/>
              <a:t>frm</a:t>
            </a:r>
            <a:r>
              <a:rPr lang="en-US" b="1" dirty="0"/>
              <a:t> file: </a:t>
            </a:r>
            <a:r>
              <a:rPr lang="en-US" dirty="0"/>
              <a:t>Each form in the project is saved in a file with .</a:t>
            </a:r>
            <a:r>
              <a:rPr lang="en-US" b="1" dirty="0"/>
              <a:t>FRM</a:t>
            </a:r>
            <a:r>
              <a:rPr lang="en-US" dirty="0"/>
              <a:t> extension.. A from holds the description of all objects and their properties for each form, as well as the basic code that you have written to respond to the events. These are also referred as form modules.</a:t>
            </a:r>
            <a:br>
              <a:rPr lang="en-US" dirty="0"/>
            </a:br>
            <a:endParaRPr lang="en-US" dirty="0"/>
          </a:p>
          <a:p>
            <a:pPr algn="just"/>
            <a:r>
              <a:rPr lang="en-US" b="1" dirty="0"/>
              <a:t>.bas file: </a:t>
            </a:r>
            <a:r>
              <a:rPr lang="en-US" dirty="0"/>
              <a:t>Each project has this file. These file holds basic statements or programming code that can be accessed from any form. These  files are called standard code modules.</a:t>
            </a:r>
            <a:br>
              <a:rPr lang="en-US" b="1" dirty="0"/>
            </a:br>
            <a:endParaRPr lang="en-US" dirty="0"/>
          </a:p>
          <a:p>
            <a:pPr algn="just"/>
            <a:r>
              <a:rPr lang="en-US" b="1" dirty="0"/>
              <a:t>.</a:t>
            </a:r>
            <a:r>
              <a:rPr lang="en-US" b="1" dirty="0" err="1"/>
              <a:t>ocx</a:t>
            </a:r>
            <a:r>
              <a:rPr lang="en-US" b="1" dirty="0"/>
              <a:t> file: </a:t>
            </a:r>
            <a:r>
              <a:rPr lang="en-US" dirty="0"/>
              <a:t>additional controls, called custom controls, are stored with a file .</a:t>
            </a:r>
            <a:r>
              <a:rPr lang="en-US" dirty="0" err="1"/>
              <a:t>ocx</a:t>
            </a:r>
            <a:r>
              <a:rPr lang="en-US" dirty="0"/>
              <a:t> extension. If we include controls in the projects that are not part of the standard control set, the .</a:t>
            </a:r>
            <a:r>
              <a:rPr lang="en-US" dirty="0" err="1"/>
              <a:t>ocx</a:t>
            </a:r>
            <a:r>
              <a:rPr lang="en-US" dirty="0"/>
              <a:t> file names will be included in the project.</a:t>
            </a:r>
          </a:p>
          <a:p>
            <a:pPr algn="just"/>
            <a:r>
              <a:rPr lang="en-US" b="1" dirty="0"/>
              <a:t>.</a:t>
            </a:r>
            <a:r>
              <a:rPr lang="en-US" b="1" dirty="0" err="1"/>
              <a:t>vbw</a:t>
            </a:r>
            <a:r>
              <a:rPr lang="en-US" b="1" dirty="0"/>
              <a:t> file: </a:t>
            </a:r>
            <a:r>
              <a:rPr lang="en-US" dirty="0"/>
              <a:t>After the project is saves , Visual Basic automatically adds one more file to the project with extension of .</a:t>
            </a:r>
            <a:r>
              <a:rPr lang="en-US" dirty="0" err="1"/>
              <a:t>vbw</a:t>
            </a:r>
            <a:r>
              <a:rPr lang="en-US" dirty="0"/>
              <a:t>. This file holds information about each project’s form.</a:t>
            </a:r>
          </a:p>
        </p:txBody>
      </p:sp>
    </p:spTree>
    <p:extLst>
      <p:ext uri="{BB962C8B-B14F-4D97-AF65-F5344CB8AC3E}">
        <p14:creationId xmlns:p14="http://schemas.microsoft.com/office/powerpoint/2010/main" val="405315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3241</TotalTime>
  <Words>5009</Words>
  <Application>Microsoft Office PowerPoint</Application>
  <PresentationFormat>Widescreen</PresentationFormat>
  <Paragraphs>682</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Georgia</vt:lpstr>
      <vt:lpstr>Segoe UI</vt:lpstr>
      <vt:lpstr>Ocean 16x9</vt:lpstr>
      <vt:lpstr>Visual Basic</vt:lpstr>
      <vt:lpstr>Introduction</vt:lpstr>
      <vt:lpstr>Features of Visual Basic (VB)</vt:lpstr>
      <vt:lpstr> Programming Language</vt:lpstr>
      <vt:lpstr>Classification of Programming Language</vt:lpstr>
      <vt:lpstr>Classification of Programming Language</vt:lpstr>
      <vt:lpstr>Components of Visual Basic</vt:lpstr>
      <vt:lpstr>How to write a VB Project</vt:lpstr>
      <vt:lpstr>Types of files in  a VB Project</vt:lpstr>
      <vt:lpstr>Integrated Development Environment (IDE)</vt:lpstr>
      <vt:lpstr>Integrated Development Environment (IDE)</vt:lpstr>
      <vt:lpstr>Integrated Development Environment (IDE)</vt:lpstr>
      <vt:lpstr>Integrated Development Environment (IDE)</vt:lpstr>
      <vt:lpstr>Integrated Development Environment (IDE)</vt:lpstr>
      <vt:lpstr>Integrated Development Environment (IDE)</vt:lpstr>
      <vt:lpstr>Integrated Development Environment (IDE)</vt:lpstr>
      <vt:lpstr>Controls on ToolBox </vt:lpstr>
      <vt:lpstr>The Form Object </vt:lpstr>
      <vt:lpstr>The Form Object </vt:lpstr>
      <vt:lpstr>The Form Object </vt:lpstr>
      <vt:lpstr>The Command Button </vt:lpstr>
      <vt:lpstr>PowerPoint Presentation</vt:lpstr>
      <vt:lpstr>The Text Box </vt:lpstr>
      <vt:lpstr>The Text Box </vt:lpstr>
      <vt:lpstr>PowerPoint Presentation</vt:lpstr>
      <vt:lpstr>The Label </vt:lpstr>
      <vt:lpstr>The Label </vt:lpstr>
      <vt:lpstr>PowerPoint Presentation</vt:lpstr>
      <vt:lpstr>The Check Box </vt:lpstr>
      <vt:lpstr>The Option Button (Radio Button) </vt:lpstr>
      <vt:lpstr>List Box </vt:lpstr>
      <vt:lpstr>PowerPoint Presentation</vt:lpstr>
      <vt:lpstr>Combo Box </vt:lpstr>
      <vt:lpstr>PowerPoint Presentation</vt:lpstr>
      <vt:lpstr>Picture Boxes</vt:lpstr>
      <vt:lpstr>Picture Boxes</vt:lpstr>
      <vt:lpstr>Image Tool</vt:lpstr>
      <vt:lpstr>Frames</vt:lpstr>
      <vt:lpstr>Shape Tool</vt:lpstr>
      <vt:lpstr>The Line Tool</vt:lpstr>
      <vt:lpstr>The Timer Tool</vt:lpstr>
      <vt:lpstr>PowerPoint Presentation</vt:lpstr>
      <vt:lpstr>Naming Conventions</vt:lpstr>
      <vt:lpstr>Object Naming Conventions on VB</vt:lpstr>
      <vt:lpstr>Modes in VB</vt:lpstr>
      <vt:lpstr>Errors in VB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Basic</dc:title>
  <dc:creator>OM SAI</dc:creator>
  <cp:lastModifiedBy>principal st joseph college satpale</cp:lastModifiedBy>
  <cp:revision>50</cp:revision>
  <dcterms:created xsi:type="dcterms:W3CDTF">2021-02-28T11:44:21Z</dcterms:created>
  <dcterms:modified xsi:type="dcterms:W3CDTF">2022-02-24T05:13:39Z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